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6" r:id="rId3"/>
    <p:sldId id="271" r:id="rId4"/>
    <p:sldId id="272" r:id="rId5"/>
    <p:sldId id="274" r:id="rId6"/>
    <p:sldId id="275" r:id="rId7"/>
    <p:sldId id="278" r:id="rId8"/>
    <p:sldId id="280" r:id="rId9"/>
    <p:sldId id="279" r:id="rId10"/>
    <p:sldId id="283" r:id="rId11"/>
    <p:sldId id="281" r:id="rId12"/>
    <p:sldId id="258" r:id="rId13"/>
    <p:sldId id="286" r:id="rId14"/>
    <p:sldId id="287" r:id="rId15"/>
    <p:sldId id="288" r:id="rId16"/>
    <p:sldId id="270" r:id="rId17"/>
    <p:sldId id="295" r:id="rId18"/>
    <p:sldId id="296" r:id="rId19"/>
    <p:sldId id="297" r:id="rId20"/>
    <p:sldId id="268" r:id="rId21"/>
    <p:sldId id="290" r:id="rId22"/>
    <p:sldId id="291" r:id="rId23"/>
    <p:sldId id="292" r:id="rId24"/>
    <p:sldId id="293" r:id="rId25"/>
    <p:sldId id="269" r:id="rId26"/>
    <p:sldId id="259" r:id="rId27"/>
    <p:sldId id="260" r:id="rId28"/>
    <p:sldId id="265" r:id="rId29"/>
    <p:sldId id="266" r:id="rId30"/>
    <p:sldId id="263" r:id="rId31"/>
    <p:sldId id="298" r:id="rId32"/>
    <p:sldId id="299" r:id="rId33"/>
    <p:sldId id="300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DEC129-C29E-4330-BA32-FA4E42FF337E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208B6D-495F-43D8-A9F7-E8E6942D6FED}">
      <dgm:prSet phldrT="[Text]" custT="1"/>
      <dgm:spPr/>
      <dgm:t>
        <a:bodyPr/>
        <a:lstStyle/>
        <a:p>
          <a:r>
            <a:rPr lang="fa-IR" sz="1400" b="1" dirty="0" smtClean="0"/>
            <a:t>اختلالات </a:t>
          </a:r>
          <a:endParaRPr lang="en-US" sz="1400" b="1" dirty="0"/>
        </a:p>
      </dgm:t>
    </dgm:pt>
    <dgm:pt modelId="{42C50847-B542-4E36-9F59-232D7DA2E398}" type="parTrans" cxnId="{32FE7087-6773-4904-891F-65C9076AAD95}">
      <dgm:prSet/>
      <dgm:spPr/>
      <dgm:t>
        <a:bodyPr/>
        <a:lstStyle/>
        <a:p>
          <a:endParaRPr lang="en-US" sz="1400" b="1"/>
        </a:p>
      </dgm:t>
    </dgm:pt>
    <dgm:pt modelId="{3946527B-78B0-49E7-9F99-AB9D19502F99}" type="sibTrans" cxnId="{32FE7087-6773-4904-891F-65C9076AAD95}">
      <dgm:prSet/>
      <dgm:spPr/>
      <dgm:t>
        <a:bodyPr/>
        <a:lstStyle/>
        <a:p>
          <a:endParaRPr lang="en-US" sz="1400" b="1"/>
        </a:p>
      </dgm:t>
    </dgm:pt>
    <dgm:pt modelId="{E423E5BD-5A69-4E55-9226-6A7502022D61}">
      <dgm:prSet phldrT="[Text]" custT="1"/>
      <dgm:spPr/>
      <dgm:t>
        <a:bodyPr/>
        <a:lstStyle/>
        <a:p>
          <a:r>
            <a:rPr lang="fa-IR" sz="1400" b="1" dirty="0" smtClean="0"/>
            <a:t>اختلال تکامل</a:t>
          </a:r>
          <a:endParaRPr lang="en-US" sz="1400" b="1" dirty="0"/>
        </a:p>
      </dgm:t>
    </dgm:pt>
    <dgm:pt modelId="{337C6497-5F51-4607-A2AD-9DCDA8302E28}" type="parTrans" cxnId="{3115F315-716C-4B67-A73D-1D72CEDBABA3}">
      <dgm:prSet custT="1"/>
      <dgm:spPr/>
      <dgm:t>
        <a:bodyPr/>
        <a:lstStyle/>
        <a:p>
          <a:endParaRPr lang="en-US" sz="1400" b="1"/>
        </a:p>
      </dgm:t>
    </dgm:pt>
    <dgm:pt modelId="{F313718D-AE2C-47F3-B12B-63A0E3C7B4B0}" type="sibTrans" cxnId="{3115F315-716C-4B67-A73D-1D72CEDBABA3}">
      <dgm:prSet/>
      <dgm:spPr/>
      <dgm:t>
        <a:bodyPr/>
        <a:lstStyle/>
        <a:p>
          <a:endParaRPr lang="en-US" sz="1400" b="1"/>
        </a:p>
      </dgm:t>
    </dgm:pt>
    <dgm:pt modelId="{20EFF73B-D691-40C1-86F1-6BE462043817}">
      <dgm:prSet phldrT="[Text]" custT="1"/>
      <dgm:spPr/>
      <dgm:t>
        <a:bodyPr/>
        <a:lstStyle/>
        <a:p>
          <a:r>
            <a:rPr lang="fa-IR" sz="1400" b="1" dirty="0" smtClean="0"/>
            <a:t>صرع</a:t>
          </a:r>
          <a:endParaRPr lang="en-US" sz="1400" b="1" dirty="0"/>
        </a:p>
      </dgm:t>
    </dgm:pt>
    <dgm:pt modelId="{644D36A8-0961-4F58-81A2-82CF8175508C}" type="parTrans" cxnId="{B9A4CF87-ACB2-44F7-A7E3-82C8E91D9D1F}">
      <dgm:prSet custT="1"/>
      <dgm:spPr/>
      <dgm:t>
        <a:bodyPr/>
        <a:lstStyle/>
        <a:p>
          <a:endParaRPr lang="en-US" sz="1400" b="1"/>
        </a:p>
      </dgm:t>
    </dgm:pt>
    <dgm:pt modelId="{7142457F-6E6C-4EAB-9659-0714232A86FB}" type="sibTrans" cxnId="{B9A4CF87-ACB2-44F7-A7E3-82C8E91D9D1F}">
      <dgm:prSet/>
      <dgm:spPr/>
      <dgm:t>
        <a:bodyPr/>
        <a:lstStyle/>
        <a:p>
          <a:endParaRPr lang="en-US" sz="1400" b="1"/>
        </a:p>
      </dgm:t>
    </dgm:pt>
    <dgm:pt modelId="{67423DBA-8060-4548-B659-1059176065D2}">
      <dgm:prSet phldrT="[Text]" custT="1"/>
      <dgm:spPr/>
      <dgm:t>
        <a:bodyPr/>
        <a:lstStyle/>
        <a:p>
          <a:r>
            <a:rPr lang="fa-IR" sz="1400" b="1" dirty="0" smtClean="0"/>
            <a:t>سایکوز -دوقطبی</a:t>
          </a:r>
          <a:endParaRPr lang="en-US" sz="1400" b="1" dirty="0"/>
        </a:p>
      </dgm:t>
    </dgm:pt>
    <dgm:pt modelId="{54B349CA-4966-4004-AF8D-4D62F31E34D3}" type="parTrans" cxnId="{5365F479-BD4D-47C7-A8A4-22E96B75D2C6}">
      <dgm:prSet custT="1"/>
      <dgm:spPr/>
      <dgm:t>
        <a:bodyPr/>
        <a:lstStyle/>
        <a:p>
          <a:endParaRPr lang="en-US" sz="1400" b="1"/>
        </a:p>
      </dgm:t>
    </dgm:pt>
    <dgm:pt modelId="{81901EE6-8454-410D-B058-7B80FD800C60}" type="sibTrans" cxnId="{5365F479-BD4D-47C7-A8A4-22E96B75D2C6}">
      <dgm:prSet/>
      <dgm:spPr/>
      <dgm:t>
        <a:bodyPr/>
        <a:lstStyle/>
        <a:p>
          <a:endParaRPr lang="en-US" sz="1400" b="1"/>
        </a:p>
      </dgm:t>
    </dgm:pt>
    <dgm:pt modelId="{51C2C37D-EEDB-489D-8FCF-DB27FCE12665}">
      <dgm:prSet phldrT="[Text]" custT="1"/>
      <dgm:spPr/>
      <dgm:t>
        <a:bodyPr/>
        <a:lstStyle/>
        <a:p>
          <a:r>
            <a:rPr lang="fa-IR" sz="1400" b="1" dirty="0" smtClean="0"/>
            <a:t>اضطرابی</a:t>
          </a:r>
          <a:endParaRPr lang="en-US" sz="1400" b="1" dirty="0"/>
        </a:p>
      </dgm:t>
    </dgm:pt>
    <dgm:pt modelId="{4AE4C57D-81B9-468C-987C-73721658B84B}" type="parTrans" cxnId="{2CC5E84F-F795-4759-B703-1E23309089DA}">
      <dgm:prSet custT="1"/>
      <dgm:spPr/>
      <dgm:t>
        <a:bodyPr/>
        <a:lstStyle/>
        <a:p>
          <a:endParaRPr lang="en-US" sz="1400" b="1"/>
        </a:p>
      </dgm:t>
    </dgm:pt>
    <dgm:pt modelId="{3DFFE812-5951-4F27-B3FA-E9DA11788737}" type="sibTrans" cxnId="{2CC5E84F-F795-4759-B703-1E23309089DA}">
      <dgm:prSet/>
      <dgm:spPr/>
      <dgm:t>
        <a:bodyPr/>
        <a:lstStyle/>
        <a:p>
          <a:endParaRPr lang="en-US" sz="1400" b="1"/>
        </a:p>
      </dgm:t>
    </dgm:pt>
    <dgm:pt modelId="{95E8559E-3C1B-4812-98DF-73E79DFFE971}">
      <dgm:prSet custT="1"/>
      <dgm:spPr/>
      <dgm:t>
        <a:bodyPr/>
        <a:lstStyle/>
        <a:p>
          <a:r>
            <a:rPr lang="fa-IR" sz="1400" b="1" dirty="0" smtClean="0"/>
            <a:t>اختلال رفتار</a:t>
          </a:r>
          <a:endParaRPr lang="en-US" sz="1400" b="1" dirty="0"/>
        </a:p>
      </dgm:t>
    </dgm:pt>
    <dgm:pt modelId="{042342A2-D43B-4CC6-B25E-7F371BCB9E87}" type="parTrans" cxnId="{5CCEC478-8CB7-41F9-A814-D86B14D7478E}">
      <dgm:prSet custT="1"/>
      <dgm:spPr/>
      <dgm:t>
        <a:bodyPr/>
        <a:lstStyle/>
        <a:p>
          <a:endParaRPr lang="en-US" sz="1400" b="1"/>
        </a:p>
      </dgm:t>
    </dgm:pt>
    <dgm:pt modelId="{18FFE310-8802-4370-BB07-F6BEC574E1A7}" type="sibTrans" cxnId="{5CCEC478-8CB7-41F9-A814-D86B14D7478E}">
      <dgm:prSet/>
      <dgm:spPr/>
      <dgm:t>
        <a:bodyPr/>
        <a:lstStyle/>
        <a:p>
          <a:endParaRPr lang="en-US" sz="1400" b="1"/>
        </a:p>
      </dgm:t>
    </dgm:pt>
    <dgm:pt modelId="{897A5BBA-B48D-49E7-A172-2F659F9278FD}">
      <dgm:prSet custT="1"/>
      <dgm:spPr/>
      <dgm:t>
        <a:bodyPr/>
        <a:lstStyle/>
        <a:p>
          <a:r>
            <a:rPr lang="fa-IR" sz="1400" b="1" dirty="0" smtClean="0"/>
            <a:t>افسردگی</a:t>
          </a:r>
          <a:endParaRPr lang="en-US" sz="1400" b="1" dirty="0"/>
        </a:p>
      </dgm:t>
    </dgm:pt>
    <dgm:pt modelId="{57803E77-13CD-4F28-B161-EC1FAE74FA3B}" type="parTrans" cxnId="{A1CA6773-27DE-4E86-8814-BCEB4E7D141A}">
      <dgm:prSet custT="1"/>
      <dgm:spPr/>
      <dgm:t>
        <a:bodyPr/>
        <a:lstStyle/>
        <a:p>
          <a:endParaRPr lang="en-US" sz="1400" b="1"/>
        </a:p>
      </dgm:t>
    </dgm:pt>
    <dgm:pt modelId="{F07CF6FB-497E-48D7-B4F3-258C68AEC2A0}" type="sibTrans" cxnId="{A1CA6773-27DE-4E86-8814-BCEB4E7D141A}">
      <dgm:prSet/>
      <dgm:spPr/>
      <dgm:t>
        <a:bodyPr/>
        <a:lstStyle/>
        <a:p>
          <a:endParaRPr lang="en-US" sz="1400" b="1"/>
        </a:p>
      </dgm:t>
    </dgm:pt>
    <dgm:pt modelId="{39CF4392-9703-483A-ADDD-994C3843CA44}">
      <dgm:prSet/>
      <dgm:spPr/>
      <dgm:t>
        <a:bodyPr/>
        <a:lstStyle/>
        <a:p>
          <a:endParaRPr lang="en-US"/>
        </a:p>
      </dgm:t>
    </dgm:pt>
    <dgm:pt modelId="{BA6911AE-447C-4500-802E-502BDD82677F}" type="parTrans" cxnId="{2E8E1FD6-62F5-4636-B10C-66FCADCA3E28}">
      <dgm:prSet/>
      <dgm:spPr/>
      <dgm:t>
        <a:bodyPr/>
        <a:lstStyle/>
        <a:p>
          <a:endParaRPr lang="en-US" sz="1400" b="1"/>
        </a:p>
      </dgm:t>
    </dgm:pt>
    <dgm:pt modelId="{736B6028-DB64-4215-A7FB-CA59A571DCD2}" type="sibTrans" cxnId="{2E8E1FD6-62F5-4636-B10C-66FCADCA3E28}">
      <dgm:prSet/>
      <dgm:spPr/>
      <dgm:t>
        <a:bodyPr/>
        <a:lstStyle/>
        <a:p>
          <a:endParaRPr lang="en-US" sz="1400" b="1"/>
        </a:p>
      </dgm:t>
    </dgm:pt>
    <dgm:pt modelId="{395C214C-8AB0-4BD9-A438-EABB9E954BD6}">
      <dgm:prSet custT="1"/>
      <dgm:spPr/>
      <dgm:t>
        <a:bodyPr/>
        <a:lstStyle/>
        <a:p>
          <a:r>
            <a:rPr lang="fa-IR" sz="1400" b="1" dirty="0" smtClean="0"/>
            <a:t>خودکشی </a:t>
          </a:r>
          <a:endParaRPr lang="en-US" sz="1400" b="1" dirty="0"/>
        </a:p>
      </dgm:t>
    </dgm:pt>
    <dgm:pt modelId="{8CBE155C-0862-4A23-90E7-82182A261D28}" type="parTrans" cxnId="{156E45C2-6F44-444A-9F46-12D8538C4D3A}">
      <dgm:prSet custT="1"/>
      <dgm:spPr/>
      <dgm:t>
        <a:bodyPr/>
        <a:lstStyle/>
        <a:p>
          <a:endParaRPr lang="en-US" sz="1400" b="1"/>
        </a:p>
      </dgm:t>
    </dgm:pt>
    <dgm:pt modelId="{F025ED64-DC85-40DE-9C2F-8F0D6A8010AC}" type="sibTrans" cxnId="{156E45C2-6F44-444A-9F46-12D8538C4D3A}">
      <dgm:prSet/>
      <dgm:spPr/>
      <dgm:t>
        <a:bodyPr/>
        <a:lstStyle/>
        <a:p>
          <a:endParaRPr lang="en-US" sz="1400" b="1"/>
        </a:p>
      </dgm:t>
    </dgm:pt>
    <dgm:pt modelId="{45D7E2DA-9B75-469B-A87C-5D752589B4BB}" type="pres">
      <dgm:prSet presAssocID="{D1DEC129-C29E-4330-BA32-FA4E42FF337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F09968-2070-4EC2-B203-B4BA84BD5094}" type="pres">
      <dgm:prSet presAssocID="{B5208B6D-495F-43D8-A9F7-E8E6942D6FED}" presName="centerShape" presStyleLbl="node0" presStyleIdx="0" presStyleCnt="1" custLinFactNeighborX="1997" custLinFactNeighborY="1748"/>
      <dgm:spPr/>
      <dgm:t>
        <a:bodyPr/>
        <a:lstStyle/>
        <a:p>
          <a:endParaRPr lang="en-US"/>
        </a:p>
      </dgm:t>
    </dgm:pt>
    <dgm:pt modelId="{51B02EB2-56BC-46ED-928C-31FFBC4A3631}" type="pres">
      <dgm:prSet presAssocID="{8CBE155C-0862-4A23-90E7-82182A261D28}" presName="parTrans" presStyleLbl="sibTrans2D1" presStyleIdx="0" presStyleCnt="7"/>
      <dgm:spPr/>
      <dgm:t>
        <a:bodyPr/>
        <a:lstStyle/>
        <a:p>
          <a:endParaRPr lang="en-US"/>
        </a:p>
      </dgm:t>
    </dgm:pt>
    <dgm:pt modelId="{EC2962D2-90EE-4292-B767-C56F081A2FDF}" type="pres">
      <dgm:prSet presAssocID="{8CBE155C-0862-4A23-90E7-82182A261D28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F6F632F0-FDCE-4856-8308-85F84742CBF0}" type="pres">
      <dgm:prSet presAssocID="{395C214C-8AB0-4BD9-A438-EABB9E954BD6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FC9EC-4D06-4823-A03F-50ED70E8DF47}" type="pres">
      <dgm:prSet presAssocID="{57803E77-13CD-4F28-B161-EC1FAE74FA3B}" presName="parTrans" presStyleLbl="sibTrans2D1" presStyleIdx="1" presStyleCnt="7"/>
      <dgm:spPr/>
      <dgm:t>
        <a:bodyPr/>
        <a:lstStyle/>
        <a:p>
          <a:endParaRPr lang="en-US"/>
        </a:p>
      </dgm:t>
    </dgm:pt>
    <dgm:pt modelId="{06943FAC-459D-4852-ACDA-34BBFE0DC592}" type="pres">
      <dgm:prSet presAssocID="{57803E77-13CD-4F28-B161-EC1FAE74FA3B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336AE702-4DA1-45FB-A72C-CF6492C1654F}" type="pres">
      <dgm:prSet presAssocID="{897A5BBA-B48D-49E7-A172-2F659F9278F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F7A204-AD8A-47A2-AE65-F67FE7DE4DEB}" type="pres">
      <dgm:prSet presAssocID="{042342A2-D43B-4CC6-B25E-7F371BCB9E87}" presName="parTrans" presStyleLbl="sibTrans2D1" presStyleIdx="2" presStyleCnt="7"/>
      <dgm:spPr/>
      <dgm:t>
        <a:bodyPr/>
        <a:lstStyle/>
        <a:p>
          <a:endParaRPr lang="en-US"/>
        </a:p>
      </dgm:t>
    </dgm:pt>
    <dgm:pt modelId="{E6F3EC88-65B9-4A06-8CAC-627E90E599A8}" type="pres">
      <dgm:prSet presAssocID="{042342A2-D43B-4CC6-B25E-7F371BCB9E87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CFBEF38D-6B82-4D10-A555-CAC42110E0EE}" type="pres">
      <dgm:prSet presAssocID="{95E8559E-3C1B-4812-98DF-73E79DFFE97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52BFE5-E2AE-4772-B83D-6F0C6204E2A0}" type="pres">
      <dgm:prSet presAssocID="{337C6497-5F51-4607-A2AD-9DCDA8302E28}" presName="parTrans" presStyleLbl="sibTrans2D1" presStyleIdx="3" presStyleCnt="7"/>
      <dgm:spPr/>
      <dgm:t>
        <a:bodyPr/>
        <a:lstStyle/>
        <a:p>
          <a:endParaRPr lang="en-US"/>
        </a:p>
      </dgm:t>
    </dgm:pt>
    <dgm:pt modelId="{72FD35B6-4D0E-48D9-AE2F-9184EA00D170}" type="pres">
      <dgm:prSet presAssocID="{337C6497-5F51-4607-A2AD-9DCDA8302E28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5EE37125-D6BF-45D3-88AF-EB49EF1CD8B9}" type="pres">
      <dgm:prSet presAssocID="{E423E5BD-5A69-4E55-9226-6A7502022D6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F6B71-1995-428B-9705-216FA2B1FE76}" type="pres">
      <dgm:prSet presAssocID="{644D36A8-0961-4F58-81A2-82CF8175508C}" presName="parTrans" presStyleLbl="sibTrans2D1" presStyleIdx="4" presStyleCnt="7"/>
      <dgm:spPr/>
      <dgm:t>
        <a:bodyPr/>
        <a:lstStyle/>
        <a:p>
          <a:endParaRPr lang="en-US"/>
        </a:p>
      </dgm:t>
    </dgm:pt>
    <dgm:pt modelId="{48192F7D-755A-48A0-AE5E-5CAE52AB0813}" type="pres">
      <dgm:prSet presAssocID="{644D36A8-0961-4F58-81A2-82CF8175508C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3B7E058C-C64F-4A19-9DE5-DE62C0B03D3D}" type="pres">
      <dgm:prSet presAssocID="{20EFF73B-D691-40C1-86F1-6BE46204381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0961C-B40C-4866-89A4-D1E129EAE9DF}" type="pres">
      <dgm:prSet presAssocID="{54B349CA-4966-4004-AF8D-4D62F31E34D3}" presName="parTrans" presStyleLbl="sibTrans2D1" presStyleIdx="5" presStyleCnt="7"/>
      <dgm:spPr/>
      <dgm:t>
        <a:bodyPr/>
        <a:lstStyle/>
        <a:p>
          <a:endParaRPr lang="en-US"/>
        </a:p>
      </dgm:t>
    </dgm:pt>
    <dgm:pt modelId="{BD10955A-1E43-43FC-B95F-BC63D112202C}" type="pres">
      <dgm:prSet presAssocID="{54B349CA-4966-4004-AF8D-4D62F31E34D3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60D93000-8E2B-4F7D-8404-CB869465593A}" type="pres">
      <dgm:prSet presAssocID="{67423DBA-8060-4548-B659-1059176065D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D8ABC-A160-4E6D-A48F-CEC7B4B5588D}" type="pres">
      <dgm:prSet presAssocID="{4AE4C57D-81B9-468C-987C-73721658B84B}" presName="parTrans" presStyleLbl="sibTrans2D1" presStyleIdx="6" presStyleCnt="7"/>
      <dgm:spPr/>
      <dgm:t>
        <a:bodyPr/>
        <a:lstStyle/>
        <a:p>
          <a:endParaRPr lang="en-US"/>
        </a:p>
      </dgm:t>
    </dgm:pt>
    <dgm:pt modelId="{68614BFF-466C-4173-BF0C-22D0751F7C77}" type="pres">
      <dgm:prSet presAssocID="{4AE4C57D-81B9-468C-987C-73721658B84B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BA642778-69AB-4468-87D3-C9E98EE45715}" type="pres">
      <dgm:prSet presAssocID="{51C2C37D-EEDB-489D-8FCF-DB27FCE12665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64ADE8-1D0F-4792-AE78-1626F216929E}" type="presOf" srcId="{4AE4C57D-81B9-468C-987C-73721658B84B}" destId="{68614BFF-466C-4173-BF0C-22D0751F7C77}" srcOrd="1" destOrd="0" presId="urn:microsoft.com/office/officeart/2005/8/layout/radial5"/>
    <dgm:cxn modelId="{A1CA6773-27DE-4E86-8814-BCEB4E7D141A}" srcId="{B5208B6D-495F-43D8-A9F7-E8E6942D6FED}" destId="{897A5BBA-B48D-49E7-A172-2F659F9278FD}" srcOrd="1" destOrd="0" parTransId="{57803E77-13CD-4F28-B161-EC1FAE74FA3B}" sibTransId="{F07CF6FB-497E-48D7-B4F3-258C68AEC2A0}"/>
    <dgm:cxn modelId="{6457C4DE-8FFF-40C6-BFDC-E982616168F3}" type="presOf" srcId="{042342A2-D43B-4CC6-B25E-7F371BCB9E87}" destId="{E6F3EC88-65B9-4A06-8CAC-627E90E599A8}" srcOrd="1" destOrd="0" presId="urn:microsoft.com/office/officeart/2005/8/layout/radial5"/>
    <dgm:cxn modelId="{5CCEC478-8CB7-41F9-A814-D86B14D7478E}" srcId="{B5208B6D-495F-43D8-A9F7-E8E6942D6FED}" destId="{95E8559E-3C1B-4812-98DF-73E79DFFE971}" srcOrd="2" destOrd="0" parTransId="{042342A2-D43B-4CC6-B25E-7F371BCB9E87}" sibTransId="{18FFE310-8802-4370-BB07-F6BEC574E1A7}"/>
    <dgm:cxn modelId="{32FE7087-6773-4904-891F-65C9076AAD95}" srcId="{D1DEC129-C29E-4330-BA32-FA4E42FF337E}" destId="{B5208B6D-495F-43D8-A9F7-E8E6942D6FED}" srcOrd="0" destOrd="0" parTransId="{42C50847-B542-4E36-9F59-232D7DA2E398}" sibTransId="{3946527B-78B0-49E7-9F99-AB9D19502F99}"/>
    <dgm:cxn modelId="{1D3539CB-3A61-4A72-83EB-E90F8ACC4E80}" type="presOf" srcId="{644D36A8-0961-4F58-81A2-82CF8175508C}" destId="{A4DF6B71-1995-428B-9705-216FA2B1FE76}" srcOrd="0" destOrd="0" presId="urn:microsoft.com/office/officeart/2005/8/layout/radial5"/>
    <dgm:cxn modelId="{4F5FBF06-94BE-472A-A2B4-FF5955188DAE}" type="presOf" srcId="{8CBE155C-0862-4A23-90E7-82182A261D28}" destId="{EC2962D2-90EE-4292-B767-C56F081A2FDF}" srcOrd="1" destOrd="0" presId="urn:microsoft.com/office/officeart/2005/8/layout/radial5"/>
    <dgm:cxn modelId="{B9A4CF87-ACB2-44F7-A7E3-82C8E91D9D1F}" srcId="{B5208B6D-495F-43D8-A9F7-E8E6942D6FED}" destId="{20EFF73B-D691-40C1-86F1-6BE462043817}" srcOrd="4" destOrd="0" parTransId="{644D36A8-0961-4F58-81A2-82CF8175508C}" sibTransId="{7142457F-6E6C-4EAB-9659-0714232A86FB}"/>
    <dgm:cxn modelId="{156E45C2-6F44-444A-9F46-12D8538C4D3A}" srcId="{B5208B6D-495F-43D8-A9F7-E8E6942D6FED}" destId="{395C214C-8AB0-4BD9-A438-EABB9E954BD6}" srcOrd="0" destOrd="0" parTransId="{8CBE155C-0862-4A23-90E7-82182A261D28}" sibTransId="{F025ED64-DC85-40DE-9C2F-8F0D6A8010AC}"/>
    <dgm:cxn modelId="{2E8E1FD6-62F5-4636-B10C-66FCADCA3E28}" srcId="{D1DEC129-C29E-4330-BA32-FA4E42FF337E}" destId="{39CF4392-9703-483A-ADDD-994C3843CA44}" srcOrd="1" destOrd="0" parTransId="{BA6911AE-447C-4500-802E-502BDD82677F}" sibTransId="{736B6028-DB64-4215-A7FB-CA59A571DCD2}"/>
    <dgm:cxn modelId="{200B3FB9-985C-47DC-881E-F621A2FC231F}" type="presOf" srcId="{54B349CA-4966-4004-AF8D-4D62F31E34D3}" destId="{BD10955A-1E43-43FC-B95F-BC63D112202C}" srcOrd="1" destOrd="0" presId="urn:microsoft.com/office/officeart/2005/8/layout/radial5"/>
    <dgm:cxn modelId="{3115F315-716C-4B67-A73D-1D72CEDBABA3}" srcId="{B5208B6D-495F-43D8-A9F7-E8E6942D6FED}" destId="{E423E5BD-5A69-4E55-9226-6A7502022D61}" srcOrd="3" destOrd="0" parTransId="{337C6497-5F51-4607-A2AD-9DCDA8302E28}" sibTransId="{F313718D-AE2C-47F3-B12B-63A0E3C7B4B0}"/>
    <dgm:cxn modelId="{62C2B5FA-8484-4D25-802C-584B4DF2D6FC}" type="presOf" srcId="{D1DEC129-C29E-4330-BA32-FA4E42FF337E}" destId="{45D7E2DA-9B75-469B-A87C-5D752589B4BB}" srcOrd="0" destOrd="0" presId="urn:microsoft.com/office/officeart/2005/8/layout/radial5"/>
    <dgm:cxn modelId="{76ADC7E3-3573-4F5E-B5C1-D3E0D87A3923}" type="presOf" srcId="{042342A2-D43B-4CC6-B25E-7F371BCB9E87}" destId="{C6F7A204-AD8A-47A2-AE65-F67FE7DE4DEB}" srcOrd="0" destOrd="0" presId="urn:microsoft.com/office/officeart/2005/8/layout/radial5"/>
    <dgm:cxn modelId="{722C2BF3-871B-4019-A72A-FF6AECF8B09F}" type="presOf" srcId="{E423E5BD-5A69-4E55-9226-6A7502022D61}" destId="{5EE37125-D6BF-45D3-88AF-EB49EF1CD8B9}" srcOrd="0" destOrd="0" presId="urn:microsoft.com/office/officeart/2005/8/layout/radial5"/>
    <dgm:cxn modelId="{7C21BD17-4907-49D6-9D7C-0D209C65C74C}" type="presOf" srcId="{54B349CA-4966-4004-AF8D-4D62F31E34D3}" destId="{A080961C-B40C-4866-89A4-D1E129EAE9DF}" srcOrd="0" destOrd="0" presId="urn:microsoft.com/office/officeart/2005/8/layout/radial5"/>
    <dgm:cxn modelId="{2584E121-34BD-46A2-AA06-524D618549E9}" type="presOf" srcId="{337C6497-5F51-4607-A2AD-9DCDA8302E28}" destId="{1652BFE5-E2AE-4772-B83D-6F0C6204E2A0}" srcOrd="0" destOrd="0" presId="urn:microsoft.com/office/officeart/2005/8/layout/radial5"/>
    <dgm:cxn modelId="{5365F479-BD4D-47C7-A8A4-22E96B75D2C6}" srcId="{B5208B6D-495F-43D8-A9F7-E8E6942D6FED}" destId="{67423DBA-8060-4548-B659-1059176065D2}" srcOrd="5" destOrd="0" parTransId="{54B349CA-4966-4004-AF8D-4D62F31E34D3}" sibTransId="{81901EE6-8454-410D-B058-7B80FD800C60}"/>
    <dgm:cxn modelId="{205F24BB-3020-4F26-B3E5-48FE94C525C1}" type="presOf" srcId="{51C2C37D-EEDB-489D-8FCF-DB27FCE12665}" destId="{BA642778-69AB-4468-87D3-C9E98EE45715}" srcOrd="0" destOrd="0" presId="urn:microsoft.com/office/officeart/2005/8/layout/radial5"/>
    <dgm:cxn modelId="{15CEECC7-8E68-4DBC-A25A-271932D9F2BA}" type="presOf" srcId="{67423DBA-8060-4548-B659-1059176065D2}" destId="{60D93000-8E2B-4F7D-8404-CB869465593A}" srcOrd="0" destOrd="0" presId="urn:microsoft.com/office/officeart/2005/8/layout/radial5"/>
    <dgm:cxn modelId="{DA87CFF7-C7D2-4B8C-A31D-95C4F8EF96BD}" type="presOf" srcId="{B5208B6D-495F-43D8-A9F7-E8E6942D6FED}" destId="{9AF09968-2070-4EC2-B203-B4BA84BD5094}" srcOrd="0" destOrd="0" presId="urn:microsoft.com/office/officeart/2005/8/layout/radial5"/>
    <dgm:cxn modelId="{FA4998A1-023E-44AF-93F2-BC20246CC794}" type="presOf" srcId="{395C214C-8AB0-4BD9-A438-EABB9E954BD6}" destId="{F6F632F0-FDCE-4856-8308-85F84742CBF0}" srcOrd="0" destOrd="0" presId="urn:microsoft.com/office/officeart/2005/8/layout/radial5"/>
    <dgm:cxn modelId="{B89D791E-7BD2-4B17-8A8A-7BA0D0611F90}" type="presOf" srcId="{8CBE155C-0862-4A23-90E7-82182A261D28}" destId="{51B02EB2-56BC-46ED-928C-31FFBC4A3631}" srcOrd="0" destOrd="0" presId="urn:microsoft.com/office/officeart/2005/8/layout/radial5"/>
    <dgm:cxn modelId="{5C042F3E-0B45-414A-8763-62ECD4FCB26F}" type="presOf" srcId="{644D36A8-0961-4F58-81A2-82CF8175508C}" destId="{48192F7D-755A-48A0-AE5E-5CAE52AB0813}" srcOrd="1" destOrd="0" presId="urn:microsoft.com/office/officeart/2005/8/layout/radial5"/>
    <dgm:cxn modelId="{2F35B32F-4CB1-43F1-89E8-82A5D1B870B3}" type="presOf" srcId="{20EFF73B-D691-40C1-86F1-6BE462043817}" destId="{3B7E058C-C64F-4A19-9DE5-DE62C0B03D3D}" srcOrd="0" destOrd="0" presId="urn:microsoft.com/office/officeart/2005/8/layout/radial5"/>
    <dgm:cxn modelId="{5A1F1745-9C81-427F-A55E-723DAEE1A4C2}" type="presOf" srcId="{4AE4C57D-81B9-468C-987C-73721658B84B}" destId="{8CBD8ABC-A160-4E6D-A48F-CEC7B4B5588D}" srcOrd="0" destOrd="0" presId="urn:microsoft.com/office/officeart/2005/8/layout/radial5"/>
    <dgm:cxn modelId="{29C9E1B6-32F0-47A6-9912-F01F26921A50}" type="presOf" srcId="{57803E77-13CD-4F28-B161-EC1FAE74FA3B}" destId="{06943FAC-459D-4852-ACDA-34BBFE0DC592}" srcOrd="1" destOrd="0" presId="urn:microsoft.com/office/officeart/2005/8/layout/radial5"/>
    <dgm:cxn modelId="{6B752F01-369F-4E1C-B186-591D3C6CAD10}" type="presOf" srcId="{337C6497-5F51-4607-A2AD-9DCDA8302E28}" destId="{72FD35B6-4D0E-48D9-AE2F-9184EA00D170}" srcOrd="1" destOrd="0" presId="urn:microsoft.com/office/officeart/2005/8/layout/radial5"/>
    <dgm:cxn modelId="{848EDDE3-7795-4EAD-972C-97FC0EDA79FF}" type="presOf" srcId="{57803E77-13CD-4F28-B161-EC1FAE74FA3B}" destId="{CC8FC9EC-4D06-4823-A03F-50ED70E8DF47}" srcOrd="0" destOrd="0" presId="urn:microsoft.com/office/officeart/2005/8/layout/radial5"/>
    <dgm:cxn modelId="{2CC5E84F-F795-4759-B703-1E23309089DA}" srcId="{B5208B6D-495F-43D8-A9F7-E8E6942D6FED}" destId="{51C2C37D-EEDB-489D-8FCF-DB27FCE12665}" srcOrd="6" destOrd="0" parTransId="{4AE4C57D-81B9-468C-987C-73721658B84B}" sibTransId="{3DFFE812-5951-4F27-B3FA-E9DA11788737}"/>
    <dgm:cxn modelId="{69EBBA29-01E5-4C41-BF8B-478A868DC6A3}" type="presOf" srcId="{897A5BBA-B48D-49E7-A172-2F659F9278FD}" destId="{336AE702-4DA1-45FB-A72C-CF6492C1654F}" srcOrd="0" destOrd="0" presId="urn:microsoft.com/office/officeart/2005/8/layout/radial5"/>
    <dgm:cxn modelId="{B0B7EE5D-714A-4ECF-A5BC-BA51C8FD642A}" type="presOf" srcId="{95E8559E-3C1B-4812-98DF-73E79DFFE971}" destId="{CFBEF38D-6B82-4D10-A555-CAC42110E0EE}" srcOrd="0" destOrd="0" presId="urn:microsoft.com/office/officeart/2005/8/layout/radial5"/>
    <dgm:cxn modelId="{30176A9D-A0E0-4632-AE4B-47A9255F7F32}" type="presParOf" srcId="{45D7E2DA-9B75-469B-A87C-5D752589B4BB}" destId="{9AF09968-2070-4EC2-B203-B4BA84BD5094}" srcOrd="0" destOrd="0" presId="urn:microsoft.com/office/officeart/2005/8/layout/radial5"/>
    <dgm:cxn modelId="{9899604A-DD13-4682-A7C4-1339949BAF3B}" type="presParOf" srcId="{45D7E2DA-9B75-469B-A87C-5D752589B4BB}" destId="{51B02EB2-56BC-46ED-928C-31FFBC4A3631}" srcOrd="1" destOrd="0" presId="urn:microsoft.com/office/officeart/2005/8/layout/radial5"/>
    <dgm:cxn modelId="{F29AD725-0501-4EF2-A1AF-EE37C1548B6A}" type="presParOf" srcId="{51B02EB2-56BC-46ED-928C-31FFBC4A3631}" destId="{EC2962D2-90EE-4292-B767-C56F081A2FDF}" srcOrd="0" destOrd="0" presId="urn:microsoft.com/office/officeart/2005/8/layout/radial5"/>
    <dgm:cxn modelId="{69CF3960-98A1-4668-8875-BD9DA5FAFC7D}" type="presParOf" srcId="{45D7E2DA-9B75-469B-A87C-5D752589B4BB}" destId="{F6F632F0-FDCE-4856-8308-85F84742CBF0}" srcOrd="2" destOrd="0" presId="urn:microsoft.com/office/officeart/2005/8/layout/radial5"/>
    <dgm:cxn modelId="{3DE60B06-118B-4695-BB89-085CED592FC8}" type="presParOf" srcId="{45D7E2DA-9B75-469B-A87C-5D752589B4BB}" destId="{CC8FC9EC-4D06-4823-A03F-50ED70E8DF47}" srcOrd="3" destOrd="0" presId="urn:microsoft.com/office/officeart/2005/8/layout/radial5"/>
    <dgm:cxn modelId="{2FEE162D-EB39-451B-9A4A-3BFAB35163B3}" type="presParOf" srcId="{CC8FC9EC-4D06-4823-A03F-50ED70E8DF47}" destId="{06943FAC-459D-4852-ACDA-34BBFE0DC592}" srcOrd="0" destOrd="0" presId="urn:microsoft.com/office/officeart/2005/8/layout/radial5"/>
    <dgm:cxn modelId="{9E286930-99E0-4FB2-90CF-D85CADB9B1BD}" type="presParOf" srcId="{45D7E2DA-9B75-469B-A87C-5D752589B4BB}" destId="{336AE702-4DA1-45FB-A72C-CF6492C1654F}" srcOrd="4" destOrd="0" presId="urn:microsoft.com/office/officeart/2005/8/layout/radial5"/>
    <dgm:cxn modelId="{E51421D0-A62E-4689-80EA-5EBEC1C212A0}" type="presParOf" srcId="{45D7E2DA-9B75-469B-A87C-5D752589B4BB}" destId="{C6F7A204-AD8A-47A2-AE65-F67FE7DE4DEB}" srcOrd="5" destOrd="0" presId="urn:microsoft.com/office/officeart/2005/8/layout/radial5"/>
    <dgm:cxn modelId="{904CA76E-B568-4436-BF4B-0E0063A92601}" type="presParOf" srcId="{C6F7A204-AD8A-47A2-AE65-F67FE7DE4DEB}" destId="{E6F3EC88-65B9-4A06-8CAC-627E90E599A8}" srcOrd="0" destOrd="0" presId="urn:microsoft.com/office/officeart/2005/8/layout/radial5"/>
    <dgm:cxn modelId="{32707133-7C15-4E95-A027-AB25E78CCD91}" type="presParOf" srcId="{45D7E2DA-9B75-469B-A87C-5D752589B4BB}" destId="{CFBEF38D-6B82-4D10-A555-CAC42110E0EE}" srcOrd="6" destOrd="0" presId="urn:microsoft.com/office/officeart/2005/8/layout/radial5"/>
    <dgm:cxn modelId="{5E1AB86A-B23D-4EDD-8854-19A89E9D0E1D}" type="presParOf" srcId="{45D7E2DA-9B75-469B-A87C-5D752589B4BB}" destId="{1652BFE5-E2AE-4772-B83D-6F0C6204E2A0}" srcOrd="7" destOrd="0" presId="urn:microsoft.com/office/officeart/2005/8/layout/radial5"/>
    <dgm:cxn modelId="{F60797CF-BBAD-4A2F-B373-B2F06637DAF4}" type="presParOf" srcId="{1652BFE5-E2AE-4772-B83D-6F0C6204E2A0}" destId="{72FD35B6-4D0E-48D9-AE2F-9184EA00D170}" srcOrd="0" destOrd="0" presId="urn:microsoft.com/office/officeart/2005/8/layout/radial5"/>
    <dgm:cxn modelId="{1C4FEE6A-3C97-479A-B00E-E54B3692E513}" type="presParOf" srcId="{45D7E2DA-9B75-469B-A87C-5D752589B4BB}" destId="{5EE37125-D6BF-45D3-88AF-EB49EF1CD8B9}" srcOrd="8" destOrd="0" presId="urn:microsoft.com/office/officeart/2005/8/layout/radial5"/>
    <dgm:cxn modelId="{1FB57D5C-7C6A-4CD4-A963-24B4F2FF9D2C}" type="presParOf" srcId="{45D7E2DA-9B75-469B-A87C-5D752589B4BB}" destId="{A4DF6B71-1995-428B-9705-216FA2B1FE76}" srcOrd="9" destOrd="0" presId="urn:microsoft.com/office/officeart/2005/8/layout/radial5"/>
    <dgm:cxn modelId="{E8691C06-9AE3-4105-9F08-020041A0B0FD}" type="presParOf" srcId="{A4DF6B71-1995-428B-9705-216FA2B1FE76}" destId="{48192F7D-755A-48A0-AE5E-5CAE52AB0813}" srcOrd="0" destOrd="0" presId="urn:microsoft.com/office/officeart/2005/8/layout/radial5"/>
    <dgm:cxn modelId="{37ECA897-C7A7-4BE2-830E-33BFA696083E}" type="presParOf" srcId="{45D7E2DA-9B75-469B-A87C-5D752589B4BB}" destId="{3B7E058C-C64F-4A19-9DE5-DE62C0B03D3D}" srcOrd="10" destOrd="0" presId="urn:microsoft.com/office/officeart/2005/8/layout/radial5"/>
    <dgm:cxn modelId="{3DD3C7B1-3D90-441B-ADCF-71B7BB710A5C}" type="presParOf" srcId="{45D7E2DA-9B75-469B-A87C-5D752589B4BB}" destId="{A080961C-B40C-4866-89A4-D1E129EAE9DF}" srcOrd="11" destOrd="0" presId="urn:microsoft.com/office/officeart/2005/8/layout/radial5"/>
    <dgm:cxn modelId="{A534CBEE-6C12-4C45-A039-AC05F25F66EC}" type="presParOf" srcId="{A080961C-B40C-4866-89A4-D1E129EAE9DF}" destId="{BD10955A-1E43-43FC-B95F-BC63D112202C}" srcOrd="0" destOrd="0" presId="urn:microsoft.com/office/officeart/2005/8/layout/radial5"/>
    <dgm:cxn modelId="{E3C684E9-07D9-4CC3-8D22-EB104807B177}" type="presParOf" srcId="{45D7E2DA-9B75-469B-A87C-5D752589B4BB}" destId="{60D93000-8E2B-4F7D-8404-CB869465593A}" srcOrd="12" destOrd="0" presId="urn:microsoft.com/office/officeart/2005/8/layout/radial5"/>
    <dgm:cxn modelId="{BBC1BABE-65BD-42D5-8E67-74BF687E889D}" type="presParOf" srcId="{45D7E2DA-9B75-469B-A87C-5D752589B4BB}" destId="{8CBD8ABC-A160-4E6D-A48F-CEC7B4B5588D}" srcOrd="13" destOrd="0" presId="urn:microsoft.com/office/officeart/2005/8/layout/radial5"/>
    <dgm:cxn modelId="{E005BAC0-7E3F-4DB5-9CDB-13D528BB937C}" type="presParOf" srcId="{8CBD8ABC-A160-4E6D-A48F-CEC7B4B5588D}" destId="{68614BFF-466C-4173-BF0C-22D0751F7C77}" srcOrd="0" destOrd="0" presId="urn:microsoft.com/office/officeart/2005/8/layout/radial5"/>
    <dgm:cxn modelId="{D238A5C1-9C27-4AF8-BC94-5C78A4D9D1C5}" type="presParOf" srcId="{45D7E2DA-9B75-469B-A87C-5D752589B4BB}" destId="{BA642778-69AB-4468-87D3-C9E98EE4571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09968-2070-4EC2-B203-B4BA84BD5094}">
      <dsp:nvSpPr>
        <dsp:cNvPr id="0" name=""/>
        <dsp:cNvSpPr/>
      </dsp:nvSpPr>
      <dsp:spPr>
        <a:xfrm>
          <a:off x="3233106" y="1919039"/>
          <a:ext cx="1421951" cy="14219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اختلالات </a:t>
          </a:r>
          <a:endParaRPr lang="en-US" sz="1400" b="1" kern="1200" dirty="0"/>
        </a:p>
      </dsp:txBody>
      <dsp:txXfrm>
        <a:off x="3441346" y="2127279"/>
        <a:ext cx="1005471" cy="1005471"/>
      </dsp:txXfrm>
    </dsp:sp>
    <dsp:sp modelId="{51B02EB2-56BC-46ED-928C-31FFBC4A3631}">
      <dsp:nvSpPr>
        <dsp:cNvPr id="0" name=""/>
        <dsp:cNvSpPr/>
      </dsp:nvSpPr>
      <dsp:spPr>
        <a:xfrm rot="16067400">
          <a:off x="3735799" y="1368869"/>
          <a:ext cx="337885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3788436" y="1516207"/>
        <a:ext cx="236520" cy="290077"/>
      </dsp:txXfrm>
    </dsp:sp>
    <dsp:sp modelId="{F6F632F0-FDCE-4856-8308-85F84742CBF0}">
      <dsp:nvSpPr>
        <dsp:cNvPr id="0" name=""/>
        <dsp:cNvSpPr/>
      </dsp:nvSpPr>
      <dsp:spPr>
        <a:xfrm>
          <a:off x="3227528" y="3242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خودکشی </a:t>
          </a:r>
          <a:endParaRPr lang="en-US" sz="1400" b="1" kern="1200" dirty="0"/>
        </a:p>
      </dsp:txBody>
      <dsp:txXfrm>
        <a:off x="3414944" y="190658"/>
        <a:ext cx="904924" cy="904924"/>
      </dsp:txXfrm>
    </dsp:sp>
    <dsp:sp modelId="{CC8FC9EC-4D06-4823-A03F-50ED70E8DF47}">
      <dsp:nvSpPr>
        <dsp:cNvPr id="0" name=""/>
        <dsp:cNvSpPr/>
      </dsp:nvSpPr>
      <dsp:spPr>
        <a:xfrm rot="19104602">
          <a:off x="4529926" y="1738158"/>
          <a:ext cx="293336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4541018" y="1864058"/>
        <a:ext cx="205335" cy="290077"/>
      </dsp:txXfrm>
    </dsp:sp>
    <dsp:sp modelId="{336AE702-4DA1-45FB-A72C-CF6492C1654F}">
      <dsp:nvSpPr>
        <dsp:cNvPr id="0" name=""/>
        <dsp:cNvSpPr/>
      </dsp:nvSpPr>
      <dsp:spPr>
        <a:xfrm>
          <a:off x="4728472" y="726058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افسردگی</a:t>
          </a:r>
          <a:endParaRPr lang="en-US" sz="1400" b="1" kern="1200" dirty="0"/>
        </a:p>
      </dsp:txBody>
      <dsp:txXfrm>
        <a:off x="4915888" y="913474"/>
        <a:ext cx="904924" cy="904924"/>
      </dsp:txXfrm>
    </dsp:sp>
    <dsp:sp modelId="{C6F7A204-AD8A-47A2-AE65-F67FE7DE4DEB}">
      <dsp:nvSpPr>
        <dsp:cNvPr id="0" name=""/>
        <dsp:cNvSpPr/>
      </dsp:nvSpPr>
      <dsp:spPr>
        <a:xfrm rot="680587">
          <a:off x="4742197" y="2573897"/>
          <a:ext cx="254334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4742942" y="2663087"/>
        <a:ext cx="178034" cy="290077"/>
      </dsp:txXfrm>
    </dsp:sp>
    <dsp:sp modelId="{CFBEF38D-6B82-4D10-A555-CAC42110E0EE}">
      <dsp:nvSpPr>
        <dsp:cNvPr id="0" name=""/>
        <dsp:cNvSpPr/>
      </dsp:nvSpPr>
      <dsp:spPr>
        <a:xfrm>
          <a:off x="5099174" y="2350212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اختلال رفتار</a:t>
          </a:r>
          <a:endParaRPr lang="en-US" sz="1400" b="1" kern="1200" dirty="0"/>
        </a:p>
      </dsp:txBody>
      <dsp:txXfrm>
        <a:off x="5286590" y="2537628"/>
        <a:ext cx="904924" cy="904924"/>
      </dsp:txXfrm>
    </dsp:sp>
    <dsp:sp modelId="{1652BFE5-E2AE-4772-B83D-6F0C6204E2A0}">
      <dsp:nvSpPr>
        <dsp:cNvPr id="0" name=""/>
        <dsp:cNvSpPr/>
      </dsp:nvSpPr>
      <dsp:spPr>
        <a:xfrm rot="3932365">
          <a:off x="4207949" y="3245420"/>
          <a:ext cx="252081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>
        <a:off x="4230104" y="3307695"/>
        <a:ext cx="176457" cy="290077"/>
      </dsp:txXfrm>
    </dsp:sp>
    <dsp:sp modelId="{5EE37125-D6BF-45D3-88AF-EB49EF1CD8B9}">
      <dsp:nvSpPr>
        <dsp:cNvPr id="0" name=""/>
        <dsp:cNvSpPr/>
      </dsp:nvSpPr>
      <dsp:spPr>
        <a:xfrm>
          <a:off x="4060489" y="3652683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اختلال تکامل</a:t>
          </a:r>
          <a:endParaRPr lang="en-US" sz="1400" b="1" kern="1200" dirty="0"/>
        </a:p>
      </dsp:txBody>
      <dsp:txXfrm>
        <a:off x="4247905" y="3840099"/>
        <a:ext cx="904924" cy="904924"/>
      </dsp:txXfrm>
    </dsp:sp>
    <dsp:sp modelId="{A4DF6B71-1995-428B-9705-216FA2B1FE76}">
      <dsp:nvSpPr>
        <dsp:cNvPr id="0" name=""/>
        <dsp:cNvSpPr/>
      </dsp:nvSpPr>
      <dsp:spPr>
        <a:xfrm rot="7121077">
          <a:off x="3331887" y="3243580"/>
          <a:ext cx="288463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3395925" y="3302314"/>
        <a:ext cx="201924" cy="290077"/>
      </dsp:txXfrm>
    </dsp:sp>
    <dsp:sp modelId="{3B7E058C-C64F-4A19-9DE5-DE62C0B03D3D}">
      <dsp:nvSpPr>
        <dsp:cNvPr id="0" name=""/>
        <dsp:cNvSpPr/>
      </dsp:nvSpPr>
      <dsp:spPr>
        <a:xfrm>
          <a:off x="2394567" y="3652683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صرع</a:t>
          </a:r>
          <a:endParaRPr lang="en-US" sz="1400" b="1" kern="1200" dirty="0"/>
        </a:p>
      </dsp:txBody>
      <dsp:txXfrm>
        <a:off x="2581983" y="3840099"/>
        <a:ext cx="904924" cy="904924"/>
      </dsp:txXfrm>
    </dsp:sp>
    <dsp:sp modelId="{A080961C-B40C-4866-89A4-D1E129EAE9DF}">
      <dsp:nvSpPr>
        <dsp:cNvPr id="0" name=""/>
        <dsp:cNvSpPr/>
      </dsp:nvSpPr>
      <dsp:spPr>
        <a:xfrm rot="10171748">
          <a:off x="2777191" y="2573063"/>
          <a:ext cx="334145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2876599" y="2660647"/>
        <a:ext cx="233902" cy="290077"/>
      </dsp:txXfrm>
    </dsp:sp>
    <dsp:sp modelId="{60D93000-8E2B-4F7D-8404-CB869465593A}">
      <dsp:nvSpPr>
        <dsp:cNvPr id="0" name=""/>
        <dsp:cNvSpPr/>
      </dsp:nvSpPr>
      <dsp:spPr>
        <a:xfrm>
          <a:off x="1355881" y="2350212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سایکوز -دوقطبی</a:t>
          </a:r>
          <a:endParaRPr lang="en-US" sz="1400" b="1" kern="1200" dirty="0"/>
        </a:p>
      </dsp:txBody>
      <dsp:txXfrm>
        <a:off x="1543297" y="2537628"/>
        <a:ext cx="904924" cy="904924"/>
      </dsp:txXfrm>
    </dsp:sp>
    <dsp:sp modelId="{8CBD8ABC-A160-4E6D-A48F-CEC7B4B5588D}">
      <dsp:nvSpPr>
        <dsp:cNvPr id="0" name=""/>
        <dsp:cNvSpPr/>
      </dsp:nvSpPr>
      <dsp:spPr>
        <a:xfrm rot="13122221">
          <a:off x="2957640" y="1740307"/>
          <a:ext cx="355483" cy="483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/>
        </a:p>
      </dsp:txBody>
      <dsp:txXfrm rot="10800000">
        <a:off x="3052575" y="1870342"/>
        <a:ext cx="248838" cy="290077"/>
      </dsp:txXfrm>
    </dsp:sp>
    <dsp:sp modelId="{BA642778-69AB-4468-87D3-C9E98EE45715}">
      <dsp:nvSpPr>
        <dsp:cNvPr id="0" name=""/>
        <dsp:cNvSpPr/>
      </dsp:nvSpPr>
      <dsp:spPr>
        <a:xfrm>
          <a:off x="1726584" y="726058"/>
          <a:ext cx="1279756" cy="12797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b="1" kern="1200" dirty="0" smtClean="0"/>
            <a:t>اضطرابی</a:t>
          </a:r>
          <a:endParaRPr lang="en-US" sz="1400" b="1" kern="1200" dirty="0"/>
        </a:p>
      </dsp:txBody>
      <dsp:txXfrm>
        <a:off x="1914000" y="913474"/>
        <a:ext cx="904924" cy="904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9403" y="624109"/>
            <a:ext cx="10165209" cy="594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/>
          <a:lstStyle/>
          <a:p>
            <a:pPr algn="ctr"/>
            <a:r>
              <a:rPr lang="ar-SA" dirty="0">
                <a:cs typeface="B Titr" panose="00000700000000000000" pitchFamily="2" charset="-78"/>
              </a:rPr>
              <a:t>انجام مداخلات لازم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87" y="1683327"/>
            <a:ext cx="10724004" cy="4227895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cs typeface="B Titr" panose="00000700000000000000" pitchFamily="2" charset="-78"/>
              </a:rPr>
              <a:t>پس </a:t>
            </a:r>
            <a:r>
              <a:rPr lang="ar-SA" b="1" dirty="0">
                <a:cs typeface="B Titr" panose="00000700000000000000" pitchFamily="2" charset="-78"/>
              </a:rPr>
              <a:t>از آنكه كارشناس مراقب سلامت گروه هدف را با استفاده از سؤالات فرم های  غربالگري شناسايي كرد، بايد فرد شناسايي </a:t>
            </a:r>
            <a:r>
              <a:rPr lang="ar-SA" b="1" dirty="0" smtClean="0">
                <a:cs typeface="B Titr" panose="00000700000000000000" pitchFamily="2" charset="-78"/>
              </a:rPr>
              <a:t>شده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را جهت ارزیابی بیشتر، تشخيص قطعي و دريافت خدمات درماني و بر حسب مورد به پزشك مركز </a:t>
            </a:r>
            <a:r>
              <a:rPr lang="fa-IR" b="1" dirty="0">
                <a:cs typeface="B Titr" panose="00000700000000000000" pitchFamily="2" charset="-78"/>
              </a:rPr>
              <a:t>سلامت شهری و</a:t>
            </a:r>
            <a:r>
              <a:rPr lang="ar-SA" b="1" dirty="0">
                <a:cs typeface="B Titr" panose="00000700000000000000" pitchFamily="2" charset="-78"/>
              </a:rPr>
              <a:t> یا کارشناس سلامت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روان </a:t>
            </a:r>
            <a:r>
              <a:rPr lang="ar-SA" b="1" dirty="0">
                <a:cs typeface="B Titr" panose="00000700000000000000" pitchFamily="2" charset="-78"/>
              </a:rPr>
              <a:t>ارجاع دهد و پس از بازگشت بيمار از مركز (بازخورد ارجاع)، مشخصات بيمار را بر اساس تشخيص و توصيه­هاي پزشك ثبت نمايد</a:t>
            </a:r>
            <a:r>
              <a:rPr lang="ar-SA" b="1" dirty="0" smtClean="0">
                <a:cs typeface="B Titr" panose="00000700000000000000" pitchFamily="2" charset="-78"/>
              </a:rPr>
              <a:t>.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بر اين مبنا اساساً كار كارشناس مراقب سلامت در حوزه برنامه­های سلامت رواني، اجتماعي و </a:t>
            </a:r>
            <a:r>
              <a:rPr lang="ar-SA" b="1" u="sng" dirty="0">
                <a:cs typeface="B Titr" panose="00000700000000000000" pitchFamily="2" charset="-78"/>
              </a:rPr>
              <a:t>اعتیاد غربال­گري و مراقبت است. بديهي </a:t>
            </a:r>
            <a:endParaRPr lang="fa-IR" b="1" u="sng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u="sng" dirty="0" smtClean="0">
                <a:cs typeface="B Titr" panose="00000700000000000000" pitchFamily="2" charset="-78"/>
              </a:rPr>
              <a:t>است </a:t>
            </a:r>
            <a:r>
              <a:rPr lang="ar-SA" b="1" u="sng" dirty="0">
                <a:cs typeface="B Titr" panose="00000700000000000000" pitchFamily="2" charset="-78"/>
              </a:rPr>
              <a:t>مداخلات درماني در اين زمينه مربوط به پزشكان و در مواردی کارشناس سلامت روان (تحت نظر پزشک) خواهد بود</a:t>
            </a:r>
            <a:r>
              <a:rPr lang="ar-SA" b="1" dirty="0">
                <a:cs typeface="B Titr" panose="00000700000000000000" pitchFamily="2" charset="-78"/>
              </a:rPr>
              <a:t>. كارشناس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مراقب </a:t>
            </a:r>
            <a:r>
              <a:rPr lang="ar-SA" b="1" dirty="0">
                <a:cs typeface="B Titr" panose="00000700000000000000" pitchFamily="2" charset="-78"/>
              </a:rPr>
              <a:t>سلامت خانواده بايد در مورد اختلال روان­پزشکی و مصرف موادِ تشخيص داده شده به وسيله پزشك، اقدام به مراقبت </a:t>
            </a:r>
            <a:r>
              <a:rPr lang="ar-SA" b="1" dirty="0" smtClean="0">
                <a:cs typeface="B Titr" panose="00000700000000000000" pitchFamily="2" charset="-78"/>
              </a:rPr>
              <a:t>نمايد.در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فصل 5 کتاب مرقبین سلامت به منظورآشنايي كارشناسان مراقب سلامت خانواده با موارد شایع اختلالات روان­پزشكي، مصرف مواد</a:t>
            </a:r>
            <a:r>
              <a:rPr lang="ar-SA" b="1" dirty="0" smtClean="0">
                <a:cs typeface="B Titr" panose="00000700000000000000" pitchFamily="2" charset="-78"/>
              </a:rPr>
              <a:t>،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بعضی از مشكلات اجتماعي و علائم و نشانه­هاي آن، اختصاص یافته است. مطالب اين فصل مي­تواند به كارشناسان مراقب سلامت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خانواده </a:t>
            </a:r>
            <a:r>
              <a:rPr lang="ar-SA" b="1" dirty="0">
                <a:cs typeface="B Titr" panose="00000700000000000000" pitchFamily="2" charset="-78"/>
              </a:rPr>
              <a:t>نگرش مفيدي برای انجام غربال­گري و مراقبت دهد. علاوه بر اين اقدامات، آموزش گرو­ه­هاي هدف توسط كارشناس مراقب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سلامت </a:t>
            </a:r>
            <a:r>
              <a:rPr lang="ar-SA" b="1" dirty="0">
                <a:cs typeface="B Titr" panose="00000700000000000000" pitchFamily="2" charset="-78"/>
              </a:rPr>
              <a:t>خانواده در قالب آموزش­هاي فردي و گروهي و ترغيب مشاركت مردمي در برنامه­های سلامت رواني، اجتماعي و اعتیاد،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مداخله­اي </a:t>
            </a:r>
            <a:r>
              <a:rPr lang="ar-SA" b="1" dirty="0">
                <a:cs typeface="B Titr" panose="00000700000000000000" pitchFamily="2" charset="-78"/>
              </a:rPr>
              <a:t>ارزشمند است.</a:t>
            </a:r>
            <a:endParaRPr lang="en-US" dirty="0"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2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9835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>
                <a:cs typeface="B Titr" panose="00000700000000000000" pitchFamily="2" charset="-78"/>
              </a:rPr>
              <a:t>مراقبت و پيگيري بيماران</a:t>
            </a:r>
            <a:r>
              <a:rPr lang="ar-SA" b="1" dirty="0">
                <a:cs typeface="B Titr" panose="00000700000000000000" pitchFamily="2" charset="-78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745" y="1579418"/>
            <a:ext cx="9528464" cy="4331804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B Titr" panose="00000700000000000000" pitchFamily="2" charset="-78"/>
              </a:rPr>
              <a:t>پس </a:t>
            </a:r>
            <a:r>
              <a:rPr lang="ar-SA" b="1" dirty="0">
                <a:cs typeface="B Titr" panose="00000700000000000000" pitchFamily="2" charset="-78"/>
              </a:rPr>
              <a:t>از شناسايي بيماران و افراد دارای مشکل و شروع دوره درمان توسط پزشك و یا مداخلات روان­شناختی توسط کارشناس سلامت روان، كارشناس مراقب سلامت خانواده بايد افراد تحت درمان را مورد پيگيري و مراقبت قرار دهد و وضعيت آنها  را از جنبه هاي زير بررسي كند: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استمرار درمان و مراجعه به پزشك و یا کارشناس سلامت روان در موعد تعيين شده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en-US" b="1" dirty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پیگیری و عدم قطع دارو بدون نظر پزشك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روند بيماري از نظر بهبود يا وخامت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ابتلاء به اختلال توأم </a:t>
            </a:r>
            <a:endParaRPr lang="en-US" dirty="0">
              <a:cs typeface="B Titr" panose="00000700000000000000" pitchFamily="2" charset="-78"/>
            </a:endParaRPr>
          </a:p>
          <a:p>
            <a:pPr algn="r" rtl="1"/>
            <a:r>
              <a:rPr lang="ar-SA" b="1" dirty="0">
                <a:cs typeface="B Titr" panose="00000700000000000000" pitchFamily="2" charset="-78"/>
              </a:rPr>
              <a:t>در خصوص بيماران بهبود يافته، كارشناس مراقب سلامت خانواده بايد وضعيت آنها را از نظر اطمينان يافتن از عدم عود بيماري تحت مراقبت قرار دهد. </a:t>
            </a:r>
            <a:endParaRPr lang="en-US" dirty="0"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B Titr" panose="00000700000000000000" pitchFamily="2" charset="-78"/>
              </a:rPr>
              <a:t>سلامت روان 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10" y="2133600"/>
            <a:ext cx="10474302" cy="3777622"/>
          </a:xfrm>
        </p:spPr>
        <p:txBody>
          <a:bodyPr>
            <a:normAutofit/>
          </a:bodyPr>
          <a:lstStyle/>
          <a:p>
            <a:pPr algn="r" rtl="1"/>
            <a:r>
              <a:rPr lang="fa-IR" sz="2400" b="1" dirty="0">
                <a:cs typeface="B Titr" panose="00000700000000000000" pitchFamily="2" charset="-78"/>
              </a:rPr>
              <a:t>برنامه تشخیص و مراقبت اختلالات شایع روانپزشکی در نظام مراقبت های بهداشتی </a:t>
            </a:r>
            <a:r>
              <a:rPr lang="fa-IR" sz="2400" b="1" dirty="0" smtClean="0">
                <a:cs typeface="B Titr" panose="00000700000000000000" pitchFamily="2" charset="-78"/>
              </a:rPr>
              <a:t>اولیه</a:t>
            </a:r>
          </a:p>
          <a:p>
            <a:pPr algn="r" rtl="1"/>
            <a:r>
              <a:rPr lang="fa-IR" sz="2400" dirty="0">
                <a:cs typeface="B Titr" panose="00000700000000000000" pitchFamily="2" charset="-78"/>
              </a:rPr>
              <a:t>برنامه آموزش مهارت های زندگی  و مهار ت های فرزند پروری </a:t>
            </a:r>
            <a:endParaRPr lang="en-US" sz="2400" dirty="0">
              <a:cs typeface="B Titr" panose="00000700000000000000" pitchFamily="2" charset="-78"/>
            </a:endParaRPr>
          </a:p>
          <a:p>
            <a:pPr algn="r" rtl="1"/>
            <a:r>
              <a:rPr lang="fa-IR" sz="2400" b="1" dirty="0">
                <a:cs typeface="B Titr" panose="00000700000000000000" pitchFamily="2" charset="-78"/>
              </a:rPr>
              <a:t>برنامه پیشگیری از خودکشی</a:t>
            </a:r>
            <a:endParaRPr lang="en-US" sz="2400" dirty="0">
              <a:cs typeface="B Titr" panose="00000700000000000000" pitchFamily="2" charset="-78"/>
            </a:endParaRPr>
          </a:p>
          <a:p>
            <a:pPr algn="r" rtl="1"/>
            <a:r>
              <a:rPr lang="fa-IR" sz="2400" b="1" dirty="0">
                <a:cs typeface="B Titr" panose="00000700000000000000" pitchFamily="2" charset="-78"/>
              </a:rPr>
              <a:t>برنامه خودمراقبتی در سلامت روان</a:t>
            </a:r>
            <a:endParaRPr lang="en-US" sz="2400" dirty="0">
              <a:cs typeface="B Titr" panose="00000700000000000000" pitchFamily="2" charset="-78"/>
            </a:endParaRPr>
          </a:p>
          <a:p>
            <a:pPr algn="r" rtl="1"/>
            <a:r>
              <a:rPr lang="fa-IR" sz="2400" b="1" dirty="0">
                <a:cs typeface="B Titr" panose="00000700000000000000" pitchFamily="2" charset="-78"/>
              </a:rPr>
              <a:t>برنامه حمایت های روانی اجتماعی در حوادث غیر مترقبه و بلایا</a:t>
            </a:r>
            <a:endParaRPr lang="en-US" sz="2400" dirty="0">
              <a:cs typeface="B Titr" panose="00000700000000000000" pitchFamily="2" charset="-78"/>
            </a:endParaRPr>
          </a:p>
          <a:p>
            <a:pPr algn="r" rtl="1"/>
            <a:endParaRPr lang="en-US" sz="2400" dirty="0">
              <a:cs typeface="B Ro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89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smtClean="0"/>
              <a:t>معاونت بهداشتی دانشکده علوم پزشکی ساوه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260649"/>
            <a:ext cx="7776864" cy="628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159896" y="476672"/>
            <a:ext cx="3956484" cy="1752600"/>
          </a:xfrm>
        </p:spPr>
        <p:txBody>
          <a:bodyPr/>
          <a:lstStyle/>
          <a:p>
            <a:r>
              <a:rPr lang="fa-IR" sz="5400" b="1" dirty="0">
                <a:solidFill>
                  <a:srgbClr val="FF0000"/>
                </a:solidFill>
              </a:rPr>
              <a:t>سلامت روان</a:t>
            </a:r>
          </a:p>
        </p:txBody>
      </p:sp>
    </p:spTree>
    <p:extLst>
      <p:ext uri="{BB962C8B-B14F-4D97-AF65-F5344CB8AC3E}">
        <p14:creationId xmlns:p14="http://schemas.microsoft.com/office/powerpoint/2010/main" val="1581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81328"/>
            <a:ext cx="9635836" cy="2917109"/>
          </a:xfrm>
        </p:spPr>
        <p:txBody>
          <a:bodyPr>
            <a:normAutofit/>
          </a:bodyPr>
          <a:lstStyle/>
          <a:p>
            <a:pPr algn="r" rtl="1"/>
            <a:r>
              <a:rPr lang="fa-IR" sz="3200" b="1" dirty="0">
                <a:cs typeface="B Titr" panose="00000700000000000000" pitchFamily="2" charset="-78"/>
              </a:rPr>
              <a:t>در تعریف سازمان جهانی بهداشت سلامت روان به عنوان یکی از اجزای مهم سلامت بیان شده است. در این تعریف آمده است که: </a:t>
            </a:r>
            <a:r>
              <a:rPr lang="fa-IR" sz="3200" b="1" dirty="0">
                <a:solidFill>
                  <a:srgbClr val="0070C0"/>
                </a:solidFill>
                <a:cs typeface="B Titr" panose="00000700000000000000" pitchFamily="2" charset="-78"/>
              </a:rPr>
              <a:t>«سلامت، حالت بهزیستی کامل جسمی، روانی و اجتماعی است و صرفاً به مفهوم فقدان بیماری یا ناتوانی نیست». </a:t>
            </a:r>
            <a:r>
              <a:rPr lang="fa-IR" sz="3200" b="1" dirty="0">
                <a:cs typeface="B Titr" panose="00000700000000000000" pitchFamily="2" charset="-78"/>
              </a:rPr>
              <a:t> بنابراین سلامت روان چیزی بیش از      </a:t>
            </a:r>
            <a:r>
              <a:rPr lang="fa-IR" sz="3200" b="1" dirty="0">
                <a:solidFill>
                  <a:srgbClr val="FF0000"/>
                </a:solidFill>
                <a:cs typeface="B Titr" panose="00000700000000000000" pitchFamily="2" charset="-78"/>
              </a:rPr>
              <a:t>« فقدان  بیماری روانی» </a:t>
            </a:r>
            <a:r>
              <a:rPr lang="fa-IR" sz="3200" b="1" dirty="0">
                <a:cs typeface="B Titr" panose="00000700000000000000" pitchFamily="2" charset="-78"/>
              </a:rPr>
              <a:t>است. </a:t>
            </a:r>
            <a:endParaRPr lang="en-US" sz="3200" b="1" dirty="0">
              <a:cs typeface="B Titr" panose="00000700000000000000" pitchFamily="2" charset="-78"/>
            </a:endParaRPr>
          </a:p>
          <a:p>
            <a:pPr algn="r" rtl="1"/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392" y="260648"/>
            <a:ext cx="5144432" cy="1143000"/>
          </a:xfrm>
        </p:spPr>
        <p:txBody>
          <a:bodyPr>
            <a:noAutofit/>
          </a:bodyPr>
          <a:lstStyle/>
          <a:p>
            <a:pPr algn="ctr"/>
            <a:r>
              <a:rPr lang="fa-IR" sz="5400" u="sng" dirty="0">
                <a:solidFill>
                  <a:srgbClr val="FF0000"/>
                </a:solidFill>
                <a:cs typeface="B Titr" panose="00000700000000000000" pitchFamily="2" charset="-78"/>
              </a:rPr>
              <a:t>سلامت روان</a:t>
            </a:r>
            <a:r>
              <a:rPr lang="fa-IR" sz="5400" dirty="0">
                <a:solidFill>
                  <a:srgbClr val="FF0000"/>
                </a:solidFill>
                <a:cs typeface="B Titr" panose="00000700000000000000" pitchFamily="2" charset="-78"/>
              </a:rPr>
              <a:t>:</a:t>
            </a:r>
            <a:endParaRPr lang="en-US" sz="54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268" y="4476117"/>
            <a:ext cx="2232248" cy="206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52156" y="1517073"/>
            <a:ext cx="10151918" cy="4072031"/>
          </a:xfrm>
        </p:spPr>
        <p:txBody>
          <a:bodyPr>
            <a:normAutofit/>
          </a:bodyPr>
          <a:lstStyle/>
          <a:p>
            <a:pPr marL="109728" indent="0" algn="r">
              <a:buNone/>
            </a:pPr>
            <a:r>
              <a:rPr lang="fa-IR" sz="4800" b="1" dirty="0">
                <a:solidFill>
                  <a:srgbClr val="FF0000"/>
                </a:solidFill>
                <a:cs typeface="B Titr" panose="00000700000000000000" pitchFamily="2" charset="-78"/>
              </a:rPr>
              <a:t>سلامت روان عبارت است از</a:t>
            </a:r>
            <a:r>
              <a:rPr lang="fa-IR" sz="4400" b="1" dirty="0">
                <a:cs typeface="B Titr" panose="00000700000000000000" pitchFamily="2" charset="-78"/>
              </a:rPr>
              <a:t>: </a:t>
            </a:r>
          </a:p>
          <a:p>
            <a:pPr marL="109728" indent="0" algn="r">
              <a:buNone/>
            </a:pPr>
            <a:r>
              <a:rPr lang="fa-IR" sz="4400" b="1" dirty="0">
                <a:cs typeface="B Titr" panose="00000700000000000000" pitchFamily="2" charset="-78"/>
              </a:rPr>
              <a:t>«حالتی از بهزیستی که در آن فرد، توانایی­های خودش را می­شناسد، می­تواند با فشارهای معمول زندگی مقابله کند، می­تواند به شیوه­ای پربار و مؤثر کار کند و به جامعه خود خدمت نماید».</a:t>
            </a:r>
            <a:endParaRPr lang="fa-IR" sz="4000" dirty="0">
              <a:cs typeface="B Titr" panose="00000700000000000000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20136" y="260648"/>
            <a:ext cx="2746648" cy="1143000"/>
          </a:xfrm>
        </p:spPr>
        <p:txBody>
          <a:bodyPr>
            <a:normAutofit/>
          </a:bodyPr>
          <a:lstStyle/>
          <a:p>
            <a:r>
              <a:rPr lang="fa-IR" sz="5400" dirty="0">
                <a:solidFill>
                  <a:srgbClr val="FF0000"/>
                </a:solidFill>
              </a:rPr>
              <a:t>ادامه </a:t>
            </a:r>
          </a:p>
        </p:txBody>
      </p:sp>
    </p:spTree>
    <p:extLst>
      <p:ext uri="{BB962C8B-B14F-4D97-AF65-F5344CB8AC3E}">
        <p14:creationId xmlns:p14="http://schemas.microsoft.com/office/powerpoint/2010/main" val="24810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سلامت روان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/>
            <a:r>
              <a:rPr lang="fa-IR" dirty="0">
                <a:cs typeface="B Titr" panose="00000700000000000000" pitchFamily="2" charset="-78"/>
              </a:rPr>
              <a:t>پوشش غربالگری اولیه سلامت ­روان در جمعیت دارای پرونده فعال الکترونیک سلامت.</a:t>
            </a:r>
            <a:endParaRPr lang="en-US" sz="1600" dirty="0">
              <a:cs typeface="B Titr" panose="00000700000000000000" pitchFamily="2" charset="-78"/>
            </a:endParaRPr>
          </a:p>
          <a:p>
            <a:pPr lvl="1" algn="r" rtl="1"/>
            <a:r>
              <a:rPr lang="en-US" dirty="0">
                <a:cs typeface="B Titr" panose="00000700000000000000" pitchFamily="2" charset="-78"/>
              </a:rPr>
              <a:t>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100 %</a:t>
            </a:r>
            <a:endParaRPr lang="en-US" sz="1400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موارد مثبت در افراد 15 تا 59 سال  که غربالگری اولیه سلامت­ روان شده­اند</a:t>
            </a:r>
            <a:r>
              <a:rPr lang="fa-IR" b="1" u="sng" dirty="0">
                <a:cs typeface="B Titr" panose="00000700000000000000" pitchFamily="2" charset="-78"/>
              </a:rPr>
              <a:t>.</a:t>
            </a:r>
            <a:endParaRPr lang="en-US" sz="1600" dirty="0">
              <a:cs typeface="B Titr" panose="00000700000000000000" pitchFamily="2" charset="-78"/>
            </a:endParaRPr>
          </a:p>
          <a:p>
            <a:pPr lvl="1" algn="r" rtl="1"/>
            <a:r>
              <a:rPr lang="en-US" b="1" u="sng" dirty="0">
                <a:cs typeface="B Titr" panose="00000700000000000000" pitchFamily="2" charset="-78"/>
              </a:rPr>
              <a:t>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12 %</a:t>
            </a:r>
            <a:endParaRPr lang="en-US" sz="1400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تشخیص اختلال روانپزشکی توسط پزشک در افرادی که در غربالگری اولیه سلامت روان مثبت شده­اند.</a:t>
            </a:r>
            <a:endParaRPr lang="en-US" sz="1600" dirty="0">
              <a:cs typeface="B Titr" panose="00000700000000000000" pitchFamily="2" charset="-78"/>
            </a:endParaRPr>
          </a:p>
          <a:p>
            <a:pPr lvl="1" algn="r" rtl="1"/>
            <a:r>
              <a:rPr lang="en-US" dirty="0">
                <a:cs typeface="B Titr" panose="00000700000000000000" pitchFamily="2" charset="-78"/>
              </a:rPr>
              <a:t>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50 %</a:t>
            </a:r>
            <a:endParaRPr lang="en-US" sz="1400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افراد مبتلا به اختلالات روانپزشکی ارجاع شده از پزشک که تحت مراقبت کارشناس سلامت روان می­باشند.</a:t>
            </a:r>
            <a:endParaRPr lang="en-US" sz="1600" dirty="0">
              <a:cs typeface="B Titr" panose="00000700000000000000" pitchFamily="2" charset="-78"/>
            </a:endParaRPr>
          </a:p>
          <a:p>
            <a:pPr lvl="1" algn="r" rtl="1"/>
            <a:r>
              <a:rPr lang="en-US" dirty="0">
                <a:cs typeface="B Titr" panose="00000700000000000000" pitchFamily="2" charset="-78"/>
              </a:rPr>
              <a:t> </a:t>
            </a:r>
            <a:r>
              <a:rPr lang="fa-IR" b="1" u="sng" dirty="0">
                <a:cs typeface="B Titr" panose="00000700000000000000" pitchFamily="2" charset="-78"/>
              </a:rPr>
              <a:t>شاخص مورد انتظار:70% </a:t>
            </a:r>
            <a:endParaRPr lang="en-US" sz="1400" dirty="0"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9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smtClean="0"/>
              <a:t>معاونت بهداشتی دانشکده علوم پزشکی ساوه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74" y="643902"/>
            <a:ext cx="71437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74" y="1988840"/>
            <a:ext cx="72008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824192" y="657446"/>
            <a:ext cx="2016224" cy="4572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a-IR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22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8019" y="620688"/>
            <a:ext cx="9871364" cy="6048672"/>
          </a:xfrm>
        </p:spPr>
        <p:txBody>
          <a:bodyPr>
            <a:normAutofit/>
          </a:bodyPr>
          <a:lstStyle/>
          <a:p>
            <a:pPr marL="109728" indent="0" algn="r" rtl="1">
              <a:buNone/>
            </a:pPr>
            <a:r>
              <a:rPr lang="fa-IR" sz="4000" b="1" u="sng" dirty="0">
                <a:solidFill>
                  <a:srgbClr val="FF0000"/>
                </a:solidFill>
              </a:rPr>
              <a:t>سلامت اجتماعي: </a:t>
            </a:r>
          </a:p>
          <a:p>
            <a:pPr marL="109728" indent="0" algn="r" rtl="1">
              <a:buNone/>
            </a:pPr>
            <a:endParaRPr lang="fa-IR" sz="4000" b="1" u="sng" dirty="0">
              <a:solidFill>
                <a:srgbClr val="FF0000"/>
              </a:solidFill>
            </a:endParaRPr>
          </a:p>
          <a:p>
            <a:pPr marL="109728" indent="0" algn="r" rtl="1">
              <a:buNone/>
            </a:pPr>
            <a:r>
              <a:rPr lang="ar-SA" sz="3600" b="1" dirty="0"/>
              <a:t>"</a:t>
            </a:r>
            <a:r>
              <a:rPr lang="ar-SA" sz="4000" b="1" dirty="0">
                <a:solidFill>
                  <a:srgbClr val="FF0000"/>
                </a:solidFill>
                <a:cs typeface="B Titr" panose="00000700000000000000" pitchFamily="2" charset="-78"/>
              </a:rPr>
              <a:t>سلامت اجتماعي عبارت است </a:t>
            </a:r>
            <a:r>
              <a:rPr lang="ar-SA" sz="3600" b="1" dirty="0">
                <a:cs typeface="B Titr" panose="00000700000000000000" pitchFamily="2" charset="-78"/>
              </a:rPr>
              <a:t>از وضعيت رفتارهاي اجتماعي </a:t>
            </a:r>
            <a:r>
              <a:rPr lang="ar-SA" sz="3600" b="1" dirty="0">
                <a:solidFill>
                  <a:srgbClr val="FF0000"/>
                </a:solidFill>
                <a:cs typeface="B Titr" panose="00000700000000000000" pitchFamily="2" charset="-78"/>
              </a:rPr>
              <a:t>(مورد انتظارو هنجار) </a:t>
            </a:r>
            <a:r>
              <a:rPr lang="ar-SA" sz="3600" b="1" dirty="0">
                <a:cs typeface="B Titr" panose="00000700000000000000" pitchFamily="2" charset="-78"/>
              </a:rPr>
              <a:t>فرد كه اثرات شناخته شده و مثبتي بر سلامت جسمي و رواني فرد دارد و موجبات ارتقاي سازگاري اجتماعي و تعامل فرد با محيط پيرامون و در نهايت ايفاي نقش موثر در تعالي و رفاه جامعه مي شود.</a:t>
            </a:r>
            <a:r>
              <a:rPr lang="ar-SA" b="1" dirty="0" smtClean="0">
                <a:cs typeface="B Titr" panose="00000700000000000000" pitchFamily="2" charset="-78"/>
              </a:rPr>
              <a:t>"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40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4183" y="1844825"/>
            <a:ext cx="7533408" cy="2727175"/>
          </a:xfrm>
        </p:spPr>
        <p:txBody>
          <a:bodyPr>
            <a:normAutofit/>
          </a:bodyPr>
          <a:lstStyle/>
          <a:p>
            <a:pPr marL="109728" indent="0" algn="r" rtl="1">
              <a:buNone/>
            </a:pPr>
            <a:r>
              <a:rPr lang="ar-SA" sz="4000" b="1" dirty="0">
                <a:cs typeface="B Titr" panose="00000700000000000000" pitchFamily="2" charset="-78"/>
              </a:rPr>
              <a:t>مشکلی است که دامنه اثر آن از فرد گذشته و جمعیت زیادی از جامعه را تحت تاثیر خود قرار می دهد.</a:t>
            </a:r>
            <a:endParaRPr lang="en-US" sz="4000" dirty="0">
              <a:cs typeface="B Titr" panose="00000700000000000000" pitchFamily="2" charset="-78"/>
            </a:endParaRPr>
          </a:p>
          <a:p>
            <a:pPr algn="r"/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3792" y="476672"/>
            <a:ext cx="5976664" cy="1570186"/>
          </a:xfrm>
        </p:spPr>
        <p:txBody>
          <a:bodyPr>
            <a:normAutofit/>
          </a:bodyPr>
          <a:lstStyle/>
          <a:p>
            <a:pPr lvl="8" algn="l" rtl="0">
              <a:spcBef>
                <a:spcPct val="0"/>
              </a:spcBef>
            </a:pPr>
            <a:r>
              <a:rPr lang="ar-SA" sz="5400" b="1" dirty="0">
                <a:solidFill>
                  <a:srgbClr val="C00000"/>
                </a:solidFill>
              </a:rPr>
              <a:t>مشکل اجتماعی </a:t>
            </a:r>
            <a:r>
              <a:rPr lang="ar-SA" sz="3600" b="1" dirty="0"/>
              <a:t>: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650" y="1359366"/>
            <a:ext cx="3312368" cy="48818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9112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63756">
            <a:off x="2058099" y="1394328"/>
            <a:ext cx="8795711" cy="2772829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fa-IR" b="1" dirty="0" smtClean="0">
                <a:cs typeface="B Jadid" panose="00000700000000000000" pitchFamily="2" charset="-78"/>
              </a:rPr>
              <a:t>آموزش مراقبین سلامت  بدو خدمت </a:t>
            </a:r>
            <a:br>
              <a:rPr lang="fa-IR" b="1" dirty="0" smtClean="0">
                <a:cs typeface="B Jadid" panose="00000700000000000000" pitchFamily="2" charset="-78"/>
              </a:rPr>
            </a:br>
            <a:r>
              <a:rPr lang="fa-IR" b="1" dirty="0" smtClean="0">
                <a:cs typeface="B Jadid" panose="00000700000000000000" pitchFamily="2" charset="-78"/>
              </a:rPr>
              <a:t>سلامت روان ،اجتماعی و اعتیاد</a:t>
            </a:r>
            <a:endParaRPr lang="en-US" b="1" dirty="0">
              <a:cs typeface="B Jadid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582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158" y="379411"/>
            <a:ext cx="5876544" cy="1280890"/>
          </a:xfrm>
        </p:spPr>
        <p:txBody>
          <a:bodyPr/>
          <a:lstStyle/>
          <a:p>
            <a:pPr algn="ctr"/>
            <a:r>
              <a:rPr lang="fa-IR" b="1" dirty="0" smtClean="0"/>
              <a:t>سلامت اجتماعی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3949" y="1764406"/>
            <a:ext cx="9675812" cy="4443030"/>
          </a:xfrm>
        </p:spPr>
        <p:txBody>
          <a:bodyPr>
            <a:normAutofit/>
          </a:bodyPr>
          <a:lstStyle/>
          <a:p>
            <a:pPr algn="r" rtl="1"/>
            <a:r>
              <a:rPr lang="fa-IR" sz="2000" b="1" dirty="0">
                <a:cs typeface="B Titr" panose="00000700000000000000" pitchFamily="2" charset="-78"/>
              </a:rPr>
              <a:t>برنامه پیشگیری از همسر آزاری</a:t>
            </a:r>
            <a:endParaRPr lang="en-US" sz="2000" dirty="0">
              <a:cs typeface="B Titr" panose="00000700000000000000" pitchFamily="2" charset="-78"/>
            </a:endParaRPr>
          </a:p>
          <a:p>
            <a:pPr lvl="0" algn="r" rtl="1"/>
            <a:r>
              <a:rPr lang="fa-IR" sz="2000" dirty="0">
                <a:cs typeface="B Titr" panose="00000700000000000000" pitchFamily="2" charset="-78"/>
              </a:rPr>
              <a:t>درصد غربالگری اولیه همسرآزاری در گروه هدف برنامه که پرونده فعال الکترونیک تشکیل داده­اند</a:t>
            </a:r>
            <a:r>
              <a:rPr lang="fa-IR" sz="2000" b="1" u="sng" dirty="0">
                <a:cs typeface="B Titr" panose="00000700000000000000" pitchFamily="2" charset="-78"/>
              </a:rPr>
              <a:t> (شاخص مورد انتظار 100 %)</a:t>
            </a:r>
            <a:endParaRPr lang="en-US" sz="2000" dirty="0">
              <a:cs typeface="B Titr" panose="00000700000000000000" pitchFamily="2" charset="-78"/>
            </a:endParaRPr>
          </a:p>
          <a:p>
            <a:pPr lvl="0" algn="r" rtl="1"/>
            <a:r>
              <a:rPr lang="fa-IR" sz="2000" dirty="0">
                <a:cs typeface="B Titr" panose="00000700000000000000" pitchFamily="2" charset="-78"/>
              </a:rPr>
              <a:t>درصد غربالگری تکمیلی افراد گروه هدف برنامه که غربالگری اولیه همسرآزاری در آنها مثبت شده است </a:t>
            </a:r>
            <a:r>
              <a:rPr lang="fa-IR" sz="2000" b="1" u="sng" dirty="0">
                <a:cs typeface="B Titr" panose="00000700000000000000" pitchFamily="2" charset="-78"/>
              </a:rPr>
              <a:t>(شاخص مورد انتظار 80 %)</a:t>
            </a:r>
            <a:endParaRPr lang="en-US" sz="2000" dirty="0">
              <a:cs typeface="B Titr" panose="00000700000000000000" pitchFamily="2" charset="-78"/>
            </a:endParaRPr>
          </a:p>
          <a:p>
            <a:pPr algn="r" rtl="1"/>
            <a:r>
              <a:rPr lang="fa-IR" sz="2000" b="1" dirty="0">
                <a:cs typeface="B Titr" panose="00000700000000000000" pitchFamily="2" charset="-78"/>
              </a:rPr>
              <a:t>برنامه پیشگیری از بدرفتاری با کودک </a:t>
            </a:r>
            <a:endParaRPr lang="en-US" sz="2000" dirty="0">
              <a:cs typeface="B Titr" panose="00000700000000000000" pitchFamily="2" charset="-78"/>
            </a:endParaRPr>
          </a:p>
          <a:p>
            <a:pPr lvl="0" algn="r" rtl="1"/>
            <a:r>
              <a:rPr lang="fa-IR" sz="2000" dirty="0">
                <a:cs typeface="B Titr" panose="00000700000000000000" pitchFamily="2" charset="-78"/>
              </a:rPr>
              <a:t>میزان غربالگری اولیه بدرفتاری با کودک در گروه هدف برنامه که پرونده فعال الکترونیک تشکیل داده اند </a:t>
            </a:r>
            <a:r>
              <a:rPr lang="fa-IR" sz="2000" b="1" u="sng" dirty="0">
                <a:cs typeface="B Titr" panose="00000700000000000000" pitchFamily="2" charset="-78"/>
              </a:rPr>
              <a:t>(شاخص مورد انتظار 100 %)</a:t>
            </a:r>
            <a:endParaRPr lang="en-US" sz="2000" dirty="0">
              <a:cs typeface="B Titr" panose="00000700000000000000" pitchFamily="2" charset="-78"/>
            </a:endParaRPr>
          </a:p>
          <a:p>
            <a:pPr lvl="0" algn="r" rtl="1"/>
            <a:r>
              <a:rPr lang="fa-IR" sz="2000" dirty="0">
                <a:cs typeface="B Titr" panose="00000700000000000000" pitchFamily="2" charset="-78"/>
              </a:rPr>
              <a:t>میزان غربالگری تکمیلی افراد گروه هدف برنامه که غربالگری اولیه بدرفتاری با کودک در آنها مثبت شده است </a:t>
            </a:r>
            <a:r>
              <a:rPr lang="fa-IR" sz="2000" b="1" u="sng" dirty="0">
                <a:cs typeface="B Titr" panose="00000700000000000000" pitchFamily="2" charset="-78"/>
              </a:rPr>
              <a:t>(شاخص مورد انتظار 80%) </a:t>
            </a:r>
            <a:endParaRPr lang="en-US" sz="2000" dirty="0">
              <a:cs typeface="B Titr" panose="00000700000000000000" pitchFamily="2" charset="-78"/>
            </a:endParaRPr>
          </a:p>
          <a:p>
            <a:pPr algn="r" rtl="1"/>
            <a:endParaRPr lang="en-US" sz="2000" dirty="0">
              <a:cs typeface="B Ro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293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smtClean="0"/>
              <a:t>معاونت بهداشتی دانشکده علوم پزشکی ساوه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404664"/>
            <a:ext cx="7200800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81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3527" y="540327"/>
            <a:ext cx="5631873" cy="165215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fa-IR" b="1" dirty="0" smtClean="0">
                <a:solidFill>
                  <a:schemeClr val="tx1"/>
                </a:solidFill>
              </a:rPr>
              <a:t/>
            </a:r>
            <a:br>
              <a:rPr lang="fa-IR" b="1" dirty="0" smtClean="0">
                <a:solidFill>
                  <a:schemeClr val="tx1"/>
                </a:solidFill>
              </a:rPr>
            </a:br>
            <a:r>
              <a:rPr lang="fa-IR" b="1" dirty="0" smtClean="0">
                <a:solidFill>
                  <a:schemeClr val="tx1"/>
                </a:solidFill>
              </a:rPr>
              <a:t>اختلال </a:t>
            </a:r>
            <a:r>
              <a:rPr lang="fa-IR" b="1" dirty="0">
                <a:solidFill>
                  <a:schemeClr val="tx1"/>
                </a:solidFill>
              </a:rPr>
              <a:t>مصرف مواد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2901" y="2505714"/>
            <a:ext cx="6912768" cy="2904728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یک 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الگوی آسیب­شناختی از رفتارهای مرتبط با مصرف مواد که </a:t>
            </a:r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با</a:t>
            </a:r>
            <a:endParaRPr lang="fa-IR" b="1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 rtl="1"/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 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نقص کنترل، </a:t>
            </a:r>
            <a:endParaRPr lang="fa-IR" b="1" dirty="0" smtClean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r" rtl="1"/>
            <a:r>
              <a:rPr lang="ar-SA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اُفت 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کارکرد اجتماعی، </a:t>
            </a:r>
            <a:endParaRPr lang="fa-IR" b="1" dirty="0" smtClean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algn="r" rtl="1"/>
            <a:r>
              <a:rPr lang="ar-SA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مصرف 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پرخطر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، </a:t>
            </a:r>
            <a:endParaRPr lang="fa-IR" b="1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 rtl="1"/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تداوم 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مصرف علی­رغم مواجهه با آسیب­های مرتبط با مصرف و تحمل فیزیولوژیک نسبت به مواد مشخص می­گردد</a:t>
            </a:r>
            <a:r>
              <a:rPr lang="ar-SA" sz="2000" b="1" dirty="0">
                <a:solidFill>
                  <a:schemeClr val="tx1"/>
                </a:solidFill>
                <a:cs typeface="B Titr" panose="00000700000000000000" pitchFamily="2" charset="-78"/>
              </a:rPr>
              <a:t>. </a:t>
            </a:r>
            <a:endParaRPr lang="fa-IR" sz="2000" b="1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/>
            <a:endParaRPr lang="fa-IR" sz="20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dirty="0" smtClean="0"/>
              <a:t>معاونت بهداشتی دانشکده علوم پزشکی ساوه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9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1623" y="1772816"/>
            <a:ext cx="8593685" cy="2321202"/>
          </a:xfrm>
        </p:spPr>
        <p:txBody>
          <a:bodyPr/>
          <a:lstStyle/>
          <a:p>
            <a:pPr algn="r"/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اختلال مصرف مواد در طبقه­بندی­های جدید جایگزین تشخیص اختلالات مصرف مواد </a:t>
            </a:r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شامل </a:t>
            </a:r>
            <a:r>
              <a:rPr lang="ar-SA" b="1" dirty="0">
                <a:solidFill>
                  <a:srgbClr val="0070C0"/>
                </a:solidFill>
                <a:cs typeface="B Titr" panose="00000700000000000000" pitchFamily="2" charset="-78"/>
              </a:rPr>
              <a:t>سوءمصرف و وابستگی 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شده است</a:t>
            </a:r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.</a:t>
            </a:r>
            <a:endParaRPr lang="en-US" b="1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/>
            <a:r>
              <a:rPr lang="ar-SA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 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اختلال مصرف مواد بر حسب تعداد ملاک­های تشخیصی مثبت به سه سطح </a:t>
            </a:r>
            <a:endParaRPr lang="en-US" b="1" dirty="0" smtClean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/>
            <a:r>
              <a:rPr lang="ar-SA" b="1" u="sng" dirty="0" smtClean="0">
                <a:solidFill>
                  <a:srgbClr val="FF0000"/>
                </a:solidFill>
                <a:cs typeface="B Titr" panose="00000700000000000000" pitchFamily="2" charset="-78"/>
              </a:rPr>
              <a:t>خفیف</a:t>
            </a:r>
            <a:r>
              <a:rPr lang="ar-SA" b="1" u="sng" dirty="0">
                <a:solidFill>
                  <a:srgbClr val="FF0000"/>
                </a:solidFill>
                <a:cs typeface="B Titr" panose="00000700000000000000" pitchFamily="2" charset="-78"/>
              </a:rPr>
              <a:t>، متوسط و شدید </a:t>
            </a:r>
            <a:r>
              <a:rPr lang="ar-SA" b="1" dirty="0">
                <a:solidFill>
                  <a:schemeClr val="tx1"/>
                </a:solidFill>
                <a:cs typeface="B Titr" panose="00000700000000000000" pitchFamily="2" charset="-78"/>
              </a:rPr>
              <a:t>طبقه­بندی می­شود.</a:t>
            </a:r>
            <a:endParaRPr lang="en-US" dirty="0">
              <a:solidFill>
                <a:schemeClr val="tx1"/>
              </a:solidFill>
              <a:cs typeface="B Titr" panose="00000700000000000000" pitchFamily="2" charset="-78"/>
            </a:endParaRPr>
          </a:p>
          <a:p>
            <a:pPr algn="r"/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smtClean="0"/>
              <a:t>معاونت بهداشتی دانشکده علوم پزشکی ساوه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825592"/>
            <a:ext cx="8478982" cy="2354026"/>
          </a:xfrm>
        </p:spPr>
        <p:txBody>
          <a:bodyPr/>
          <a:lstStyle/>
          <a:p>
            <a:pPr algn="r"/>
            <a:r>
              <a:rPr lang="fa-IR" b="1" u="sng" dirty="0">
                <a:solidFill>
                  <a:schemeClr val="tx1"/>
                </a:solidFill>
                <a:cs typeface="B Titr" panose="00000700000000000000" pitchFamily="2" charset="-78"/>
              </a:rPr>
              <a:t>مواد: </a:t>
            </a:r>
            <a:r>
              <a:rPr lang="fa-IR" b="1" dirty="0">
                <a:solidFill>
                  <a:schemeClr val="tx1"/>
                </a:solidFill>
                <a:cs typeface="B Titr" panose="00000700000000000000" pitchFamily="2" charset="-78"/>
              </a:rPr>
              <a:t>شامل همه تركيباتي است كه واجد خواص روان­گردان بوده و مصرف آنها موجب تغيير در </a:t>
            </a:r>
            <a:r>
              <a:rPr lang="fa-IR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رفتار</a:t>
            </a:r>
          </a:p>
          <a:p>
            <a:pPr algn="r"/>
            <a:r>
              <a:rPr lang="fa-IR" b="1" dirty="0" smtClean="0">
                <a:solidFill>
                  <a:schemeClr val="tx1"/>
                </a:solidFill>
                <a:cs typeface="B Titr" panose="00000700000000000000" pitchFamily="2" charset="-78"/>
              </a:rPr>
              <a:t>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(مانند عصبانيت)، </a:t>
            </a:r>
            <a:r>
              <a:rPr lang="fa-IR" b="1" dirty="0">
                <a:solidFill>
                  <a:schemeClr val="tx1"/>
                </a:solidFill>
                <a:cs typeface="B Titr" panose="00000700000000000000" pitchFamily="2" charset="-78"/>
              </a:rPr>
              <a:t>اختلال درخلق و خوي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(افسردگي)، </a:t>
            </a:r>
            <a:r>
              <a:rPr lang="fa-IR" b="1" dirty="0">
                <a:solidFill>
                  <a:schemeClr val="tx1"/>
                </a:solidFill>
                <a:cs typeface="B Titr" panose="00000700000000000000" pitchFamily="2" charset="-78"/>
              </a:rPr>
              <a:t>اختلال در قضاوت و شعور فرد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(فراموشي و </a:t>
            </a:r>
            <a:r>
              <a:rPr lang="fa-IR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بي</a:t>
            </a:r>
          </a:p>
          <a:p>
            <a:pPr algn="r"/>
            <a:r>
              <a:rPr lang="fa-IR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 </a:t>
            </a:r>
            <a:r>
              <a:rPr lang="fa-IR" b="1" dirty="0">
                <a:solidFill>
                  <a:srgbClr val="0070C0"/>
                </a:solidFill>
                <a:cs typeface="B Titr" panose="00000700000000000000" pitchFamily="2" charset="-78"/>
              </a:rPr>
              <a:t>توجهي)</a:t>
            </a:r>
            <a:r>
              <a:rPr lang="fa-IR" b="1" dirty="0">
                <a:solidFill>
                  <a:schemeClr val="tx1"/>
                </a:solidFill>
                <a:cs typeface="B Titr" panose="00000700000000000000" pitchFamily="2" charset="-78"/>
              </a:rPr>
              <a:t> مي­شود </a:t>
            </a:r>
            <a:endParaRPr lang="fa-IR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924425" y="6100763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fa-IR" smtClean="0"/>
              <a:t>معاونت بهداشتی دانشکده علوم پزشکی ساوه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353425" y="6100763"/>
            <a:ext cx="1905000" cy="457200"/>
          </a:xfrm>
          <a:prstGeom prst="rect">
            <a:avLst/>
          </a:prstGeom>
        </p:spPr>
        <p:txBody>
          <a:bodyPr/>
          <a:lstStyle/>
          <a:p>
            <a:fld id="{28AF737B-8CD1-437F-BC8D-4936C0C407C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4077072"/>
            <a:ext cx="4286250" cy="2418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35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98628"/>
          </a:xfrm>
        </p:spPr>
        <p:txBody>
          <a:bodyPr/>
          <a:lstStyle/>
          <a:p>
            <a:pPr algn="r"/>
            <a:r>
              <a:rPr lang="fa-IR" b="1" dirty="0" smtClean="0"/>
              <a:t>پیشگیری از اعتیاد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0917" y="1824507"/>
            <a:ext cx="10392373" cy="4358083"/>
          </a:xfrm>
        </p:spPr>
        <p:txBody>
          <a:bodyPr>
            <a:normAutofit/>
          </a:bodyPr>
          <a:lstStyle/>
          <a:p>
            <a:pPr algn="r" rtl="1"/>
            <a:r>
              <a:rPr lang="fa-IR" b="1" dirty="0">
                <a:cs typeface="B Titr" panose="00000700000000000000" pitchFamily="2" charset="-78"/>
              </a:rPr>
              <a:t>برنامه تشخیص و مراقبت اختلالات مصرف دخانیات، الکل و مواد در نظام مراقبت های بهداشتی اولیه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افراد دارای پرونده فعال الکترونیک سلامت در گروه سنی 15 تا 59 سال، که از نظر غربالگری اولیه درگیری با اختلالات مصرف مواد، الکل و دخانیات مورد ارزیابی قرار گرفته اند. 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100%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موارد مثبت غربالگری اولیه درگیری با مصرف مواد، الکل و دخانیات که تحت پوشش غربالگری تکمیلی قرار گرفته اند.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30درصد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درصد مواردی  که تحت پوشش 2 جلسه مداخله مختصر روانشناختی قرار گرفته اند.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50 درصد</a:t>
            </a:r>
            <a:endParaRPr lang="en-US" dirty="0">
              <a:cs typeface="B Titr" panose="00000700000000000000" pitchFamily="2" charset="-78"/>
            </a:endParaRP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درصد مواردی که تحت پوشش حداقل 2 جلسه مداخله شناختی-رفتاری کوتاه قرار گرفته اند. </a:t>
            </a:r>
            <a:r>
              <a:rPr lang="fa-IR" b="1" u="sng" dirty="0">
                <a:cs typeface="B Titr" panose="00000700000000000000" pitchFamily="2" charset="-78"/>
              </a:rPr>
              <a:t>شاخص مورد انتظار: 30 </a:t>
            </a:r>
            <a:r>
              <a:rPr lang="fa-IR" b="1" u="sng" dirty="0" smtClean="0">
                <a:cs typeface="B Titr" panose="00000700000000000000" pitchFamily="2" charset="-78"/>
              </a:rPr>
              <a:t>درصد</a:t>
            </a:r>
            <a:r>
              <a:rPr lang="fa-IR" b="1" dirty="0">
                <a:cs typeface="B Titr" panose="00000700000000000000" pitchFamily="2" charset="-78"/>
              </a:rPr>
              <a:t>برنامه آموزش مهارت های فرزندپروری (نوجوان سالم من)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fa-IR" dirty="0">
                <a:cs typeface="B Titr" panose="00000700000000000000" pitchFamily="2" charset="-78"/>
              </a:rPr>
              <a:t>پوشش آموزش مهارت های فرزندپروری (17 - 12 سال نوجوان سالم) در دانشگاه؛ </a:t>
            </a:r>
            <a:endParaRPr lang="en-US" dirty="0">
              <a:cs typeface="B Titr" panose="00000700000000000000" pitchFamily="2" charset="-78"/>
            </a:endParaRPr>
          </a:p>
          <a:p>
            <a:pPr lvl="1" algn="r" rtl="1"/>
            <a:r>
              <a:rPr lang="fa-IR" sz="1800" b="1" u="sng" dirty="0">
                <a:cs typeface="B Titr" panose="00000700000000000000" pitchFamily="2" charset="-78"/>
              </a:rPr>
              <a:t>840  نفر در سال به ازاء هر کارشناس سلامت روان  </a:t>
            </a:r>
            <a:endParaRPr lang="en-US" sz="1800" dirty="0">
              <a:cs typeface="B Titr" panose="00000700000000000000" pitchFamily="2" charset="-78"/>
            </a:endParaRPr>
          </a:p>
          <a:p>
            <a:pPr lvl="0" algn="r" rtl="1"/>
            <a:endParaRPr lang="fa-IR" b="1" u="sng" dirty="0" smtClean="0">
              <a:cs typeface="B Roya" panose="00000400000000000000" pitchFamily="2" charset="-78"/>
            </a:endParaRPr>
          </a:p>
          <a:p>
            <a:pPr lvl="0" algn="r" rtl="1"/>
            <a:endParaRPr lang="en-US" dirty="0">
              <a:cs typeface="B Roya" panose="00000400000000000000" pitchFamily="2" charset="-78"/>
            </a:endParaRPr>
          </a:p>
          <a:p>
            <a:pPr algn="r"/>
            <a:endParaRPr lang="en-US" dirty="0">
              <a:cs typeface="B Roy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030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1736" y="624111"/>
            <a:ext cx="6151420" cy="78905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b="1" dirty="0" smtClean="0"/>
              <a:t>اصول کلی مراقبت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098" y="2133600"/>
            <a:ext cx="10345513" cy="3777622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3200" dirty="0">
                <a:cs typeface="B Titr" panose="00000700000000000000" pitchFamily="2" charset="-78"/>
              </a:rPr>
              <a:t>ارائه دهندگان مراقبت هاي سلامت بايد، در تعامل با افراد </a:t>
            </a:r>
            <a:r>
              <a:rPr lang="fa-IR" sz="3200" dirty="0" smtClean="0">
                <a:cs typeface="B Titr" panose="00000700000000000000" pitchFamily="2" charset="-78"/>
              </a:rPr>
              <a:t>جوياي مراقبت</a:t>
            </a:r>
            <a:r>
              <a:rPr lang="fa-IR" sz="3200" dirty="0">
                <a:cs typeface="B Titr" panose="00000700000000000000" pitchFamily="2" charset="-78"/>
              </a:rPr>
              <a:t>، از روشهاي باليني مناسب استفاده كنند. آنها بايد </a:t>
            </a:r>
            <a:r>
              <a:rPr lang="fa-IR" sz="3200" dirty="0" smtClean="0">
                <a:cs typeface="B Titr" panose="00000700000000000000" pitchFamily="2" charset="-78"/>
              </a:rPr>
              <a:t>حريم شخصي </a:t>
            </a:r>
            <a:r>
              <a:rPr lang="fa-IR" sz="3200" dirty="0">
                <a:cs typeface="B Titr" panose="00000700000000000000" pitchFamily="2" charset="-78"/>
              </a:rPr>
              <a:t>افراد را رعايت </a:t>
            </a:r>
            <a:r>
              <a:rPr lang="fa-IR" sz="3200" dirty="0" smtClean="0">
                <a:cs typeface="B Titr" panose="00000700000000000000" pitchFamily="2" charset="-78"/>
              </a:rPr>
              <a:t>و</a:t>
            </a:r>
            <a:r>
              <a:rPr lang="en-US" sz="3200" dirty="0" smtClean="0">
                <a:cs typeface="B Titr" panose="00000700000000000000" pitchFamily="2" charset="-78"/>
              </a:rPr>
              <a:t>  </a:t>
            </a:r>
            <a:r>
              <a:rPr lang="fa-IR" sz="3200" dirty="0" smtClean="0">
                <a:cs typeface="B Titr" panose="00000700000000000000" pitchFamily="2" charset="-78"/>
              </a:rPr>
              <a:t> براي </a:t>
            </a:r>
            <a:r>
              <a:rPr lang="fa-IR" sz="3200" dirty="0">
                <a:cs typeface="B Titr" panose="00000700000000000000" pitchFamily="2" charset="-78"/>
              </a:rPr>
              <a:t>برقراري ارتباط موثر بين آنها </a:t>
            </a:r>
            <a:r>
              <a:rPr lang="fa-IR" sz="3200" dirty="0" smtClean="0">
                <a:cs typeface="B Titr" panose="00000700000000000000" pitchFamily="2" charset="-78"/>
              </a:rPr>
              <a:t>و مراقبينشان </a:t>
            </a:r>
            <a:r>
              <a:rPr lang="fa-IR" sz="3200" dirty="0">
                <a:cs typeface="B Titr" panose="00000700000000000000" pitchFamily="2" charset="-78"/>
              </a:rPr>
              <a:t>تلاش كنند </a:t>
            </a:r>
            <a:r>
              <a:rPr lang="fa-IR" sz="3200" dirty="0" smtClean="0">
                <a:cs typeface="B Titr" panose="00000700000000000000" pitchFamily="2" charset="-78"/>
              </a:rPr>
              <a:t>به </a:t>
            </a:r>
            <a:r>
              <a:rPr lang="fa-IR" sz="3200" dirty="0">
                <a:cs typeface="B Titr" panose="00000700000000000000" pitchFamily="2" charset="-78"/>
              </a:rPr>
              <a:t>افرادي كه تمايل دارند تحت مراقبت </a:t>
            </a:r>
            <a:r>
              <a:rPr lang="fa-IR" sz="3200" dirty="0" smtClean="0">
                <a:cs typeface="B Titr" panose="00000700000000000000" pitchFamily="2" charset="-78"/>
              </a:rPr>
              <a:t>قرار گيرند</a:t>
            </a:r>
            <a:r>
              <a:rPr lang="fa-IR" sz="3200" dirty="0">
                <a:cs typeface="B Titr" panose="00000700000000000000" pitchFamily="2" charset="-78"/>
              </a:rPr>
              <a:t>، بدون قضاوت يا انگ، و </a:t>
            </a:r>
            <a:r>
              <a:rPr lang="fa-IR" sz="3200" dirty="0" smtClean="0">
                <a:cs typeface="B Titr" panose="00000700000000000000" pitchFamily="2" charset="-78"/>
              </a:rPr>
              <a:t>حاميانه </a:t>
            </a:r>
            <a:r>
              <a:rPr lang="fa-IR" sz="3200" dirty="0">
                <a:cs typeface="B Titr" panose="00000700000000000000" pitchFamily="2" charset="-78"/>
              </a:rPr>
              <a:t>پاسخ دهند. </a:t>
            </a:r>
            <a:endParaRPr lang="en-US" sz="32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42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b="1" dirty="0" smtClean="0"/>
              <a:t>برقراري </a:t>
            </a:r>
            <a:r>
              <a:rPr lang="fa-IR" b="1" dirty="0"/>
              <a:t>ارتباط با افراد جوياي مراقبت و مراقبين آنها</a:t>
            </a:r>
            <a:br>
              <a:rPr lang="fa-IR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372" y="2099257"/>
            <a:ext cx="10268240" cy="4352879"/>
          </a:xfrm>
        </p:spPr>
        <p:txBody>
          <a:bodyPr>
            <a:noAutofit/>
          </a:bodyPr>
          <a:lstStyle/>
          <a:p>
            <a:pPr algn="r" rtl="1"/>
            <a:r>
              <a:rPr lang="fa-IR" sz="2000" b="1" dirty="0" smtClean="0">
                <a:cs typeface="B Titr" panose="00000700000000000000" pitchFamily="2" charset="-78"/>
              </a:rPr>
              <a:t>تمام </a:t>
            </a:r>
            <a:r>
              <a:rPr lang="fa-IR" sz="2000" b="1" dirty="0">
                <a:cs typeface="B Titr" panose="00000700000000000000" pitchFamily="2" charset="-78"/>
              </a:rPr>
              <a:t>تلاش خود را براي برقراري ارتباطي روشن و همدلانه </a:t>
            </a:r>
            <a:r>
              <a:rPr lang="fa-IR" sz="2000" b="1" dirty="0" smtClean="0">
                <a:cs typeface="B Titr" panose="00000700000000000000" pitchFamily="2" charset="-78"/>
              </a:rPr>
              <a:t>به كار </a:t>
            </a:r>
            <a:r>
              <a:rPr lang="fa-IR" sz="2000" b="1" dirty="0">
                <a:cs typeface="B Titr" panose="00000700000000000000" pitchFamily="2" charset="-78"/>
              </a:rPr>
              <a:t>گيريد و به تفاوت افراد از نظر سن، جنس، گويش و </a:t>
            </a:r>
            <a:r>
              <a:rPr lang="fa-IR" sz="2000" b="1" dirty="0" smtClean="0">
                <a:cs typeface="B Titr" panose="00000700000000000000" pitchFamily="2" charset="-78"/>
              </a:rPr>
              <a:t>فرهنگ حساس </a:t>
            </a:r>
            <a:r>
              <a:rPr lang="fa-IR" sz="2000" b="1" dirty="0">
                <a:cs typeface="B Titr" panose="00000700000000000000" pitchFamily="2" charset="-78"/>
              </a:rPr>
              <a:t>باشيد.</a:t>
            </a:r>
          </a:p>
          <a:p>
            <a:pPr algn="r" rtl="1"/>
            <a:r>
              <a:rPr lang="fa-IR" sz="2000" b="1" dirty="0">
                <a:cs typeface="B Titr" panose="00000700000000000000" pitchFamily="2" charset="-78"/>
              </a:rPr>
              <a:t>« گوش فرا دادن به صحبتهاي بيمار و سوال پرسيدن، قسمتي </a:t>
            </a:r>
            <a:r>
              <a:rPr lang="fa-IR" sz="2000" b="1" dirty="0" smtClean="0">
                <a:cs typeface="B Titr" panose="00000700000000000000" pitchFamily="2" charset="-78"/>
              </a:rPr>
              <a:t>از فرآيند </a:t>
            </a:r>
            <a:r>
              <a:rPr lang="fa-IR" sz="2000" b="1" dirty="0">
                <a:cs typeface="B Titr" panose="00000700000000000000" pitchFamily="2" charset="-78"/>
              </a:rPr>
              <a:t>درمان محسوب ميشود. از اين طريق شما به بيمار </a:t>
            </a:r>
            <a:r>
              <a:rPr lang="fa-IR" sz="2000" b="1" dirty="0" smtClean="0">
                <a:cs typeface="B Titr" panose="00000700000000000000" pitchFamily="2" charset="-78"/>
              </a:rPr>
              <a:t>كمك ميكنيد </a:t>
            </a:r>
            <a:r>
              <a:rPr lang="fa-IR" sz="2000" b="1" dirty="0">
                <a:cs typeface="B Titr" panose="00000700000000000000" pitchFamily="2" charset="-78"/>
              </a:rPr>
              <a:t>تا احساس كند كه درك ميشود</a:t>
            </a:r>
            <a:r>
              <a:rPr lang="fa-IR" sz="2000" b="1" dirty="0" smtClean="0">
                <a:cs typeface="B Titr" panose="00000700000000000000" pitchFamily="2" charset="-78"/>
              </a:rPr>
              <a:t>.« </a:t>
            </a:r>
            <a:r>
              <a:rPr lang="fa-IR" sz="2000" b="1" dirty="0">
                <a:cs typeface="B Titr" panose="00000700000000000000" pitchFamily="2" charset="-78"/>
              </a:rPr>
              <a:t>در هر شرايطي رفتاري دوستانه، محترمانه و بدون قضاوت </a:t>
            </a:r>
            <a:r>
              <a:rPr lang="fa-IR" sz="2000" b="1" dirty="0" smtClean="0">
                <a:cs typeface="B Titr" panose="00000700000000000000" pitchFamily="2" charset="-78"/>
              </a:rPr>
              <a:t>داشته باشيد.»</a:t>
            </a:r>
            <a:endParaRPr lang="fa-IR" sz="2000" b="1" dirty="0">
              <a:cs typeface="B Titr" panose="00000700000000000000" pitchFamily="2" charset="-78"/>
            </a:endParaRPr>
          </a:p>
          <a:p>
            <a:pPr algn="r" rtl="1"/>
            <a:r>
              <a:rPr lang="fa-IR" sz="2000" b="1" dirty="0" smtClean="0">
                <a:cs typeface="B Titr" panose="00000700000000000000" pitchFamily="2" charset="-78"/>
              </a:rPr>
              <a:t>از </a:t>
            </a:r>
            <a:r>
              <a:rPr lang="fa-IR" sz="2000" b="1" dirty="0">
                <a:cs typeface="B Titr" panose="00000700000000000000" pitchFamily="2" charset="-78"/>
              </a:rPr>
              <a:t>زبان ساده و روشن استفاده كنيد.</a:t>
            </a:r>
          </a:p>
          <a:p>
            <a:pPr algn="r" rtl="1"/>
            <a:r>
              <a:rPr lang="fa-IR" sz="2000" b="1" dirty="0" smtClean="0">
                <a:cs typeface="B Titr" panose="00000700000000000000" pitchFamily="2" charset="-78"/>
              </a:rPr>
              <a:t>به </a:t>
            </a:r>
            <a:r>
              <a:rPr lang="fa-IR" sz="2000" b="1" dirty="0">
                <a:cs typeface="B Titr" panose="00000700000000000000" pitchFamily="2" charset="-78"/>
              </a:rPr>
              <a:t>افشاي مسايل خصوصي و اطلاعات ناراحت كننده، </a:t>
            </a:r>
            <a:r>
              <a:rPr lang="fa-IR" sz="2000" b="1" dirty="0" smtClean="0">
                <a:cs typeface="B Titr" panose="00000700000000000000" pitchFamily="2" charset="-78"/>
              </a:rPr>
              <a:t>نظير آسيب </a:t>
            </a:r>
            <a:r>
              <a:rPr lang="fa-IR" sz="2000" b="1" dirty="0">
                <a:cs typeface="B Titr" panose="00000700000000000000" pitchFamily="2" charset="-78"/>
              </a:rPr>
              <a:t>به خود يا تجاوز جنسي، با حساسيت پاسخ دهيد.</a:t>
            </a:r>
          </a:p>
          <a:p>
            <a:pPr algn="r" rtl="1"/>
            <a:r>
              <a:rPr lang="fa-IR" sz="2000" b="1" dirty="0">
                <a:cs typeface="B Titr" panose="00000700000000000000" pitchFamily="2" charset="-78"/>
              </a:rPr>
              <a:t>« فرد را از وضعيت سلامت خود، به </a:t>
            </a:r>
            <a:r>
              <a:rPr lang="fa-IR" sz="2000" b="1" dirty="0" smtClean="0">
                <a:cs typeface="B Titr" panose="00000700000000000000" pitchFamily="2" charset="-78"/>
              </a:rPr>
              <a:t>گونه اي </a:t>
            </a:r>
            <a:r>
              <a:rPr lang="fa-IR" sz="2000" b="1" dirty="0">
                <a:cs typeface="B Titr" panose="00000700000000000000" pitchFamily="2" charset="-78"/>
              </a:rPr>
              <a:t>كه براي او قابل </a:t>
            </a:r>
            <a:r>
              <a:rPr lang="fa-IR" sz="2000" b="1" dirty="0" smtClean="0">
                <a:cs typeface="B Titr" panose="00000700000000000000" pitchFamily="2" charset="-78"/>
              </a:rPr>
              <a:t>درك باشد</a:t>
            </a:r>
            <a:r>
              <a:rPr lang="fa-IR" sz="2000" b="1" dirty="0">
                <a:cs typeface="B Titr" panose="00000700000000000000" pitchFamily="2" charset="-78"/>
              </a:rPr>
              <a:t>، آگاه كنيد .</a:t>
            </a:r>
          </a:p>
          <a:p>
            <a:pPr algn="r" rtl="1"/>
            <a:r>
              <a:rPr lang="fa-IR" sz="2000" b="1" dirty="0">
                <a:cs typeface="B Titr" panose="00000700000000000000" pitchFamily="2" charset="-78"/>
              </a:rPr>
              <a:t>« از فرد در مورد برداشتش، از </a:t>
            </a:r>
            <a:r>
              <a:rPr lang="fa-IR" sz="2000" b="1" dirty="0" smtClean="0">
                <a:cs typeface="B Titr" panose="00000700000000000000" pitchFamily="2" charset="-78"/>
              </a:rPr>
              <a:t>اختلالي </a:t>
            </a:r>
            <a:r>
              <a:rPr lang="fa-IR" sz="2000" b="1" dirty="0">
                <a:cs typeface="B Titr" panose="00000700000000000000" pitchFamily="2" charset="-78"/>
              </a:rPr>
              <a:t>كه از آن رنج </a:t>
            </a:r>
            <a:r>
              <a:rPr lang="fa-IR" sz="2000" b="1" dirty="0" smtClean="0">
                <a:cs typeface="B Titr" panose="00000700000000000000" pitchFamily="2" charset="-78"/>
              </a:rPr>
              <a:t>ميبرد،بپرسيد</a:t>
            </a:r>
            <a:r>
              <a:rPr lang="fa-IR" sz="2000" b="1" dirty="0">
                <a:cs typeface="B Titr" panose="00000700000000000000" pitchFamily="2" charset="-78"/>
              </a:rPr>
              <a:t>.</a:t>
            </a:r>
            <a:endParaRPr lang="en-US" sz="2000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24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1414" y="624110"/>
            <a:ext cx="3893198" cy="663777"/>
          </a:xfrm>
        </p:spPr>
        <p:txBody>
          <a:bodyPr>
            <a:normAutofit fontScale="90000"/>
          </a:bodyPr>
          <a:lstStyle/>
          <a:p>
            <a:r>
              <a:rPr lang="fa-IR" b="1" dirty="0"/>
              <a:t>حمايت اجتماعي</a:t>
            </a:r>
            <a:br>
              <a:rPr lang="fa-IR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2130" y="1622738"/>
            <a:ext cx="10242482" cy="4752304"/>
          </a:xfrm>
        </p:spPr>
        <p:txBody>
          <a:bodyPr>
            <a:normAutofit/>
          </a:bodyPr>
          <a:lstStyle/>
          <a:p>
            <a:pPr algn="r" rtl="1"/>
            <a:r>
              <a:rPr lang="fa-IR" sz="2800" dirty="0" smtClean="0">
                <a:cs typeface="B Titr" panose="00000700000000000000" pitchFamily="2" charset="-78"/>
              </a:rPr>
              <a:t>« </a:t>
            </a:r>
            <a:r>
              <a:rPr lang="fa-IR" sz="2800" dirty="0">
                <a:cs typeface="B Titr" panose="00000700000000000000" pitchFamily="2" charset="-78"/>
              </a:rPr>
              <a:t>به چالشهاي اجتماعي كه فرد ممكن است با آن مواجه </a:t>
            </a:r>
            <a:r>
              <a:rPr lang="fa-IR" sz="2800" dirty="0" smtClean="0">
                <a:cs typeface="B Titr" panose="00000700000000000000" pitchFamily="2" charset="-78"/>
              </a:rPr>
              <a:t>شود، حساس </a:t>
            </a:r>
            <a:r>
              <a:rPr lang="fa-IR" sz="2800" dirty="0">
                <a:cs typeface="B Titr" panose="00000700000000000000" pitchFamily="2" charset="-78"/>
              </a:rPr>
              <a:t>باشيد و توجه داشته باشيد كه چگونه اين امر </a:t>
            </a:r>
            <a:r>
              <a:rPr lang="fa-IR" sz="2800" dirty="0" smtClean="0">
                <a:cs typeface="B Titr" panose="00000700000000000000" pitchFamily="2" charset="-78"/>
              </a:rPr>
              <a:t>ميتواند سلامت </a:t>
            </a:r>
            <a:r>
              <a:rPr lang="fa-IR" sz="2800" dirty="0">
                <a:cs typeface="B Titr" panose="00000700000000000000" pitchFamily="2" charset="-78"/>
              </a:rPr>
              <a:t>جسمي و رواني و احساس خوب بودن فرد را تحت </a:t>
            </a:r>
            <a:r>
              <a:rPr lang="fa-IR" sz="2800" dirty="0" smtClean="0">
                <a:cs typeface="B Titr" panose="00000700000000000000" pitchFamily="2" charset="-78"/>
              </a:rPr>
              <a:t>تأثير قراردهد</a:t>
            </a:r>
            <a:r>
              <a:rPr lang="fa-IR" sz="2800" dirty="0">
                <a:cs typeface="B Titr" panose="00000700000000000000" pitchFamily="2" charset="-78"/>
              </a:rPr>
              <a:t>.</a:t>
            </a:r>
          </a:p>
          <a:p>
            <a:pPr algn="r" rtl="1"/>
            <a:r>
              <a:rPr lang="fa-IR" sz="2800" dirty="0">
                <a:cs typeface="B Titr" panose="00000700000000000000" pitchFamily="2" charset="-78"/>
              </a:rPr>
              <a:t>« خانواده، دوستان و ساير افراد حمايتگر بيمار را در فرايند </a:t>
            </a:r>
            <a:r>
              <a:rPr lang="fa-IR" sz="2800" dirty="0" smtClean="0">
                <a:cs typeface="B Titr" panose="00000700000000000000" pitchFamily="2" charset="-78"/>
              </a:rPr>
              <a:t>درمان دخالت </a:t>
            </a:r>
            <a:r>
              <a:rPr lang="fa-IR" sz="2800" dirty="0">
                <a:cs typeface="B Titr" panose="00000700000000000000" pitchFamily="2" charset="-78"/>
              </a:rPr>
              <a:t>دهيد . اين مسئله به خصوص در مورد فردي كه </a:t>
            </a:r>
            <a:r>
              <a:rPr lang="fa-IR" sz="2800" dirty="0" smtClean="0">
                <a:cs typeface="B Titr" panose="00000700000000000000" pitchFamily="2" charset="-78"/>
              </a:rPr>
              <a:t>در معرض </a:t>
            </a:r>
            <a:r>
              <a:rPr lang="fa-IR" sz="2800" dirty="0">
                <a:cs typeface="B Titr" panose="00000700000000000000" pitchFamily="2" charset="-78"/>
              </a:rPr>
              <a:t>خودكشي يا آسيب به خود قرار دارد، مهمتر است.</a:t>
            </a:r>
          </a:p>
          <a:p>
            <a:pPr algn="r" rtl="1"/>
            <a:r>
              <a:rPr lang="fa-IR" sz="2800" dirty="0" smtClean="0">
                <a:cs typeface="B Titr" panose="00000700000000000000" pitchFamily="2" charset="-78"/>
              </a:rPr>
              <a:t>« </a:t>
            </a:r>
            <a:r>
              <a:rPr lang="fa-IR" sz="2800" dirty="0">
                <a:cs typeface="B Titr" panose="00000700000000000000" pitchFamily="2" charset="-78"/>
              </a:rPr>
              <a:t>براي كودكان و نوجوانان، در صورت امكان، به منظور </a:t>
            </a:r>
            <a:r>
              <a:rPr lang="fa-IR" sz="2800" dirty="0" smtClean="0">
                <a:cs typeface="B Titr" panose="00000700000000000000" pitchFamily="2" charset="-78"/>
              </a:rPr>
              <a:t>جلب حمايتهاي </a:t>
            </a:r>
            <a:r>
              <a:rPr lang="fa-IR" sz="2800" dirty="0">
                <a:cs typeface="B Titr" panose="00000700000000000000" pitchFamily="2" charset="-78"/>
              </a:rPr>
              <a:t>آموزشي و اجتماعي، هماهنگيهاي لازم را </a:t>
            </a:r>
            <a:r>
              <a:rPr lang="fa-IR" sz="2800" dirty="0" smtClean="0">
                <a:cs typeface="B Titr" panose="00000700000000000000" pitchFamily="2" charset="-78"/>
              </a:rPr>
              <a:t>با مدارس </a:t>
            </a:r>
            <a:r>
              <a:rPr lang="fa-IR" sz="2800" dirty="0">
                <a:cs typeface="B Titr" panose="00000700000000000000" pitchFamily="2" charset="-78"/>
              </a:rPr>
              <a:t>به عمل آوريد</a:t>
            </a:r>
            <a:endParaRPr lang="en-US" sz="28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048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6410" y="561108"/>
            <a:ext cx="4700789" cy="78970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/>
              <a:t>اختلالات دارای اولویت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555771"/>
              </p:ext>
            </p:extLst>
          </p:nvPr>
        </p:nvGraphicFramePr>
        <p:xfrm>
          <a:off x="1752087" y="1423555"/>
          <a:ext cx="7734813" cy="493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33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>
                <a:cs typeface="B Titr" panose="00000700000000000000" pitchFamily="2" charset="-78"/>
              </a:rPr>
              <a:t>نقش </a:t>
            </a:r>
            <a:r>
              <a:rPr lang="ar-SA" dirty="0" smtClean="0">
                <a:cs typeface="B Titr" panose="00000700000000000000" pitchFamily="2" charset="-78"/>
              </a:rPr>
              <a:t>مرا</a:t>
            </a:r>
            <a:r>
              <a:rPr lang="fa-IR" dirty="0" smtClean="0">
                <a:cs typeface="B Titr" panose="00000700000000000000" pitchFamily="2" charset="-78"/>
              </a:rPr>
              <a:t>قبین</a:t>
            </a:r>
            <a:r>
              <a:rPr lang="ar-SA" dirty="0" smtClean="0">
                <a:cs typeface="B Titr" panose="00000700000000000000" pitchFamily="2" charset="-78"/>
              </a:rPr>
              <a:t> </a:t>
            </a:r>
            <a:r>
              <a:rPr lang="ar-SA" dirty="0">
                <a:cs typeface="B Titr" panose="00000700000000000000" pitchFamily="2" charset="-78"/>
              </a:rPr>
              <a:t>سلامت شهری در </a:t>
            </a:r>
            <a:r>
              <a:rPr lang="ar-SA" dirty="0" smtClean="0">
                <a:cs typeface="B Titr" panose="00000700000000000000" pitchFamily="2" charset="-78"/>
              </a:rPr>
              <a:t>برنامه­های</a:t>
            </a: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ar-SA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سلامت رواني، اجتماعي و اعتیاد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792" y="2133600"/>
            <a:ext cx="10950820" cy="3777622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B Titr" panose="00000700000000000000" pitchFamily="2" charset="-78"/>
              </a:rPr>
              <a:t>مرکز </a:t>
            </a:r>
            <a:r>
              <a:rPr lang="ar-SA" b="1" dirty="0">
                <a:cs typeface="B Titr" panose="00000700000000000000" pitchFamily="2" charset="-78"/>
              </a:rPr>
              <a:t>سلامت </a:t>
            </a:r>
            <a:r>
              <a:rPr lang="fa-IR" b="1" dirty="0" smtClean="0">
                <a:cs typeface="B Titr" panose="00000700000000000000" pitchFamily="2" charset="-78"/>
              </a:rPr>
              <a:t> و پایگاه </a:t>
            </a:r>
            <a:r>
              <a:rPr lang="ar-SA" b="1" dirty="0" smtClean="0">
                <a:cs typeface="B Titr" panose="00000700000000000000" pitchFamily="2" charset="-78"/>
              </a:rPr>
              <a:t>شهری </a:t>
            </a:r>
            <a:r>
              <a:rPr lang="ar-SA" b="1" dirty="0">
                <a:cs typeface="B Titr" panose="00000700000000000000" pitchFamily="2" charset="-78"/>
              </a:rPr>
              <a:t>به عنوان نخستين سطح ارائه خدمات در شهرها يكي از مهم­ترين وظائف را در تحقق اهداف فوق دارند. </a:t>
            </a:r>
            <a:r>
              <a:rPr lang="ar-SA" b="1" dirty="0" smtClean="0">
                <a:cs typeface="B Titr" panose="00000700000000000000" pitchFamily="2" charset="-78"/>
              </a:rPr>
              <a:t>به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fa-IR" b="1" dirty="0">
                <a:cs typeface="B Titr" panose="00000700000000000000" pitchFamily="2" charset="-78"/>
              </a:rPr>
              <a:t> </a:t>
            </a:r>
            <a:r>
              <a:rPr lang="fa-IR" b="1" dirty="0" smtClean="0">
                <a:cs typeface="B Titr" panose="00000700000000000000" pitchFamily="2" charset="-78"/>
              </a:rPr>
              <a:t>     </a:t>
            </a:r>
            <a:r>
              <a:rPr lang="ar-SA" b="1" dirty="0" smtClean="0">
                <a:cs typeface="B Titr" panose="00000700000000000000" pitchFamily="2" charset="-78"/>
              </a:rPr>
              <a:t> </a:t>
            </a:r>
            <a:r>
              <a:rPr lang="ar-SA" b="1" dirty="0">
                <a:cs typeface="B Titr" panose="00000700000000000000" pitchFamily="2" charset="-78"/>
              </a:rPr>
              <a:t>طور كلي وظائف كارشناس مراقب سلامت خانواده در تحقق اهداف اختصاصي فوق شامل موارد زير است: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برقراري ارتباط با گروه هاي هدف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بيماريابي و تشخیص افراد در معرض خطر اختلالات روانپزشکی، مصرف مواد و آسیب های اجتماعی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ارجاع بيماران به پزشك مركز سلامت شهری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مراقبت و پيگيري بيماران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ثبت و گزارش­دهي اطلاعات درسامانه سیب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آموزش اصول سلامت رواني، اجتماعي و پیشگیری از مصرف مواد به گروه هاي هدف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آموزش و تسهیل دسترسی به وسایل کاهش آسیب برای گروه­های هدف</a:t>
            </a:r>
            <a:endParaRPr lang="en-US" dirty="0"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موارد اورژانس روانپزشکی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خودکشی</a:t>
            </a:r>
          </a:p>
          <a:p>
            <a:pPr algn="r" rtl="1"/>
            <a:r>
              <a:rPr lang="fa-IR" dirty="0" smtClean="0"/>
              <a:t>کودک آزاری </a:t>
            </a:r>
          </a:p>
          <a:p>
            <a:pPr algn="r" rtl="1"/>
            <a:r>
              <a:rPr lang="fa-IR" dirty="0" smtClean="0"/>
              <a:t>همسر آزاری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35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دستور العمل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69" y="530591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>
                <a:cs typeface="B Titr" panose="00000700000000000000" pitchFamily="2" charset="-78"/>
              </a:rPr>
              <a:t>چارچوب  فعاليت­ها در برنامه­های </a:t>
            </a:r>
            <a:r>
              <a:rPr lang="fa-IR" dirty="0">
                <a:cs typeface="B Titr" panose="00000700000000000000" pitchFamily="2" charset="-78"/>
              </a:rPr>
              <a:t>حوزه </a:t>
            </a:r>
            <a:r>
              <a:rPr lang="ar-SA" b="1" dirty="0">
                <a:cs typeface="B Titr" panose="00000700000000000000" pitchFamily="2" charset="-78"/>
              </a:rPr>
              <a:t>سلامت رواني، اجتماعي و اعتیاد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B Titr" panose="00000700000000000000" pitchFamily="2" charset="-78"/>
              </a:rPr>
              <a:t>در </a:t>
            </a:r>
            <a:r>
              <a:rPr lang="ar-SA" b="1" dirty="0">
                <a:cs typeface="B Titr" panose="00000700000000000000" pitchFamily="2" charset="-78"/>
              </a:rPr>
              <a:t>این قسمت  به منظور درك مناسب از برنامه­های این حوزه ، چارچوب فعاليت­ها در حوزه سلامت رواني،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اجتماعي </a:t>
            </a:r>
            <a:r>
              <a:rPr lang="ar-SA" b="1" dirty="0">
                <a:cs typeface="B Titr" panose="00000700000000000000" pitchFamily="2" charset="-78"/>
              </a:rPr>
              <a:t>و اعتیاد ذكر شده است. اين چارچوب در زمينه راهكارهاي ارائه خدمات، نگرش كلي را براي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كارشناسان </a:t>
            </a:r>
            <a:r>
              <a:rPr lang="ar-SA" b="1" dirty="0">
                <a:cs typeface="B Titr" panose="00000700000000000000" pitchFamily="2" charset="-78"/>
              </a:rPr>
              <a:t>مراقب سلامت خانواده ايجاد مي كند. بخش هاي مختلف اين چارچوب عبارتند از: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شناسايي گروه هاي هدف و ارزيابي خانوار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برقراري ارتباط با گروه هاي هدف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انجام مداخلات لازم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مراقبت وپيگيري بيماران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پايش و ارزشيابي برنامه های حوزه سلامت رواني، اجتماعي و اعتیاد</a:t>
            </a:r>
            <a:endParaRPr lang="en-US" dirty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3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0456" y="16922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6" name="Picture 3" descr="background_screening-resized-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08" y="4610823"/>
            <a:ext cx="2695575" cy="208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953491" y="1039091"/>
            <a:ext cx="975706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شناسايي گروه­هاي هدف و ارزيابي خانوار :</a:t>
            </a:r>
            <a:endParaRPr lang="en-US" sz="1600" dirty="0">
              <a:latin typeface="Arial" panose="020B0604020202020204" pitchFamily="34" charset="0"/>
              <a:cs typeface="B Titr" panose="00000700000000000000" pitchFamily="2" charset="-78"/>
            </a:endParaRPr>
          </a:p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b="1" dirty="0"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گروه هدف در برنامه های ادغام یافته سلامت رواني، اجتماعي و اعتیاد كه كارشناس مراقب سلامت خانواده وظيفه كار با آنها را به عهده دارد  شامل  چهار دسته از افراد هستند:</a:t>
            </a:r>
            <a:endParaRPr lang="en-US" sz="1600" dirty="0">
              <a:latin typeface="Arial" panose="020B0604020202020204" pitchFamily="34" charset="0"/>
              <a:cs typeface="B Titr" panose="00000700000000000000" pitchFamily="2" charset="-78"/>
            </a:endParaRPr>
          </a:p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ar-SA" b="1" dirty="0"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افراد مبتلا یا مشکوک به اختلالات روان­پزشکی، مصرف مواد و همچنین افراد در معرض خطر آسیب های اجتماعی(به طور مثال: </a:t>
            </a:r>
            <a:r>
              <a:rPr lang="fa-IR" dirty="0"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بيكاري، اخراج از محل کار،  ترك تحصيل خشونت و آزار در خانواده، طلاق یا جدايي، زندان و ورشكستگي )</a:t>
            </a:r>
            <a:endParaRPr lang="en-US" sz="1600" dirty="0">
              <a:latin typeface="Arial" panose="020B0604020202020204" pitchFamily="34" charset="0"/>
              <a:cs typeface="B Titr" panose="00000700000000000000" pitchFamily="2" charset="-78"/>
            </a:endParaRPr>
          </a:p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b="1" dirty="0"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خانواده افرادی که در بند قبلی به آنها اشاره گردید. </a:t>
            </a:r>
            <a:endParaRPr lang="en-US" sz="1600" dirty="0">
              <a:cs typeface="B Titr" panose="00000700000000000000" pitchFamily="2" charset="-78"/>
            </a:endParaRPr>
          </a:p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b="1" dirty="0"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گروه هاي در معرض خطر در جامعه برای کارشناس مراقبت  سلامت </a:t>
            </a:r>
            <a:endParaRPr lang="en-US" sz="1600" dirty="0">
              <a:cs typeface="B Titr" panose="00000700000000000000" pitchFamily="2" charset="-78"/>
            </a:endParaRPr>
          </a:p>
          <a:p>
            <a:pPr lvl="0" algn="justLow" defTabSz="914400" rt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b="1" dirty="0"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سایر مراجعان به مراکز سلامت شهری که درخواست خدمات سلامت روانی، اجتماعی و اعتیاد دارند</a:t>
            </a:r>
            <a:endParaRPr lang="ar-SA" sz="2800" dirty="0"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05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4891" y="1215736"/>
            <a:ext cx="9933709" cy="4695486"/>
          </a:xfrm>
        </p:spPr>
        <p:txBody>
          <a:bodyPr>
            <a:normAutofit/>
          </a:bodyPr>
          <a:lstStyle/>
          <a:p>
            <a:pPr algn="r" rtl="1"/>
            <a:r>
              <a:rPr lang="ar-SA" sz="2000" b="1" dirty="0">
                <a:cs typeface="B Titr" panose="00000700000000000000" pitchFamily="2" charset="-78"/>
              </a:rPr>
              <a:t>كارشناس مراقب سلامت خانواده در زمان غربال جمعيت تحت پوشش، بايد ضمن برقراري ارتباط مناسب </a:t>
            </a:r>
            <a:r>
              <a:rPr lang="ar-SA" sz="2000" b="1" dirty="0" smtClean="0">
                <a:cs typeface="B Titr" panose="00000700000000000000" pitchFamily="2" charset="-78"/>
              </a:rPr>
              <a:t>با</a:t>
            </a:r>
            <a:endParaRPr lang="fa-IR" sz="2000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sz="2000" b="1" dirty="0" smtClean="0">
                <a:cs typeface="B Titr" panose="00000700000000000000" pitchFamily="2" charset="-78"/>
              </a:rPr>
              <a:t>اعضاي </a:t>
            </a:r>
            <a:r>
              <a:rPr lang="ar-SA" sz="2000" b="1" dirty="0">
                <a:cs typeface="B Titr" panose="00000700000000000000" pitchFamily="2" charset="-78"/>
              </a:rPr>
              <a:t>خانوارها، با به كارگيري فرم های غربال­گري اختلالات روانپزشكي، مصرف مواد و عوامل خطر </a:t>
            </a:r>
            <a:r>
              <a:rPr lang="ar-SA" sz="2000" b="1" dirty="0" smtClean="0">
                <a:cs typeface="B Titr" panose="00000700000000000000" pitchFamily="2" charset="-78"/>
              </a:rPr>
              <a:t>آسیبهای  </a:t>
            </a:r>
            <a:endParaRPr lang="fa-IR" sz="2000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sz="2000" b="1" dirty="0" smtClean="0">
                <a:cs typeface="B Titr" panose="00000700000000000000" pitchFamily="2" charset="-78"/>
              </a:rPr>
              <a:t>اجتماعی</a:t>
            </a:r>
            <a:r>
              <a:rPr lang="ar-SA" sz="2000" b="1" dirty="0">
                <a:cs typeface="B Titr" panose="00000700000000000000" pitchFamily="2" charset="-78"/>
              </a:rPr>
              <a:t>، افراد مشكوك را در هر حیطه شناسايي و به پزشك یا کارشناس سلامت روان ارجاع دهد. </a:t>
            </a:r>
            <a:endParaRPr lang="en-US" sz="2000" dirty="0">
              <a:cs typeface="B Titr" panose="00000700000000000000" pitchFamily="2" charset="-78"/>
            </a:endParaRPr>
          </a:p>
          <a:p>
            <a:pPr algn="r" rtl="1"/>
            <a:r>
              <a:rPr lang="ar-SA" sz="2000" b="1" dirty="0">
                <a:cs typeface="B Titr" panose="00000700000000000000" pitchFamily="2" charset="-78"/>
              </a:rPr>
              <a:t>بخشي از جمعيت تحت پوشش را گروه هاي آسيب­پذير تشكيل مي دهند كه به دليل وضعيت خاصي كه دارند </a:t>
            </a:r>
            <a:endParaRPr lang="fa-IR" sz="2000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sz="2000" b="1" dirty="0" smtClean="0">
                <a:cs typeface="B Titr" panose="00000700000000000000" pitchFamily="2" charset="-78"/>
              </a:rPr>
              <a:t>بيشتر </a:t>
            </a:r>
            <a:r>
              <a:rPr lang="ar-SA" sz="2000" b="1" dirty="0">
                <a:cs typeface="B Titr" panose="00000700000000000000" pitchFamily="2" charset="-78"/>
              </a:rPr>
              <a:t>از ساير افراد جامعه در معرض خطر ابتلا به  اختلالات روان­پزشكي، مصرف مواد و مشكلات اجتماعي قرار </a:t>
            </a:r>
            <a:endParaRPr lang="fa-IR" sz="2000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sz="2000" b="1" dirty="0" smtClean="0">
                <a:cs typeface="B Titr" panose="00000700000000000000" pitchFamily="2" charset="-78"/>
              </a:rPr>
              <a:t>دارند</a:t>
            </a:r>
            <a:r>
              <a:rPr lang="ar-SA" sz="2000" b="1" dirty="0">
                <a:cs typeface="B Titr" panose="00000700000000000000" pitchFamily="2" charset="-78"/>
              </a:rPr>
              <a:t>. لذا كارشناس مراقب سلامت خانواده بايد نسبت به شناسایی اين افراد توجه ودقت بيشتري داشته باشد و </a:t>
            </a:r>
            <a:endParaRPr lang="fa-IR" sz="2000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sz="2000" b="1" dirty="0" smtClean="0">
                <a:cs typeface="B Titr" panose="00000700000000000000" pitchFamily="2" charset="-78"/>
              </a:rPr>
              <a:t>در </a:t>
            </a:r>
            <a:r>
              <a:rPr lang="ar-SA" sz="2000" b="1" dirty="0">
                <a:cs typeface="B Titr" panose="00000700000000000000" pitchFamily="2" charset="-78"/>
              </a:rPr>
              <a:t>انجام مداخلات لازم، آنها را در اولويت قرار دهد.</a:t>
            </a:r>
            <a:endParaRPr lang="en-US" sz="20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44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52293" y="806956"/>
            <a:ext cx="664829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برقراري ارتباط با گروه هاي هدف 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7" name="Picture 2" descr="3D Peopl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177" y="4033982"/>
            <a:ext cx="2995613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23556" y="2038982"/>
            <a:ext cx="10546772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برقراري ارتباط با گروه­هاي هدف اولين قدم پس از شناسايي این گروه­ها است. بدون ارتباط مناسب، ساير اقدامات و خدمات كارشناس مراقب سلامت خانواده، به نتيجه مطلوب نخواهد رسید. در وهله اول كارشناس مراقب سلامت خانواده بايد سعي كند با برخوردی محترمانه و صميمانه، گروه هدف را جلب كند تا بتواند از مشاركت آنها در برنامه برخوردار شود و آنها را ترغيب كند كه به مرکز سلامت شهری مراجعه كنند، در صورت ارجاع به پزشك، به توصيه­هاي درماني وی عمل كنند و تا بهبودي كامل، با تيم سلامت همكاري نمايند.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490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81235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>
                <a:cs typeface="B Titr" panose="00000700000000000000" pitchFamily="2" charset="-78"/>
              </a:rPr>
              <a:t>آموزش به گروه هاي هدف</a:t>
            </a:r>
            <a:r>
              <a:rPr lang="ar-SA" dirty="0">
                <a:cs typeface="B Titr" panose="00000700000000000000" pitchFamily="2" charset="-78"/>
              </a:rPr>
              <a:t>:</a:t>
            </a:r>
            <a:r>
              <a:rPr lang="en-US" dirty="0">
                <a:cs typeface="B Titr" panose="00000700000000000000" pitchFamily="2" charset="-78"/>
              </a:rPr>
              <a:t/>
            </a:r>
            <a:br>
              <a:rPr lang="en-US" dirty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0917" y="1319645"/>
            <a:ext cx="10517065" cy="51435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cs typeface="B Titr" panose="00000700000000000000" pitchFamily="2" charset="-78"/>
              </a:rPr>
              <a:t>يكي </a:t>
            </a:r>
            <a:r>
              <a:rPr lang="ar-SA" b="1" dirty="0">
                <a:cs typeface="B Titr" panose="00000700000000000000" pitchFamily="2" charset="-78"/>
              </a:rPr>
              <a:t>از مداخلات اثربخش براي گروه هدف، آموزش، حفظ و ارتقاء سلامت رواني، اجتماعي و پیشگیری از مصرف مواد می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باشد</a:t>
            </a:r>
            <a:r>
              <a:rPr lang="ar-SA" b="1" dirty="0">
                <a:cs typeface="B Titr" panose="00000700000000000000" pitchFamily="2" charset="-78"/>
              </a:rPr>
              <a:t>. اين آموزش در قالب مشاوره چهره به چهره و آموزش­های گروهي انجام مي شود. با توجه به اهميت آموزش در ادامه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مختصري </a:t>
            </a:r>
            <a:r>
              <a:rPr lang="ar-SA" b="1" dirty="0">
                <a:cs typeface="B Titr" panose="00000700000000000000" pitchFamily="2" charset="-78"/>
              </a:rPr>
              <a:t>به آن اشاره شده است. مباحث عمده و مهم در آموزش بيماران و خانواده آنها عبارتند از: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رفتار و برخورد صحيح با بيمار مبتلا به اختلال روان­پزشکی، مصرف مواد و در معرض خطر مشکلات اجتماعی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مراقبت از بيماران و افراد دارای مشکل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تداوم درمان (مصرف داروها طبق دستور پزشك و عدم قطع خودسرانه دارو، تداوم مراجعه به پزشك یا سایر کارکنان ارائه دهنده خدمت در موعد مقرر) </a:t>
            </a:r>
            <a:endParaRPr lang="en-US" dirty="0">
              <a:cs typeface="B Titr" panose="00000700000000000000" pitchFamily="2" charset="-78"/>
            </a:endParaRPr>
          </a:p>
          <a:p>
            <a:pPr algn="r" rtl="1"/>
            <a:r>
              <a:rPr lang="ar-SA" b="1" dirty="0">
                <a:cs typeface="B Titr" panose="00000700000000000000" pitchFamily="2" charset="-78"/>
              </a:rPr>
              <a:t>همچنين لازم است كارشناس مراقب سلامت خانواده براي ارتقاء آگاهي عموم جامعه و آشنا نمودن آنها با اصول سلامت و روش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هاي </a:t>
            </a:r>
            <a:r>
              <a:rPr lang="ar-SA" b="1" dirty="0">
                <a:cs typeface="B Titr" panose="00000700000000000000" pitchFamily="2" charset="-78"/>
              </a:rPr>
              <a:t>پيشگيري و مقابله با اختلالات روان، مصرف مواد  و مشكلات اجتماعي جلسات آموزشي گروهي برگزار كند . از جمله مباحثي كه </a:t>
            </a:r>
            <a:endParaRPr lang="fa-IR" b="1" dirty="0" smtClean="0">
              <a:cs typeface="B Titr" panose="00000700000000000000" pitchFamily="2" charset="-78"/>
            </a:endParaRPr>
          </a:p>
          <a:p>
            <a:pPr marL="0" indent="0" algn="r" rtl="1">
              <a:buNone/>
            </a:pPr>
            <a:r>
              <a:rPr lang="ar-SA" b="1" dirty="0" smtClean="0">
                <a:cs typeface="B Titr" panose="00000700000000000000" pitchFamily="2" charset="-78"/>
              </a:rPr>
              <a:t>در </a:t>
            </a:r>
            <a:r>
              <a:rPr lang="ar-SA" b="1" dirty="0">
                <a:cs typeface="B Titr" panose="00000700000000000000" pitchFamily="2" charset="-78"/>
              </a:rPr>
              <a:t>آموزش همگاني بايد به مردم ارائه شود عبارتند از: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اصول و مباني سلامت رواني و اجتماعي </a:t>
            </a:r>
            <a:endParaRPr lang="en-US" dirty="0">
              <a:cs typeface="B Titr" panose="00000700000000000000" pitchFamily="2" charset="-78"/>
            </a:endParaRPr>
          </a:p>
          <a:p>
            <a:pPr lvl="0" algn="r" rtl="1"/>
            <a:r>
              <a:rPr lang="ar-SA" b="1" dirty="0">
                <a:cs typeface="B Titr" panose="00000700000000000000" pitchFamily="2" charset="-78"/>
              </a:rPr>
              <a:t>علائم و نشانه هاي اختلالات روان پزشکی  و مصرف مواد </a:t>
            </a:r>
            <a:endParaRPr lang="en-US" dirty="0">
              <a:cs typeface="B Titr" panose="00000700000000000000" pitchFamily="2" charset="-78"/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7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356833" y="932890"/>
            <a:ext cx="9229031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عوامل مؤثر در بروز اختلالات روان پزشکی، مصرف مواد و مشکلات اجتماعي</a:t>
            </a:r>
            <a:endParaRPr kumimoji="0" lang="fa-I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روش­هاي پيشگيري از بروز اختلالات روان­پزشکی، مصرف مواد  و مشكلات اجتماعي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a-I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راه­هاي درمان اختلالات روانپزشکی، مصرف مواد و کنترل و مدیریت مشكلات </a:t>
            </a:r>
            <a:endParaRPr kumimoji="0" lang="fa-I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اجتماعي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B Titr" panose="00000700000000000000" pitchFamily="2" charset="-78"/>
              </a:rPr>
              <a:t>مهارت­هاي زندگي (مديريت استرس، مديريت خشم، مقابله با خلق منفي، برقراري ارتباط مؤثر، روشهاي حل مسأله، برنامه­ريزي و مديريت زمان، تصميم گيري، حل اختلاف و...)</a:t>
            </a:r>
            <a:endParaRPr kumimoji="0" lang="fa-IR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B Titr" panose="00000700000000000000" pitchFamily="2" charset="-78"/>
            </a:endParaRPr>
          </a:p>
          <a:p>
            <a:pPr lvl="0" algn="justLow" defTabSz="914400" rtl="1"/>
            <a:r>
              <a:rPr lang="ar-SA" sz="2400" b="1" dirty="0" smtClean="0">
                <a:ea typeface="Times New Roman" panose="02020603050405020304" pitchFamily="18" charset="0"/>
                <a:cs typeface="B Titr" panose="00000700000000000000" pitchFamily="2" charset="-78"/>
              </a:rPr>
              <a:t>شيوه­هاي </a:t>
            </a:r>
            <a:r>
              <a:rPr lang="ar-SA" sz="2400" b="1" dirty="0">
                <a:ea typeface="Times New Roman" panose="02020603050405020304" pitchFamily="18" charset="0"/>
                <a:cs typeface="B Titr" panose="00000700000000000000" pitchFamily="2" charset="-78"/>
              </a:rPr>
              <a:t>صحيح فرزند پروري  </a:t>
            </a:r>
            <a:endParaRPr lang="en-US" sz="2400" dirty="0">
              <a:cs typeface="B Titr" panose="00000700000000000000" pitchFamily="2" charset="-78"/>
            </a:endParaRPr>
          </a:p>
          <a:p>
            <a:pPr lvl="0" algn="justLow" defTabSz="914400" rtl="1">
              <a:buFontTx/>
              <a:buChar char="•"/>
            </a:pPr>
            <a:r>
              <a:rPr lang="ar-SA" sz="2400" b="1" dirty="0">
                <a:ea typeface="Times New Roman" panose="02020603050405020304" pitchFamily="18" charset="0"/>
                <a:cs typeface="B Titr" panose="00000700000000000000" pitchFamily="2" charset="-78"/>
              </a:rPr>
              <a:t>ترغیب مشارکت مردمی در برنامه­ها</a:t>
            </a:r>
            <a:endParaRPr lang="ar-SA" sz="2400" dirty="0">
              <a:cs typeface="B Titr" panose="00000700000000000000" pitchFamily="2" charset="-7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5121" name="Picture 1" descr="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3575"/>
            <a:ext cx="2854325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4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798</TotalTime>
  <Words>2303</Words>
  <Application>Microsoft Office PowerPoint</Application>
  <PresentationFormat>Widescreen</PresentationFormat>
  <Paragraphs>169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B Jadid</vt:lpstr>
      <vt:lpstr>B Roya</vt:lpstr>
      <vt:lpstr>B Titr</vt:lpstr>
      <vt:lpstr>Calibri</vt:lpstr>
      <vt:lpstr>Century Gothic</vt:lpstr>
      <vt:lpstr>Tahoma</vt:lpstr>
      <vt:lpstr>Times New Roman</vt:lpstr>
      <vt:lpstr>Wingdings 3</vt:lpstr>
      <vt:lpstr>Wisp</vt:lpstr>
      <vt:lpstr>PowerPoint Presentation</vt:lpstr>
      <vt:lpstr>آموزش مراقبین سلامت  بدو خدمت  سلامت روان ،اجتماعی و اعتیاد</vt:lpstr>
      <vt:lpstr>نقش مراقبین سلامت شهری در برنامه­های  سلامت رواني، اجتماعي و اعتیاد </vt:lpstr>
      <vt:lpstr>چارچوب  فعاليت­ها در برنامه­های حوزه سلامت رواني، اجتماعي و اعتیاد </vt:lpstr>
      <vt:lpstr>PowerPoint Presentation</vt:lpstr>
      <vt:lpstr>PowerPoint Presentation</vt:lpstr>
      <vt:lpstr>PowerPoint Presentation</vt:lpstr>
      <vt:lpstr>آموزش به گروه هاي هدف: </vt:lpstr>
      <vt:lpstr>PowerPoint Presentation</vt:lpstr>
      <vt:lpstr>انجام مداخلات لازم</vt:lpstr>
      <vt:lpstr>مراقبت و پيگيري بيماران: </vt:lpstr>
      <vt:lpstr>سلامت روان </vt:lpstr>
      <vt:lpstr>PowerPoint Presentation</vt:lpstr>
      <vt:lpstr>سلامت روان:</vt:lpstr>
      <vt:lpstr>ادامه </vt:lpstr>
      <vt:lpstr>سلامت روان </vt:lpstr>
      <vt:lpstr>PowerPoint Presentation</vt:lpstr>
      <vt:lpstr>PowerPoint Presentation</vt:lpstr>
      <vt:lpstr>مشکل اجتماعی : </vt:lpstr>
      <vt:lpstr>سلامت اجتماعی </vt:lpstr>
      <vt:lpstr>PowerPoint Presentation</vt:lpstr>
      <vt:lpstr> اختلال مصرف مواد </vt:lpstr>
      <vt:lpstr>PowerPoint Presentation</vt:lpstr>
      <vt:lpstr>PowerPoint Presentation</vt:lpstr>
      <vt:lpstr>پیشگیری از اعتیاد </vt:lpstr>
      <vt:lpstr>اصول کلی مراقبت </vt:lpstr>
      <vt:lpstr>برقراري ارتباط با افراد جوياي مراقبت و مراقبين آنها </vt:lpstr>
      <vt:lpstr>حمايت اجتماعي </vt:lpstr>
      <vt:lpstr>اختلالات دارای اولویت </vt:lpstr>
      <vt:lpstr>موارد اورژانس روانپزشکی  </vt:lpstr>
      <vt:lpstr>دستور العمل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yatan-pc</dc:creator>
  <cp:lastModifiedBy>Windows User</cp:lastModifiedBy>
  <cp:revision>44</cp:revision>
  <dcterms:created xsi:type="dcterms:W3CDTF">2021-01-11T10:03:04Z</dcterms:created>
  <dcterms:modified xsi:type="dcterms:W3CDTF">2021-11-22T10:57:21Z</dcterms:modified>
</cp:coreProperties>
</file>