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333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293" r:id="rId54"/>
    <p:sldId id="295" r:id="rId55"/>
    <p:sldId id="294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89" d="100"/>
          <a:sy n="89" d="100"/>
        </p:scale>
        <p:origin x="-762" y="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AF6F8-FDB3-4FE6-8C09-1F88F6E80304}" type="datetimeFigureOut">
              <a:rPr lang="fa-IR" smtClean="0"/>
              <a:pPr/>
              <a:t>09/27/1437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EF987-3DA0-4D2E-A9DA-A4381D84093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AF6F8-FDB3-4FE6-8C09-1F88F6E80304}" type="datetimeFigureOut">
              <a:rPr lang="fa-IR" smtClean="0"/>
              <a:pPr/>
              <a:t>09/27/1437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EF987-3DA0-4D2E-A9DA-A4381D84093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AF6F8-FDB3-4FE6-8C09-1F88F6E80304}" type="datetimeFigureOut">
              <a:rPr lang="fa-IR" smtClean="0"/>
              <a:pPr/>
              <a:t>09/27/1437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EF987-3DA0-4D2E-A9DA-A4381D84093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AF6F8-FDB3-4FE6-8C09-1F88F6E80304}" type="datetimeFigureOut">
              <a:rPr lang="fa-IR" smtClean="0"/>
              <a:pPr/>
              <a:t>09/27/1437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EF987-3DA0-4D2E-A9DA-A4381D84093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AF6F8-FDB3-4FE6-8C09-1F88F6E80304}" type="datetimeFigureOut">
              <a:rPr lang="fa-IR" smtClean="0"/>
              <a:pPr/>
              <a:t>09/27/1437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EF987-3DA0-4D2E-A9DA-A4381D84093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AF6F8-FDB3-4FE6-8C09-1F88F6E80304}" type="datetimeFigureOut">
              <a:rPr lang="fa-IR" smtClean="0"/>
              <a:pPr/>
              <a:t>09/27/1437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EF987-3DA0-4D2E-A9DA-A4381D84093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AF6F8-FDB3-4FE6-8C09-1F88F6E80304}" type="datetimeFigureOut">
              <a:rPr lang="fa-IR" smtClean="0"/>
              <a:pPr/>
              <a:t>09/27/1437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EF987-3DA0-4D2E-A9DA-A4381D84093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AF6F8-FDB3-4FE6-8C09-1F88F6E80304}" type="datetimeFigureOut">
              <a:rPr lang="fa-IR" smtClean="0"/>
              <a:pPr/>
              <a:t>09/27/1437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EF987-3DA0-4D2E-A9DA-A4381D84093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AF6F8-FDB3-4FE6-8C09-1F88F6E80304}" type="datetimeFigureOut">
              <a:rPr lang="fa-IR" smtClean="0"/>
              <a:pPr/>
              <a:t>09/27/1437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EF987-3DA0-4D2E-A9DA-A4381D84093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AF6F8-FDB3-4FE6-8C09-1F88F6E80304}" type="datetimeFigureOut">
              <a:rPr lang="fa-IR" smtClean="0"/>
              <a:pPr/>
              <a:t>09/27/1437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EF987-3DA0-4D2E-A9DA-A4381D84093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AF6F8-FDB3-4FE6-8C09-1F88F6E80304}" type="datetimeFigureOut">
              <a:rPr lang="fa-IR" smtClean="0"/>
              <a:pPr/>
              <a:t>09/27/1437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EF987-3DA0-4D2E-A9DA-A4381D84093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AF6F8-FDB3-4FE6-8C09-1F88F6E80304}" type="datetimeFigureOut">
              <a:rPr lang="fa-IR" smtClean="0"/>
              <a:pPr/>
              <a:t>09/27/1437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EF987-3DA0-4D2E-A9DA-A4381D840932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1969"/>
            <a:ext cx="5214974" cy="674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142976" y="571494"/>
            <a:ext cx="7393812" cy="500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571472" y="571480"/>
            <a:ext cx="8009163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785786" y="500042"/>
            <a:ext cx="7448052" cy="574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857356" y="-24"/>
            <a:ext cx="5786478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857224" y="428604"/>
            <a:ext cx="7231926" cy="583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819863" y="0"/>
            <a:ext cx="5614400" cy="364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lum bright="-20000" contrast="40000"/>
          </a:blip>
          <a:srcRect/>
          <a:stretch>
            <a:fillRect/>
          </a:stretch>
        </p:blipFill>
        <p:spPr bwMode="auto">
          <a:xfrm>
            <a:off x="1857356" y="3571876"/>
            <a:ext cx="5681682" cy="3292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928662" y="785794"/>
            <a:ext cx="7292314" cy="505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509713" y="0"/>
            <a:ext cx="5705493" cy="6712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466850" y="361972"/>
            <a:ext cx="6210300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438275" y="0"/>
            <a:ext cx="5491179" cy="690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615257"/>
            <a:ext cx="4857783" cy="5466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614488" y="0"/>
            <a:ext cx="53149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000100" y="357166"/>
            <a:ext cx="6900891" cy="5832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857224" y="1357298"/>
            <a:ext cx="8079680" cy="340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628775" y="271463"/>
            <a:ext cx="5886450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976313" y="723900"/>
            <a:ext cx="719137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923925" y="1562100"/>
            <a:ext cx="72961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393696" y="1142984"/>
            <a:ext cx="8464584" cy="430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723900" y="14288"/>
            <a:ext cx="76962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460707" y="428604"/>
            <a:ext cx="8183259" cy="612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960" y="642918"/>
            <a:ext cx="7646265" cy="5405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126" y="142852"/>
            <a:ext cx="8786874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600" b="1" dirty="0" smtClean="0">
                <a:solidFill>
                  <a:srgbClr val="FF0000"/>
                </a:solidFill>
                <a:cs typeface="B Zar" pitchFamily="2" charset="-78"/>
              </a:rPr>
              <a:t>چند </a:t>
            </a:r>
            <a:r>
              <a:rPr lang="fa-IR" sz="1600" b="1" dirty="0" smtClean="0">
                <a:solidFill>
                  <a:srgbClr val="FF0000"/>
                </a:solidFill>
                <a:cs typeface="B Zar" pitchFamily="2" charset="-78"/>
              </a:rPr>
              <a:t>مورد مهم از تغییرات دستورالعمل راهنمای کشوری واکسیناسیون چاپ هفتم و هشتم به شرح زیر می </a:t>
            </a:r>
            <a:r>
              <a:rPr lang="fa-IR" sz="1600" b="1" dirty="0" smtClean="0">
                <a:solidFill>
                  <a:srgbClr val="FF0000"/>
                </a:solidFill>
                <a:cs typeface="B Zar" pitchFamily="2" charset="-78"/>
              </a:rPr>
              <a:t>باشد</a:t>
            </a:r>
            <a:endParaRPr lang="fa-IR" sz="1600" b="1" dirty="0" smtClean="0">
              <a:solidFill>
                <a:srgbClr val="FF0000"/>
              </a:solidFill>
              <a:cs typeface="B Za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1600" b="1" dirty="0" smtClean="0">
                <a:cs typeface="B Zar" pitchFamily="2" charset="-78"/>
              </a:rPr>
              <a:t>1- </a:t>
            </a:r>
            <a:r>
              <a:rPr lang="fa-IR" sz="1600" b="1" dirty="0" smtClean="0">
                <a:cs typeface="B Zar" pitchFamily="2" charset="-78"/>
              </a:rPr>
              <a:t>مدت زمان نگهداری واکسن ب ث ژ از 6 ساعت پس از بازسازی به 4 ساعت کاهش یافته است</a:t>
            </a:r>
          </a:p>
          <a:p>
            <a:pPr>
              <a:lnSpc>
                <a:spcPct val="150000"/>
              </a:lnSpc>
            </a:pPr>
            <a:r>
              <a:rPr lang="fa-IR" sz="1600" b="1" dirty="0" smtClean="0">
                <a:cs typeface="B Zar" pitchFamily="2" charset="-78"/>
              </a:rPr>
              <a:t>2- </a:t>
            </a:r>
            <a:r>
              <a:rPr lang="fa-IR" sz="1600" b="1" dirty="0" smtClean="0">
                <a:cs typeface="B Zar" pitchFamily="2" charset="-78"/>
              </a:rPr>
              <a:t>حد اکثر سن تزریق واکسن ب ث ژ از 6 سال به یک سال کاهش یافته است</a:t>
            </a:r>
          </a:p>
          <a:p>
            <a:pPr>
              <a:lnSpc>
                <a:spcPct val="150000"/>
              </a:lnSpc>
            </a:pPr>
            <a:r>
              <a:rPr lang="fa-IR" sz="1600" b="1" dirty="0" smtClean="0">
                <a:cs typeface="B Zar" pitchFamily="2" charset="-78"/>
              </a:rPr>
              <a:t>3-  </a:t>
            </a:r>
            <a:r>
              <a:rPr lang="fa-IR" sz="1600" b="1" dirty="0" smtClean="0">
                <a:cs typeface="B Zar" pitchFamily="2" charset="-78"/>
              </a:rPr>
              <a:t>محل تزریق واکسنها به این شرح تعیین شده است : واکسنهای ب ث ژ، پنج گانه، سه گانه و دوگانه بزرگسال و خردسال در سمت چپ و واکسنهای هموفیلوس، پولیو تزریقی، هپاتیت ب و </a:t>
            </a:r>
            <a:r>
              <a:rPr lang="en-GB" sz="1600" b="1" dirty="0" smtClean="0">
                <a:cs typeface="B Zar" pitchFamily="2" charset="-78"/>
              </a:rPr>
              <a:t>MMR </a:t>
            </a:r>
            <a:r>
              <a:rPr lang="fa-IR" sz="1600" b="1" dirty="0" smtClean="0">
                <a:cs typeface="B Zar" pitchFamily="2" charset="-78"/>
              </a:rPr>
              <a:t>سمت راست</a:t>
            </a:r>
          </a:p>
          <a:p>
            <a:pPr>
              <a:lnSpc>
                <a:spcPct val="150000"/>
              </a:lnSpc>
            </a:pPr>
            <a:r>
              <a:rPr lang="fa-IR" sz="1600" b="1" dirty="0" smtClean="0">
                <a:cs typeface="B Zar" pitchFamily="2" charset="-78"/>
              </a:rPr>
              <a:t>4- </a:t>
            </a:r>
            <a:r>
              <a:rPr lang="fa-IR" sz="1600" b="1" dirty="0" smtClean="0">
                <a:cs typeface="B Zar" pitchFamily="2" charset="-78"/>
              </a:rPr>
              <a:t>پس از تزریق واکسن پنج گانه یا سه گانه "{در صورت}" بروز تب درد و بی قراری استامینوفن تجویز شود</a:t>
            </a:r>
          </a:p>
          <a:p>
            <a:pPr>
              <a:lnSpc>
                <a:spcPct val="150000"/>
              </a:lnSpc>
            </a:pPr>
            <a:r>
              <a:rPr lang="fa-IR" sz="1600" b="1" dirty="0" smtClean="0">
                <a:cs typeface="B Zar" pitchFamily="2" charset="-78"/>
              </a:rPr>
              <a:t>5- </a:t>
            </a:r>
            <a:r>
              <a:rPr lang="fa-IR" sz="1600" b="1" dirty="0" smtClean="0">
                <a:cs typeface="B Zar" pitchFamily="2" charset="-78"/>
              </a:rPr>
              <a:t>جدول ایمن سازی زنان سنین باروری و باردار تغییر کرده است لازم </a:t>
            </a:r>
            <a:r>
              <a:rPr lang="fa-IR" sz="1600" b="1" dirty="0" smtClean="0">
                <a:cs typeface="B Zar" pitchFamily="2" charset="-78"/>
              </a:rPr>
              <a:t>است</a:t>
            </a:r>
            <a:endParaRPr lang="fa-IR" sz="1600" b="1" dirty="0" smtClean="0">
              <a:cs typeface="B Zar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1600" b="1" dirty="0" smtClean="0">
                <a:cs typeface="B Zar" pitchFamily="2" charset="-78"/>
              </a:rPr>
              <a:t>6- </a:t>
            </a:r>
            <a:r>
              <a:rPr lang="fa-IR" sz="1600" b="1" dirty="0" smtClean="0">
                <a:cs typeface="B Zar" pitchFamily="2" charset="-78"/>
              </a:rPr>
              <a:t>دز واکسن آنفلو انزا در بالغین و کودکان 36 ماهه و بالاتر نیم سی سی و در سن 6 تا 35 ماه25 صدم سی سی می باشد</a:t>
            </a:r>
          </a:p>
          <a:p>
            <a:pPr>
              <a:lnSpc>
                <a:spcPct val="150000"/>
              </a:lnSpc>
            </a:pPr>
            <a:r>
              <a:rPr lang="fa-IR" sz="1600" b="1" dirty="0" smtClean="0">
                <a:cs typeface="B Zar" pitchFamily="2" charset="-78"/>
              </a:rPr>
              <a:t>در کودکان 6 ماه تا کمتر از 9 سال که برای اولین بار واکسن دریافت می نمایند  دو دوز با فاصله حداقل 4 هفته تجویز می شود</a:t>
            </a:r>
          </a:p>
          <a:p>
            <a:pPr>
              <a:lnSpc>
                <a:spcPct val="150000"/>
              </a:lnSpc>
            </a:pPr>
            <a:r>
              <a:rPr lang="fa-IR" sz="1600" b="1" dirty="0" smtClean="0">
                <a:cs typeface="B Zar" pitchFamily="2" charset="-78"/>
              </a:rPr>
              <a:t>7- </a:t>
            </a:r>
            <a:r>
              <a:rPr lang="fa-IR" sz="1600" b="1" dirty="0" smtClean="0">
                <a:cs typeface="B Zar" pitchFamily="2" charset="-78"/>
              </a:rPr>
              <a:t>در صورت ایجاد علایمی مثل تب بالای 40 درجه طی 48'ساعت ، تشنج طی 72 ساعت و گریه مداوم بیش از 3 ساعت که </a:t>
            </a:r>
            <a:r>
              <a:rPr lang="fa-IR" sz="1600" b="1" dirty="0" smtClean="0">
                <a:cs typeface="B Zar" pitchFamily="2" charset="-78"/>
              </a:rPr>
              <a:t>قابل </a:t>
            </a:r>
            <a:r>
              <a:rPr lang="fa-IR" sz="1600" b="1" dirty="0" smtClean="0">
                <a:cs typeface="B Zar" pitchFamily="2" charset="-78"/>
              </a:rPr>
              <a:t>آرام کردن نباشد طی 48 ساعت تجویز واکسنهای حاوی سیاه سرفه {بلا مانع} است بر خلاف دستورالعمل قبلی. البته لازم است اقدامات حمایتی و درمانی مانند دادن مایعات </a:t>
            </a:r>
            <a:r>
              <a:rPr lang="fa-IR" sz="1600" b="1" dirty="0" smtClean="0">
                <a:cs typeface="B Zar" pitchFamily="2" charset="-78"/>
              </a:rPr>
              <a:t>، استامینوفن </a:t>
            </a:r>
            <a:r>
              <a:rPr lang="fa-IR" sz="1600" b="1" dirty="0" smtClean="0">
                <a:cs typeface="B Zar" pitchFamily="2" charset="-78"/>
              </a:rPr>
              <a:t>و پایین آوردن تب و درمان دارویی مناسب در صورت بروز تشنج صورت گیرد</a:t>
            </a:r>
          </a:p>
          <a:p>
            <a:pPr>
              <a:lnSpc>
                <a:spcPct val="150000"/>
              </a:lnSpc>
            </a:pPr>
            <a:r>
              <a:rPr lang="fa-IR" sz="1600" b="1" dirty="0" smtClean="0">
                <a:cs typeface="B Zar" pitchFamily="2" charset="-78"/>
              </a:rPr>
              <a:t>8-بیماران </a:t>
            </a:r>
            <a:r>
              <a:rPr lang="fa-IR" sz="1600" b="1" dirty="0" smtClean="0">
                <a:cs typeface="B Zar" pitchFamily="2" charset="-78"/>
              </a:rPr>
              <a:t>مبتلا به دیابت جز گروه پرخطر هپاتیت ب بوده و باید واکسن هپاتیت ب برای آنان تزریق گردد</a:t>
            </a:r>
            <a:r>
              <a:rPr lang="fa-IR" sz="1600" b="1" dirty="0" smtClean="0">
                <a:cs typeface="B Zar" pitchFamily="2" charset="-78"/>
              </a:rPr>
              <a:t>.</a:t>
            </a:r>
            <a:r>
              <a:rPr lang="fa-IR" sz="1600" dirty="0" smtClean="0"/>
              <a:t> </a:t>
            </a:r>
            <a:endParaRPr lang="fa-IR" sz="1600" dirty="0" smtClean="0"/>
          </a:p>
          <a:p>
            <a:pPr marL="342900" indent="-342900">
              <a:lnSpc>
                <a:spcPct val="150000"/>
              </a:lnSpc>
            </a:pPr>
            <a:r>
              <a:rPr lang="fa-IR" sz="1600" b="1" dirty="0" smtClean="0">
                <a:cs typeface="B Zar" pitchFamily="2" charset="-78"/>
              </a:rPr>
              <a:t>9- در </a:t>
            </a:r>
            <a:r>
              <a:rPr lang="fa-IR" sz="1600" b="1" dirty="0" smtClean="0">
                <a:cs typeface="B Zar" pitchFamily="2" charset="-78"/>
              </a:rPr>
              <a:t>صورت استفراغ کودک طی ۳۰ دقیقه بعد از تجویز </a:t>
            </a:r>
            <a:r>
              <a:rPr lang="en-GB" sz="1600" b="1" dirty="0" err="1" smtClean="0">
                <a:cs typeface="B Zar" pitchFamily="2" charset="-78"/>
              </a:rPr>
              <a:t>Opv</a:t>
            </a:r>
            <a:r>
              <a:rPr lang="en-GB" sz="1600" b="1" dirty="0" smtClean="0">
                <a:cs typeface="B Zar" pitchFamily="2" charset="-78"/>
              </a:rPr>
              <a:t> </a:t>
            </a:r>
            <a:r>
              <a:rPr lang="fa-IR" sz="1600" b="1" dirty="0" smtClean="0">
                <a:cs typeface="B Zar" pitchFamily="2" charset="-78"/>
              </a:rPr>
              <a:t>باید دوباره قطره تکرار </a:t>
            </a:r>
            <a:r>
              <a:rPr lang="fa-IR" sz="1600" b="1" dirty="0" smtClean="0">
                <a:cs typeface="B Zar" pitchFamily="2" charset="-78"/>
              </a:rPr>
              <a:t>شود قبلا 10 دقیقه</a:t>
            </a:r>
            <a:endParaRPr lang="fa-IR" sz="1600" b="1" dirty="0" smtClean="0">
              <a:cs typeface="B Zar" pitchFamily="2" charset="-78"/>
            </a:endParaRPr>
          </a:p>
          <a:p>
            <a:pPr>
              <a:lnSpc>
                <a:spcPct val="150000"/>
              </a:lnSpc>
            </a:pPr>
            <a:endParaRPr lang="fa-IR" sz="1600" b="1" dirty="0" smtClean="0">
              <a:cs typeface="B Zar" pitchFamily="2" charset="-78"/>
            </a:endParaRPr>
          </a:p>
          <a:p>
            <a:pPr>
              <a:lnSpc>
                <a:spcPct val="150000"/>
              </a:lnSpc>
            </a:pPr>
            <a:endParaRPr lang="fa-IR" sz="1600" b="1" dirty="0" smtClean="0">
              <a:cs typeface="B Zar" pitchFamily="2" charset="-78"/>
            </a:endParaRPr>
          </a:p>
          <a:p>
            <a:pPr>
              <a:lnSpc>
                <a:spcPct val="150000"/>
              </a:lnSpc>
            </a:pPr>
            <a:endParaRPr lang="fa-IR" sz="1600" b="1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00075"/>
            <a:ext cx="73437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500034" y="857248"/>
            <a:ext cx="8218916" cy="514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0" y="857232"/>
            <a:ext cx="9040956" cy="473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795338" y="1009650"/>
            <a:ext cx="75533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464866" y="1357298"/>
            <a:ext cx="8321976" cy="375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071538" y="285728"/>
            <a:ext cx="6508541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403868" y="1500174"/>
            <a:ext cx="8382974" cy="3495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428596" y="104763"/>
            <a:ext cx="8332224" cy="3681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673153" y="3967180"/>
            <a:ext cx="8042251" cy="2247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454998" y="1"/>
            <a:ext cx="7760340" cy="646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976313" y="0"/>
            <a:ext cx="70961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" y="519114"/>
            <a:ext cx="9144000" cy="5056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009650" y="1"/>
            <a:ext cx="649130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252796" y="1357298"/>
            <a:ext cx="8676922" cy="4257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062038" y="61913"/>
            <a:ext cx="7019925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100138" y="0"/>
            <a:ext cx="6543695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981075" y="0"/>
            <a:ext cx="6519883" cy="6813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952500" y="419100"/>
            <a:ext cx="7239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928688" y="1042988"/>
            <a:ext cx="728662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9995" y="1643050"/>
            <a:ext cx="9205475" cy="3643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000125" y="0"/>
            <a:ext cx="6572271" cy="690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881194" y="0"/>
            <a:ext cx="5691202" cy="672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504950" y="357188"/>
            <a:ext cx="61341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033463" y="0"/>
            <a:ext cx="6324619" cy="6792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389282" y="0"/>
            <a:ext cx="6325990" cy="6815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357290" y="120354"/>
            <a:ext cx="6072230" cy="6249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042988" y="1262063"/>
            <a:ext cx="705802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028700" y="-71462"/>
            <a:ext cx="7086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128713" y="4643446"/>
            <a:ext cx="68865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700085" y="344640"/>
            <a:ext cx="7586691" cy="5941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500034" y="214290"/>
            <a:ext cx="8215338" cy="6277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" y="790575"/>
            <a:ext cx="72390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852617" y="0"/>
            <a:ext cx="58626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624014" y="0"/>
            <a:ext cx="55197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642910" y="285770"/>
            <a:ext cx="7612063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368328" y="1428736"/>
            <a:ext cx="8775672" cy="395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204163" y="571480"/>
            <a:ext cx="862647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71406" y="500042"/>
            <a:ext cx="890502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18557" y="571480"/>
            <a:ext cx="879554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422190" y="571480"/>
            <a:ext cx="8403365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395288" y="742950"/>
            <a:ext cx="835342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928794" y="211764"/>
            <a:ext cx="5500726" cy="6695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395288" y="704850"/>
            <a:ext cx="835342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2143108" y="1428736"/>
            <a:ext cx="5935395" cy="2205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423863" y="742950"/>
            <a:ext cx="829627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119189" y="0"/>
            <a:ext cx="5881703" cy="6960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471488" y="719138"/>
            <a:ext cx="8201025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419100" y="723900"/>
            <a:ext cx="8305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395288" y="690563"/>
            <a:ext cx="8353425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280988" y="681038"/>
            <a:ext cx="8582025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404813" y="647700"/>
            <a:ext cx="833437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828800" y="0"/>
            <a:ext cx="482320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2257425" y="152400"/>
            <a:ext cx="462915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64532" y="571480"/>
            <a:ext cx="8902249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6825" y="0"/>
            <a:ext cx="5805505" cy="678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071538" y="1000108"/>
            <a:ext cx="6381795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303</Words>
  <Application>Microsoft Office PowerPoint</Application>
  <PresentationFormat>On-screen Show (4:3)</PresentationFormat>
  <Paragraphs>12</Paragraphs>
  <Slides>77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7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mahdavi</dc:creator>
  <cp:lastModifiedBy>mahdavi</cp:lastModifiedBy>
  <cp:revision>17</cp:revision>
  <dcterms:created xsi:type="dcterms:W3CDTF">2016-02-27T08:43:58Z</dcterms:created>
  <dcterms:modified xsi:type="dcterms:W3CDTF">2016-07-02T09:05:57Z</dcterms:modified>
</cp:coreProperties>
</file>