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99" r:id="rId4"/>
    <p:sldId id="303" r:id="rId5"/>
    <p:sldId id="304" r:id="rId6"/>
    <p:sldId id="305" r:id="rId7"/>
    <p:sldId id="306" r:id="rId8"/>
    <p:sldId id="307" r:id="rId9"/>
    <p:sldId id="302" r:id="rId10"/>
    <p:sldId id="300" r:id="rId11"/>
    <p:sldId id="301" r:id="rId12"/>
    <p:sldId id="298" r:id="rId13"/>
    <p:sldId id="297" r:id="rId14"/>
    <p:sldId id="308" r:id="rId15"/>
    <p:sldId id="309" r:id="rId16"/>
    <p:sldId id="311" r:id="rId17"/>
    <p:sldId id="310" r:id="rId18"/>
    <p:sldId id="312" r:id="rId19"/>
    <p:sldId id="313" r:id="rId20"/>
    <p:sldId id="314" r:id="rId21"/>
    <p:sldId id="317" r:id="rId22"/>
    <p:sldId id="323" r:id="rId23"/>
    <p:sldId id="324" r:id="rId24"/>
    <p:sldId id="261" r:id="rId25"/>
    <p:sldId id="262" r:id="rId26"/>
    <p:sldId id="263" r:id="rId27"/>
    <p:sldId id="264" r:id="rId28"/>
    <p:sldId id="265" r:id="rId29"/>
    <p:sldId id="270" r:id="rId30"/>
    <p:sldId id="284" r:id="rId31"/>
    <p:sldId id="271" r:id="rId32"/>
    <p:sldId id="272" r:id="rId33"/>
    <p:sldId id="273" r:id="rId34"/>
    <p:sldId id="274" r:id="rId35"/>
    <p:sldId id="275" r:id="rId36"/>
    <p:sldId id="276" r:id="rId37"/>
    <p:sldId id="277" r:id="rId38"/>
    <p:sldId id="278" r:id="rId39"/>
    <p:sldId id="318" r:id="rId40"/>
    <p:sldId id="322" r:id="rId41"/>
    <p:sldId id="321" r:id="rId42"/>
    <p:sldId id="319" r:id="rId43"/>
    <p:sldId id="320" r:id="rId44"/>
    <p:sldId id="294" r:id="rId45"/>
    <p:sldId id="296" r:id="rId46"/>
    <p:sldId id="279" r:id="rId47"/>
    <p:sldId id="280" r:id="rId48"/>
    <p:sldId id="282" r:id="rId49"/>
    <p:sldId id="281" r:id="rId50"/>
    <p:sldId id="283" r:id="rId51"/>
    <p:sldId id="285" r:id="rId52"/>
    <p:sldId id="286" r:id="rId53"/>
    <p:sldId id="287" r:id="rId54"/>
    <p:sldId id="288" r:id="rId55"/>
    <p:sldId id="289" r:id="rId56"/>
    <p:sldId id="290" r:id="rId57"/>
    <p:sldId id="295" r:id="rId5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6" d="100"/>
          <a:sy n="56" d="100"/>
        </p:scale>
        <p:origin x="81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83CC208-F366-4635-B70F-1A9C5891FA97}" type="datetimeFigureOut">
              <a:rPr lang="en-US" smtClean="0"/>
              <a:t>9/25/2023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32EE3-888A-479C-9F3B-6287412E552D}" type="slidenum">
              <a:rPr lang="en-US" smtClean="0"/>
              <a:t>‹#›</a:t>
            </a:fld>
            <a:endParaRPr lang="en-US"/>
          </a:p>
        </p:txBody>
      </p:sp>
    </p:spTree>
    <p:extLst>
      <p:ext uri="{BB962C8B-B14F-4D97-AF65-F5344CB8AC3E}">
        <p14:creationId xmlns:p14="http://schemas.microsoft.com/office/powerpoint/2010/main" val="3833314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3CC208-F366-4635-B70F-1A9C5891FA97}" type="datetimeFigureOut">
              <a:rPr lang="en-US" smtClean="0"/>
              <a:t>9/25/2023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32EE3-888A-479C-9F3B-6287412E552D}" type="slidenum">
              <a:rPr lang="en-US" smtClean="0"/>
              <a:t>‹#›</a:t>
            </a:fld>
            <a:endParaRPr lang="en-US"/>
          </a:p>
        </p:txBody>
      </p:sp>
    </p:spTree>
    <p:extLst>
      <p:ext uri="{BB962C8B-B14F-4D97-AF65-F5344CB8AC3E}">
        <p14:creationId xmlns:p14="http://schemas.microsoft.com/office/powerpoint/2010/main" val="16704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3CC208-F366-4635-B70F-1A9C5891FA97}" type="datetimeFigureOut">
              <a:rPr lang="en-US" smtClean="0"/>
              <a:t>9/25/2023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32EE3-888A-479C-9F3B-6287412E552D}"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6163715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3CC208-F366-4635-B70F-1A9C5891FA97}" type="datetimeFigureOut">
              <a:rPr lang="en-US" smtClean="0"/>
              <a:t>9/25/2023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32EE3-888A-479C-9F3B-6287412E552D}" type="slidenum">
              <a:rPr lang="en-US" smtClean="0"/>
              <a:t>‹#›</a:t>
            </a:fld>
            <a:endParaRPr lang="en-US"/>
          </a:p>
        </p:txBody>
      </p:sp>
    </p:spTree>
    <p:extLst>
      <p:ext uri="{BB962C8B-B14F-4D97-AF65-F5344CB8AC3E}">
        <p14:creationId xmlns:p14="http://schemas.microsoft.com/office/powerpoint/2010/main" val="42556874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3CC208-F366-4635-B70F-1A9C5891FA97}" type="datetimeFigureOut">
              <a:rPr lang="en-US" smtClean="0"/>
              <a:t>9/25/2023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32EE3-888A-479C-9F3B-6287412E552D}"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743374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3CC208-F366-4635-B70F-1A9C5891FA97}" type="datetimeFigureOut">
              <a:rPr lang="en-US" smtClean="0"/>
              <a:t>9/25/2023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32EE3-888A-479C-9F3B-6287412E552D}" type="slidenum">
              <a:rPr lang="en-US" smtClean="0"/>
              <a:t>‹#›</a:t>
            </a:fld>
            <a:endParaRPr lang="en-US"/>
          </a:p>
        </p:txBody>
      </p:sp>
    </p:spTree>
    <p:extLst>
      <p:ext uri="{BB962C8B-B14F-4D97-AF65-F5344CB8AC3E}">
        <p14:creationId xmlns:p14="http://schemas.microsoft.com/office/powerpoint/2010/main" val="33623293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83CC208-F366-4635-B70F-1A9C5891FA97}" type="datetimeFigureOut">
              <a:rPr lang="en-US" smtClean="0"/>
              <a:t>9/25/2023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32EE3-888A-479C-9F3B-6287412E552D}" type="slidenum">
              <a:rPr lang="en-US" smtClean="0"/>
              <a:t>‹#›</a:t>
            </a:fld>
            <a:endParaRPr lang="en-US"/>
          </a:p>
        </p:txBody>
      </p:sp>
    </p:spTree>
    <p:extLst>
      <p:ext uri="{BB962C8B-B14F-4D97-AF65-F5344CB8AC3E}">
        <p14:creationId xmlns:p14="http://schemas.microsoft.com/office/powerpoint/2010/main" val="16616317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83CC208-F366-4635-B70F-1A9C5891FA97}" type="datetimeFigureOut">
              <a:rPr lang="en-US" smtClean="0"/>
              <a:t>9/25/2023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32EE3-888A-479C-9F3B-6287412E552D}" type="slidenum">
              <a:rPr lang="en-US" smtClean="0"/>
              <a:t>‹#›</a:t>
            </a:fld>
            <a:endParaRPr lang="en-US"/>
          </a:p>
        </p:txBody>
      </p:sp>
    </p:spTree>
    <p:extLst>
      <p:ext uri="{BB962C8B-B14F-4D97-AF65-F5344CB8AC3E}">
        <p14:creationId xmlns:p14="http://schemas.microsoft.com/office/powerpoint/2010/main" val="2565792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83CC208-F366-4635-B70F-1A9C5891FA97}" type="datetimeFigureOut">
              <a:rPr lang="en-US" smtClean="0"/>
              <a:t>9/25/2023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32EE3-888A-479C-9F3B-6287412E552D}" type="slidenum">
              <a:rPr lang="en-US" smtClean="0"/>
              <a:t>‹#›</a:t>
            </a:fld>
            <a:endParaRPr lang="en-US"/>
          </a:p>
        </p:txBody>
      </p:sp>
    </p:spTree>
    <p:extLst>
      <p:ext uri="{BB962C8B-B14F-4D97-AF65-F5344CB8AC3E}">
        <p14:creationId xmlns:p14="http://schemas.microsoft.com/office/powerpoint/2010/main" val="31155246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3CC208-F366-4635-B70F-1A9C5891FA97}" type="datetimeFigureOut">
              <a:rPr lang="en-US" smtClean="0"/>
              <a:t>9/25/2023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32EE3-888A-479C-9F3B-6287412E552D}" type="slidenum">
              <a:rPr lang="en-US" smtClean="0"/>
              <a:t>‹#›</a:t>
            </a:fld>
            <a:endParaRPr lang="en-US"/>
          </a:p>
        </p:txBody>
      </p:sp>
    </p:spTree>
    <p:extLst>
      <p:ext uri="{BB962C8B-B14F-4D97-AF65-F5344CB8AC3E}">
        <p14:creationId xmlns:p14="http://schemas.microsoft.com/office/powerpoint/2010/main" val="2062896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83CC208-F366-4635-B70F-1A9C5891FA97}" type="datetimeFigureOut">
              <a:rPr lang="en-US" smtClean="0"/>
              <a:t>9/25/2023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132EE3-888A-479C-9F3B-6287412E552D}" type="slidenum">
              <a:rPr lang="en-US" smtClean="0"/>
              <a:t>‹#›</a:t>
            </a:fld>
            <a:endParaRPr lang="en-US"/>
          </a:p>
        </p:txBody>
      </p:sp>
    </p:spTree>
    <p:extLst>
      <p:ext uri="{BB962C8B-B14F-4D97-AF65-F5344CB8AC3E}">
        <p14:creationId xmlns:p14="http://schemas.microsoft.com/office/powerpoint/2010/main" val="15196820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83CC208-F366-4635-B70F-1A9C5891FA97}" type="datetimeFigureOut">
              <a:rPr lang="en-US" smtClean="0"/>
              <a:t>9/25/2023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132EE3-888A-479C-9F3B-6287412E552D}" type="slidenum">
              <a:rPr lang="en-US" smtClean="0"/>
              <a:t>‹#›</a:t>
            </a:fld>
            <a:endParaRPr lang="en-US"/>
          </a:p>
        </p:txBody>
      </p:sp>
    </p:spTree>
    <p:extLst>
      <p:ext uri="{BB962C8B-B14F-4D97-AF65-F5344CB8AC3E}">
        <p14:creationId xmlns:p14="http://schemas.microsoft.com/office/powerpoint/2010/main" val="895767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83CC208-F366-4635-B70F-1A9C5891FA97}" type="datetimeFigureOut">
              <a:rPr lang="en-US" smtClean="0"/>
              <a:t>9/25/2023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132EE3-888A-479C-9F3B-6287412E552D}" type="slidenum">
              <a:rPr lang="en-US" smtClean="0"/>
              <a:t>‹#›</a:t>
            </a:fld>
            <a:endParaRPr lang="en-US"/>
          </a:p>
        </p:txBody>
      </p:sp>
    </p:spTree>
    <p:extLst>
      <p:ext uri="{BB962C8B-B14F-4D97-AF65-F5344CB8AC3E}">
        <p14:creationId xmlns:p14="http://schemas.microsoft.com/office/powerpoint/2010/main" val="2996851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3CC208-F366-4635-B70F-1A9C5891FA97}" type="datetimeFigureOut">
              <a:rPr lang="en-US" smtClean="0"/>
              <a:t>9/25/2023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132EE3-888A-479C-9F3B-6287412E552D}" type="slidenum">
              <a:rPr lang="en-US" smtClean="0"/>
              <a:t>‹#›</a:t>
            </a:fld>
            <a:endParaRPr lang="en-US"/>
          </a:p>
        </p:txBody>
      </p:sp>
    </p:spTree>
    <p:extLst>
      <p:ext uri="{BB962C8B-B14F-4D97-AF65-F5344CB8AC3E}">
        <p14:creationId xmlns:p14="http://schemas.microsoft.com/office/powerpoint/2010/main" val="2633516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3CC208-F366-4635-B70F-1A9C5891FA97}" type="datetimeFigureOut">
              <a:rPr lang="en-US" smtClean="0"/>
              <a:t>9/25/2023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132EE3-888A-479C-9F3B-6287412E552D}" type="slidenum">
              <a:rPr lang="en-US" smtClean="0"/>
              <a:t>‹#›</a:t>
            </a:fld>
            <a:endParaRPr lang="en-US"/>
          </a:p>
        </p:txBody>
      </p:sp>
    </p:spTree>
    <p:extLst>
      <p:ext uri="{BB962C8B-B14F-4D97-AF65-F5344CB8AC3E}">
        <p14:creationId xmlns:p14="http://schemas.microsoft.com/office/powerpoint/2010/main" val="28702657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3CC208-F366-4635-B70F-1A9C5891FA97}" type="datetimeFigureOut">
              <a:rPr lang="en-US" smtClean="0"/>
              <a:t>9/25/2023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132EE3-888A-479C-9F3B-6287412E552D}" type="slidenum">
              <a:rPr lang="en-US" smtClean="0"/>
              <a:t>‹#›</a:t>
            </a:fld>
            <a:endParaRPr lang="en-US"/>
          </a:p>
        </p:txBody>
      </p:sp>
    </p:spTree>
    <p:extLst>
      <p:ext uri="{BB962C8B-B14F-4D97-AF65-F5344CB8AC3E}">
        <p14:creationId xmlns:p14="http://schemas.microsoft.com/office/powerpoint/2010/main" val="2600634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83CC208-F366-4635-B70F-1A9C5891FA97}" type="datetimeFigureOut">
              <a:rPr lang="en-US" smtClean="0"/>
              <a:t>9/25/2023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9132EE3-888A-479C-9F3B-6287412E552D}" type="slidenum">
              <a:rPr lang="en-US" smtClean="0"/>
              <a:t>‹#›</a:t>
            </a:fld>
            <a:endParaRPr lang="en-US"/>
          </a:p>
        </p:txBody>
      </p:sp>
    </p:spTree>
    <p:extLst>
      <p:ext uri="{BB962C8B-B14F-4D97-AF65-F5344CB8AC3E}">
        <p14:creationId xmlns:p14="http://schemas.microsoft.com/office/powerpoint/2010/main" val="169091651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506133" y="457200"/>
            <a:ext cx="6180667" cy="6282267"/>
          </a:xfrm>
          <a:prstGeom prst="rect">
            <a:avLst/>
          </a:prstGeom>
        </p:spPr>
      </p:pic>
    </p:spTree>
    <p:extLst>
      <p:ext uri="{BB962C8B-B14F-4D97-AF65-F5344CB8AC3E}">
        <p14:creationId xmlns:p14="http://schemas.microsoft.com/office/powerpoint/2010/main" val="115332947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26533"/>
            <a:ext cx="10515600" cy="5550430"/>
          </a:xfrm>
        </p:spPr>
        <p:txBody>
          <a:bodyPr>
            <a:noAutofit/>
          </a:bodyPr>
          <a:lstStyle/>
          <a:p>
            <a:pPr marL="0" indent="0" algn="r" rtl="1">
              <a:buNone/>
            </a:pPr>
            <a:r>
              <a:rPr lang="fa-IR" sz="2400" b="1" dirty="0"/>
              <a:t>شاید بتوان گفت نظام سلامت از معدود </a:t>
            </a:r>
            <a:r>
              <a:rPr lang="fa-IR" sz="2400" b="1" dirty="0" smtClean="0"/>
              <a:t>نظامهایی است </a:t>
            </a:r>
            <a:r>
              <a:rPr lang="fa-IR" sz="2400" b="1" dirty="0"/>
              <a:t>که هر یک ا ز ما در هر موقعیتی هم </a:t>
            </a:r>
            <a:r>
              <a:rPr lang="fa-IR" sz="2400" b="1" dirty="0" smtClean="0"/>
              <a:t>که </a:t>
            </a:r>
            <a:r>
              <a:rPr lang="fa-IR" sz="2400" b="1" dirty="0"/>
              <a:t>باشیم، در کلیه مراحل زندگی به </a:t>
            </a:r>
            <a:r>
              <a:rPr lang="fa-IR" sz="2400" b="1" dirty="0" smtClean="0"/>
              <a:t>نوعی به </a:t>
            </a:r>
            <a:r>
              <a:rPr lang="fa-IR" sz="2400" b="1" dirty="0"/>
              <a:t>خدمات آن احتیاج پیدا </a:t>
            </a:r>
            <a:r>
              <a:rPr lang="fa-IR" sz="2400" b="1" dirty="0" smtClean="0"/>
              <a:t>میکنیم:</a:t>
            </a:r>
          </a:p>
          <a:p>
            <a:pPr algn="r" rtl="1"/>
            <a:r>
              <a:rPr lang="fa-IR" sz="2400" b="1" dirty="0"/>
              <a:t>صدور گواهی تولد،</a:t>
            </a:r>
          </a:p>
          <a:p>
            <a:pPr algn="r" rtl="1"/>
            <a:r>
              <a:rPr lang="fa-IR" sz="2400" b="1" dirty="0" smtClean="0"/>
              <a:t>انجام </a:t>
            </a:r>
            <a:r>
              <a:rPr lang="fa-IR" sz="2400" b="1" dirty="0"/>
              <a:t>واکسیناسیون و دریافت خدمات بهداشتی و پیشگیری از بیماری </a:t>
            </a:r>
            <a:r>
              <a:rPr lang="fa-IR" sz="2400" b="1" dirty="0" smtClean="0"/>
              <a:t>ها،غربالگری</a:t>
            </a:r>
            <a:r>
              <a:rPr lang="fa-IR" sz="2400" b="1" dirty="0"/>
              <a:t>، خدمات دهان و دندان و</a:t>
            </a:r>
            <a:r>
              <a:rPr lang="fa-IR" sz="2400" b="1" dirty="0" smtClean="0"/>
              <a:t>…</a:t>
            </a:r>
          </a:p>
          <a:p>
            <a:pPr algn="r" rtl="1"/>
            <a:r>
              <a:rPr lang="fa-IR" sz="2400" b="1" dirty="0" smtClean="0"/>
              <a:t>دریافت </a:t>
            </a:r>
            <a:r>
              <a:rPr lang="fa-IR" sz="2400" b="1" dirty="0"/>
              <a:t>خدمات تشخیصی و پیرا </a:t>
            </a:r>
            <a:r>
              <a:rPr lang="fa-IR" sz="2400" b="1" dirty="0" smtClean="0"/>
              <a:t>پزشکی،آزمایشگاه</a:t>
            </a:r>
            <a:r>
              <a:rPr lang="fa-IR" sz="2400" b="1" dirty="0"/>
              <a:t>، سی تی اسکن، رادیولوژی و</a:t>
            </a:r>
            <a:r>
              <a:rPr lang="fa-IR" sz="2400" b="1" dirty="0" smtClean="0"/>
              <a:t>…</a:t>
            </a:r>
          </a:p>
          <a:p>
            <a:pPr algn="r" rtl="1"/>
            <a:r>
              <a:rPr lang="fa-IR" sz="2400" b="1" dirty="0" smtClean="0"/>
              <a:t>دریافت </a:t>
            </a:r>
            <a:r>
              <a:rPr lang="fa-IR" sz="2400" b="1" dirty="0"/>
              <a:t>خدمات درمانی در سطوح مختلف </a:t>
            </a:r>
            <a:r>
              <a:rPr lang="fa-IR" sz="2400" b="1" dirty="0" smtClean="0"/>
              <a:t>(مرکز </a:t>
            </a:r>
            <a:r>
              <a:rPr lang="fa-IR" sz="2400" b="1" dirty="0"/>
              <a:t>بهداشت، بیمارستان عمومی، بیمارستان تخصصی و</a:t>
            </a:r>
            <a:r>
              <a:rPr lang="fa-IR" sz="2400" b="1" dirty="0" smtClean="0"/>
              <a:t>…)</a:t>
            </a:r>
            <a:endParaRPr lang="fa-IR" sz="2400" b="1" dirty="0"/>
          </a:p>
          <a:p>
            <a:pPr algn="r" rtl="1"/>
            <a:r>
              <a:rPr lang="fa-IR" sz="2400" b="1" dirty="0" smtClean="0"/>
              <a:t>دریافت </a:t>
            </a:r>
            <a:r>
              <a:rPr lang="fa-IR" sz="2400" b="1" dirty="0"/>
              <a:t>خدمات بازتوانی </a:t>
            </a:r>
            <a:r>
              <a:rPr lang="fa-IR" sz="2400" b="1" dirty="0" smtClean="0"/>
              <a:t>فیزیوتراپی </a:t>
            </a:r>
            <a:r>
              <a:rPr lang="fa-IR" sz="2400" b="1" dirty="0"/>
              <a:t>و</a:t>
            </a:r>
            <a:r>
              <a:rPr lang="fa-IR" sz="2400" b="1" dirty="0" smtClean="0"/>
              <a:t>…</a:t>
            </a:r>
          </a:p>
          <a:p>
            <a:pPr algn="r" rtl="1"/>
            <a:r>
              <a:rPr lang="fa-IR" sz="2400" b="1" dirty="0" smtClean="0"/>
              <a:t>دریافت </a:t>
            </a:r>
            <a:r>
              <a:rPr lang="fa-IR" sz="2400" b="1" dirty="0"/>
              <a:t>خدمات </a:t>
            </a:r>
            <a:r>
              <a:rPr lang="fa-IR" sz="2400" b="1" dirty="0" smtClean="0"/>
              <a:t>توانبخشی،کاردرمانی </a:t>
            </a:r>
            <a:r>
              <a:rPr lang="fa-IR" sz="2400" b="1" dirty="0"/>
              <a:t>و</a:t>
            </a:r>
            <a:r>
              <a:rPr lang="fa-IR" sz="2400" b="1" dirty="0" smtClean="0"/>
              <a:t>…</a:t>
            </a:r>
          </a:p>
          <a:p>
            <a:pPr algn="r" rtl="1"/>
            <a:r>
              <a:rPr lang="fa-IR" sz="2400" b="1" dirty="0" smtClean="0"/>
              <a:t>صدور </a:t>
            </a:r>
            <a:r>
              <a:rPr lang="fa-IR" sz="2400" b="1" dirty="0"/>
              <a:t>گواهی فوت </a:t>
            </a:r>
            <a:r>
              <a:rPr lang="fa-IR" sz="2400" b="1" dirty="0" smtClean="0"/>
              <a:t>.....</a:t>
            </a:r>
            <a:endParaRPr lang="en-US" sz="2400" b="1" dirty="0"/>
          </a:p>
        </p:txBody>
      </p:sp>
    </p:spTree>
    <p:extLst>
      <p:ext uri="{BB962C8B-B14F-4D97-AF65-F5344CB8AC3E}">
        <p14:creationId xmlns:p14="http://schemas.microsoft.com/office/powerpoint/2010/main" val="1689778226"/>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10481733" cy="677333"/>
          </a:xfrm>
        </p:spPr>
        <p:txBody>
          <a:bodyPr>
            <a:normAutofit fontScale="90000"/>
          </a:bodyPr>
          <a:lstStyle/>
          <a:p>
            <a:pPr algn="ctr"/>
            <a:r>
              <a:rPr lang="fa-IR" dirty="0" smtClean="0">
                <a:solidFill>
                  <a:srgbClr val="C00000"/>
                </a:solidFill>
              </a:rPr>
              <a:t>نظام </a:t>
            </a:r>
            <a:r>
              <a:rPr lang="fa-IR" dirty="0">
                <a:solidFill>
                  <a:srgbClr val="C00000"/>
                </a:solidFill>
              </a:rPr>
              <a:t>سلامت</a:t>
            </a:r>
            <a:r>
              <a:rPr lang="fa-IR" dirty="0"/>
              <a:t/>
            </a:r>
            <a:br>
              <a:rPr lang="fa-IR" dirty="0"/>
            </a:br>
            <a:endParaRPr lang="en-US" dirty="0"/>
          </a:p>
        </p:txBody>
      </p:sp>
      <p:sp>
        <p:nvSpPr>
          <p:cNvPr id="3" name="Content Placeholder 2"/>
          <p:cNvSpPr>
            <a:spLocks noGrp="1"/>
          </p:cNvSpPr>
          <p:nvPr>
            <p:ph idx="1"/>
          </p:nvPr>
        </p:nvSpPr>
        <p:spPr>
          <a:xfrm>
            <a:off x="838200" y="1286933"/>
            <a:ext cx="10515600" cy="4890030"/>
          </a:xfrm>
        </p:spPr>
        <p:txBody>
          <a:bodyPr>
            <a:normAutofit/>
          </a:bodyPr>
          <a:lstStyle/>
          <a:p>
            <a:pPr marL="0" indent="0" algn="r" rtl="1">
              <a:buNone/>
            </a:pPr>
            <a:r>
              <a:rPr lang="fa-IR" sz="2400" dirty="0" smtClean="0"/>
              <a:t>سازمان </a:t>
            </a:r>
            <a:r>
              <a:rPr lang="fa-IR" sz="2400" dirty="0"/>
              <a:t>جهانی  بهداشت نظام سلامت را اینگونه تعریف </a:t>
            </a:r>
            <a:r>
              <a:rPr lang="fa-IR" sz="2400" dirty="0" smtClean="0"/>
              <a:t>میکند:</a:t>
            </a:r>
          </a:p>
          <a:p>
            <a:pPr marL="0" indent="0" algn="r" rtl="1">
              <a:lnSpc>
                <a:spcPct val="160000"/>
              </a:lnSpc>
              <a:buNone/>
            </a:pPr>
            <a:r>
              <a:rPr lang="fa-IR" sz="3200" dirty="0" smtClean="0">
                <a:solidFill>
                  <a:srgbClr val="FF0000"/>
                </a:solidFill>
              </a:rPr>
              <a:t>((نظام </a:t>
            </a:r>
            <a:r>
              <a:rPr lang="fa-IR" sz="3200" dirty="0">
                <a:solidFill>
                  <a:srgbClr val="FF0000"/>
                </a:solidFill>
              </a:rPr>
              <a:t>سلامت </a:t>
            </a:r>
            <a:r>
              <a:rPr lang="fa-IR" sz="3200" dirty="0" smtClean="0">
                <a:solidFill>
                  <a:srgbClr val="FF0000"/>
                </a:solidFill>
              </a:rPr>
              <a:t>مجموعه ای </a:t>
            </a:r>
            <a:r>
              <a:rPr lang="fa-IR" sz="3200" dirty="0">
                <a:solidFill>
                  <a:srgbClr val="FF0000"/>
                </a:solidFill>
              </a:rPr>
              <a:t>است از مردم، سازمانها و منابع که بر اساس </a:t>
            </a:r>
            <a:r>
              <a:rPr lang="fa-IR" sz="3200" dirty="0" smtClean="0">
                <a:solidFill>
                  <a:srgbClr val="FF0000"/>
                </a:solidFill>
              </a:rPr>
              <a:t>سیاستها </a:t>
            </a:r>
            <a:r>
              <a:rPr lang="fa-IR" sz="3200" dirty="0">
                <a:solidFill>
                  <a:srgbClr val="FF0000"/>
                </a:solidFill>
              </a:rPr>
              <a:t>و قوانین ملی در کنار هم قرار میگیرند تا سلامت جامعه تحت پوشش را ارتقاء </a:t>
            </a:r>
            <a:r>
              <a:rPr lang="fa-IR" sz="3200" dirty="0" smtClean="0">
                <a:solidFill>
                  <a:srgbClr val="FF0000"/>
                </a:solidFill>
              </a:rPr>
              <a:t>دهند))</a:t>
            </a:r>
          </a:p>
          <a:p>
            <a:pPr marL="0" indent="0" algn="ctr" rtl="1">
              <a:buNone/>
            </a:pPr>
            <a:r>
              <a:rPr lang="fa-IR" sz="2000" b="1" dirty="0" smtClean="0"/>
              <a:t>تمامی </a:t>
            </a:r>
            <a:r>
              <a:rPr lang="fa-IR" sz="2000" b="1" dirty="0"/>
              <a:t>افراد و سازمانهایی که به نحوی با سلامت در ارتباط هستند –از یک مامای سنتی در دور </a:t>
            </a:r>
            <a:r>
              <a:rPr lang="fa-IR" sz="2000" b="1" dirty="0" smtClean="0"/>
              <a:t>افتاده ترین </a:t>
            </a:r>
            <a:r>
              <a:rPr lang="fa-IR" sz="2000" b="1" dirty="0"/>
              <a:t>روستا تا یک </a:t>
            </a:r>
            <a:r>
              <a:rPr lang="fa-IR" sz="2000" b="1" dirty="0" smtClean="0"/>
              <a:t>پزشک متخصص </a:t>
            </a:r>
            <a:r>
              <a:rPr lang="fa-IR" sz="2000" b="1" dirty="0"/>
              <a:t>در بزرگترین بیمارستان تخصصی- همه در زیر چتر نظام سلامت قرار میگیرند. بنابراین مشخص است که ارتباط </a:t>
            </a:r>
            <a:r>
              <a:rPr lang="fa-IR" sz="2000" b="1" dirty="0" smtClean="0"/>
              <a:t>نظام سلامت </a:t>
            </a:r>
            <a:r>
              <a:rPr lang="fa-IR" sz="2000" b="1" dirty="0"/>
              <a:t>با زندگی روزمره هر کدام از ما بسیار پیچیده و غیر قابل تفکیک خواهد بود .</a:t>
            </a:r>
            <a:endParaRPr lang="en-US" sz="2000" b="1" dirty="0"/>
          </a:p>
        </p:txBody>
      </p:sp>
    </p:spTree>
    <p:extLst>
      <p:ext uri="{BB962C8B-B14F-4D97-AF65-F5344CB8AC3E}">
        <p14:creationId xmlns:p14="http://schemas.microsoft.com/office/powerpoint/2010/main" val="30755368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95867"/>
          </a:xfrm>
        </p:spPr>
        <p:txBody>
          <a:bodyPr/>
          <a:lstStyle/>
          <a:p>
            <a:pPr algn="ctr"/>
            <a:r>
              <a:rPr lang="fa-IR" dirty="0">
                <a:solidFill>
                  <a:srgbClr val="C00000"/>
                </a:solidFill>
              </a:rPr>
              <a:t>اهداف نظام سلامت</a:t>
            </a:r>
            <a:endParaRPr lang="en-US" dirty="0">
              <a:solidFill>
                <a:srgbClr val="C00000"/>
              </a:solidFill>
            </a:endParaRPr>
          </a:p>
        </p:txBody>
      </p:sp>
      <p:sp>
        <p:nvSpPr>
          <p:cNvPr id="3" name="Content Placeholder 2"/>
          <p:cNvSpPr>
            <a:spLocks noGrp="1"/>
          </p:cNvSpPr>
          <p:nvPr>
            <p:ph idx="1"/>
          </p:nvPr>
        </p:nvSpPr>
        <p:spPr/>
        <p:txBody>
          <a:bodyPr/>
          <a:lstStyle/>
          <a:p>
            <a:pPr algn="just" rtl="1"/>
            <a:r>
              <a:rPr lang="fa-IR" sz="2400" dirty="0"/>
              <a:t>همانطور که از عنوان نظام سلامت  </a:t>
            </a:r>
            <a:r>
              <a:rPr lang="fa-IR" sz="2400" dirty="0" smtClean="0"/>
              <a:t>استنباط </a:t>
            </a:r>
            <a:r>
              <a:rPr lang="fa-IR" sz="2400" dirty="0"/>
              <a:t>میشود، هدف اصلی آن ارتقای سطح سلامت افرا د است. اما این هدف، تنها </a:t>
            </a:r>
            <a:r>
              <a:rPr lang="fa-IR" sz="2400" dirty="0" smtClean="0"/>
              <a:t>هدف </a:t>
            </a:r>
            <a:r>
              <a:rPr lang="fa-IR" sz="2400" dirty="0"/>
              <a:t>نظام سلامت نیست. به طور کلی نظامهای سلامت دنیا سه هدف کلان را دنبال </a:t>
            </a:r>
            <a:r>
              <a:rPr lang="fa-IR" sz="2400" dirty="0" smtClean="0"/>
              <a:t>میکنند:</a:t>
            </a:r>
          </a:p>
          <a:p>
            <a:pPr marL="0" indent="0" algn="r" rtl="1">
              <a:buNone/>
            </a:pPr>
            <a:r>
              <a:rPr lang="fa-IR" dirty="0">
                <a:solidFill>
                  <a:schemeClr val="accent5"/>
                </a:solidFill>
                <a:latin typeface="Wingdings" panose="05000000000000000000" pitchFamily="2" charset="2"/>
              </a:rPr>
              <a:t> </a:t>
            </a:r>
            <a:r>
              <a:rPr lang="fa-IR" sz="2000" b="1" dirty="0">
                <a:solidFill>
                  <a:schemeClr val="accent5"/>
                </a:solidFill>
                <a:latin typeface="Calibri,Bold"/>
              </a:rPr>
              <a:t>ارتقای سطح سلامت جمعیت تحت پوشش آنها،</a:t>
            </a:r>
          </a:p>
          <a:p>
            <a:pPr marL="0" indent="0" algn="r" rtl="1">
              <a:buNone/>
            </a:pPr>
            <a:r>
              <a:rPr lang="fa-IR" sz="2000" dirty="0">
                <a:solidFill>
                  <a:schemeClr val="accent5"/>
                </a:solidFill>
                <a:latin typeface="Wingdings" panose="05000000000000000000" pitchFamily="2" charset="2"/>
              </a:rPr>
              <a:t> </a:t>
            </a:r>
            <a:r>
              <a:rPr lang="fa-IR" sz="2000" b="1" dirty="0">
                <a:solidFill>
                  <a:schemeClr val="accent5"/>
                </a:solidFill>
                <a:latin typeface="Calibri,Bold"/>
              </a:rPr>
              <a:t>پاسخگویی به نیازهای سلامت </a:t>
            </a:r>
            <a:r>
              <a:rPr lang="fa-IR" sz="2000" b="1" dirty="0" smtClean="0">
                <a:solidFill>
                  <a:schemeClr val="accent5"/>
                </a:solidFill>
                <a:latin typeface="Calibri,Bold"/>
              </a:rPr>
              <a:t>مردم(نظام </a:t>
            </a:r>
            <a:r>
              <a:rPr lang="fa-IR" sz="2000" b="1" dirty="0">
                <a:solidFill>
                  <a:schemeClr val="accent5"/>
                </a:solidFill>
                <a:latin typeface="Calibri,Bold"/>
              </a:rPr>
              <a:t>سلامت </a:t>
            </a:r>
            <a:r>
              <a:rPr lang="fa-IR" sz="2000" b="1" dirty="0" smtClean="0">
                <a:solidFill>
                  <a:schemeClr val="accent5"/>
                </a:solidFill>
                <a:latin typeface="Calibri,Bold"/>
              </a:rPr>
              <a:t>پاسخگو)</a:t>
            </a:r>
            <a:endParaRPr lang="fa-IR" sz="2000" b="1" dirty="0">
              <a:solidFill>
                <a:schemeClr val="accent5"/>
              </a:solidFill>
              <a:latin typeface="Calibri,Bold"/>
            </a:endParaRPr>
          </a:p>
          <a:p>
            <a:pPr marL="0" indent="0" algn="r" rtl="1">
              <a:buNone/>
            </a:pPr>
            <a:r>
              <a:rPr lang="fa-IR" sz="2000" dirty="0">
                <a:solidFill>
                  <a:schemeClr val="accent5"/>
                </a:solidFill>
                <a:latin typeface="Wingdings" panose="05000000000000000000" pitchFamily="2" charset="2"/>
              </a:rPr>
              <a:t> </a:t>
            </a:r>
            <a:r>
              <a:rPr lang="fa-IR" sz="2000" b="1" dirty="0">
                <a:solidFill>
                  <a:schemeClr val="accent5"/>
                </a:solidFill>
                <a:latin typeface="Calibri,Bold"/>
              </a:rPr>
              <a:t>مشارکت مالی </a:t>
            </a:r>
            <a:r>
              <a:rPr lang="fa-IR" sz="2000" b="1" dirty="0" smtClean="0">
                <a:solidFill>
                  <a:schemeClr val="accent5"/>
                </a:solidFill>
                <a:latin typeface="Calibri,Bold"/>
              </a:rPr>
              <a:t>عادلانه(عدالت </a:t>
            </a:r>
            <a:r>
              <a:rPr lang="fa-IR" sz="2000" b="1" dirty="0">
                <a:solidFill>
                  <a:schemeClr val="accent5"/>
                </a:solidFill>
                <a:latin typeface="Calibri,Bold"/>
              </a:rPr>
              <a:t>در </a:t>
            </a:r>
            <a:r>
              <a:rPr lang="fa-IR" sz="2000" b="1" dirty="0" smtClean="0">
                <a:solidFill>
                  <a:schemeClr val="accent5"/>
                </a:solidFill>
                <a:latin typeface="Calibri,Bold"/>
              </a:rPr>
              <a:t>سلامت)</a:t>
            </a:r>
            <a:endParaRPr lang="en-US" sz="2000" dirty="0">
              <a:solidFill>
                <a:schemeClr val="accent5"/>
              </a:solidFill>
            </a:endParaRPr>
          </a:p>
        </p:txBody>
      </p:sp>
    </p:spTree>
    <p:extLst>
      <p:ext uri="{BB962C8B-B14F-4D97-AF65-F5344CB8AC3E}">
        <p14:creationId xmlns:p14="http://schemas.microsoft.com/office/powerpoint/2010/main" val="2315705798"/>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solidFill>
                  <a:srgbClr val="C00000"/>
                </a:solidFill>
              </a:rPr>
              <a:t>کارکردهای نظام سلامت</a:t>
            </a:r>
            <a:r>
              <a:rPr lang="fa-IR" dirty="0"/>
              <a:t/>
            </a:r>
            <a:br>
              <a:rPr lang="fa-IR" dirty="0"/>
            </a:br>
            <a:endParaRPr lang="en-US" dirty="0"/>
          </a:p>
        </p:txBody>
      </p:sp>
      <p:sp>
        <p:nvSpPr>
          <p:cNvPr id="3" name="Content Placeholder 2"/>
          <p:cNvSpPr>
            <a:spLocks noGrp="1"/>
          </p:cNvSpPr>
          <p:nvPr>
            <p:ph idx="1"/>
          </p:nvPr>
        </p:nvSpPr>
        <p:spPr>
          <a:xfrm>
            <a:off x="1007533" y="1690688"/>
            <a:ext cx="10515600" cy="4351338"/>
          </a:xfrm>
        </p:spPr>
        <p:txBody>
          <a:bodyPr>
            <a:normAutofit lnSpcReduction="10000"/>
          </a:bodyPr>
          <a:lstStyle/>
          <a:p>
            <a:pPr marL="0" indent="0" algn="just" rtl="1">
              <a:buNone/>
            </a:pPr>
            <a:r>
              <a:rPr lang="fa-IR" sz="3200" dirty="0" smtClean="0">
                <a:latin typeface="Calibri" panose="020F0502020204030204" pitchFamily="34" charset="0"/>
                <a:cs typeface="Calibri" panose="020F0502020204030204" pitchFamily="34" charset="0"/>
              </a:rPr>
              <a:t>نظامهای </a:t>
            </a:r>
            <a:r>
              <a:rPr lang="fa-IR" sz="3200" dirty="0">
                <a:latin typeface="Calibri" panose="020F0502020204030204" pitchFamily="34" charset="0"/>
                <a:cs typeface="Calibri" panose="020F0502020204030204" pitchFamily="34" charset="0"/>
              </a:rPr>
              <a:t>سلامت برای دستیابی به این سه هدف باید کارهایی را انجام دهند. این کارها، اصطلاحا کارکردهای نظام سلامت </a:t>
            </a:r>
            <a:r>
              <a:rPr lang="fa-IR" sz="3200" dirty="0" smtClean="0">
                <a:latin typeface="Calibri" panose="020F0502020204030204" pitchFamily="34" charset="0"/>
                <a:cs typeface="Calibri" panose="020F0502020204030204" pitchFamily="34" charset="0"/>
              </a:rPr>
              <a:t>نامیده میشوند</a:t>
            </a:r>
            <a:r>
              <a:rPr lang="fa-IR" sz="3200" dirty="0">
                <a:latin typeface="Calibri" panose="020F0502020204030204" pitchFamily="34" charset="0"/>
                <a:cs typeface="Calibri" panose="020F0502020204030204" pitchFamily="34" charset="0"/>
              </a:rPr>
              <a:t>. </a:t>
            </a:r>
            <a:endParaRPr lang="fa-IR" sz="3200" dirty="0" smtClean="0">
              <a:latin typeface="Calibri" panose="020F0502020204030204" pitchFamily="34" charset="0"/>
              <a:cs typeface="Calibri" panose="020F0502020204030204" pitchFamily="34" charset="0"/>
            </a:endParaRPr>
          </a:p>
          <a:p>
            <a:pPr marL="0" indent="0" algn="just" rtl="1">
              <a:buNone/>
            </a:pPr>
            <a:r>
              <a:rPr lang="fa-IR" sz="3200" dirty="0" smtClean="0">
                <a:latin typeface="Calibri" panose="020F0502020204030204" pitchFamily="34" charset="0"/>
                <a:cs typeface="Calibri" panose="020F0502020204030204" pitchFamily="34" charset="0"/>
              </a:rPr>
              <a:t>کارکردهای </a:t>
            </a:r>
            <a:r>
              <a:rPr lang="fa-IR" sz="3200" dirty="0">
                <a:latin typeface="Calibri" panose="020F0502020204030204" pitchFamily="34" charset="0"/>
                <a:cs typeface="Calibri" panose="020F0502020204030204" pitchFamily="34" charset="0"/>
              </a:rPr>
              <a:t>نظام سلامت </a:t>
            </a:r>
            <a:r>
              <a:rPr lang="fa-IR" sz="3200" dirty="0" smtClean="0">
                <a:latin typeface="Calibri" panose="020F0502020204030204" pitchFamily="34" charset="0"/>
                <a:cs typeface="Calibri" panose="020F0502020204030204" pitchFamily="34" charset="0"/>
              </a:rPr>
              <a:t>شامل:</a:t>
            </a:r>
            <a:endParaRPr lang="fa-IR" sz="3200" dirty="0">
              <a:latin typeface="Calibri" panose="020F0502020204030204" pitchFamily="34" charset="0"/>
              <a:cs typeface="Calibri" panose="020F0502020204030204" pitchFamily="34" charset="0"/>
            </a:endParaRPr>
          </a:p>
          <a:p>
            <a:pPr marL="0" indent="0" algn="r" rtl="1">
              <a:buNone/>
            </a:pPr>
            <a:r>
              <a:rPr lang="fa-IR" sz="4000" dirty="0" smtClean="0">
                <a:solidFill>
                  <a:schemeClr val="accent5"/>
                </a:solidFill>
                <a:latin typeface="Calibri" panose="020F0502020204030204" pitchFamily="34" charset="0"/>
                <a:cs typeface="Calibri" panose="020F0502020204030204" pitchFamily="34" charset="0"/>
              </a:rPr>
              <a:t>تولیت</a:t>
            </a:r>
          </a:p>
          <a:p>
            <a:pPr marL="0" indent="0" algn="r" rtl="1">
              <a:buNone/>
            </a:pPr>
            <a:r>
              <a:rPr lang="fa-IR" sz="4000" dirty="0" smtClean="0">
                <a:solidFill>
                  <a:schemeClr val="accent5"/>
                </a:solidFill>
                <a:latin typeface="Calibri" panose="020F0502020204030204" pitchFamily="34" charset="0"/>
                <a:cs typeface="Calibri" panose="020F0502020204030204" pitchFamily="34" charset="0"/>
              </a:rPr>
              <a:t>توسعه </a:t>
            </a:r>
            <a:r>
              <a:rPr lang="fa-IR" sz="4000" dirty="0">
                <a:solidFill>
                  <a:schemeClr val="accent5"/>
                </a:solidFill>
                <a:latin typeface="Calibri" panose="020F0502020204030204" pitchFamily="34" charset="0"/>
                <a:cs typeface="Calibri" panose="020F0502020204030204" pitchFamily="34" charset="0"/>
              </a:rPr>
              <a:t>منابع</a:t>
            </a:r>
          </a:p>
          <a:p>
            <a:pPr marL="0" indent="0" algn="r" rtl="1">
              <a:buNone/>
            </a:pPr>
            <a:r>
              <a:rPr lang="fa-IR" sz="4000" dirty="0" smtClean="0">
                <a:solidFill>
                  <a:schemeClr val="accent5"/>
                </a:solidFill>
                <a:latin typeface="Calibri" panose="020F0502020204030204" pitchFamily="34" charset="0"/>
                <a:cs typeface="Calibri" panose="020F0502020204030204" pitchFamily="34" charset="0"/>
              </a:rPr>
              <a:t>تامین مالی</a:t>
            </a:r>
          </a:p>
          <a:p>
            <a:pPr marL="0" indent="0" algn="r" rtl="1">
              <a:buNone/>
            </a:pPr>
            <a:r>
              <a:rPr lang="fa-IR" sz="4000" dirty="0" smtClean="0">
                <a:solidFill>
                  <a:schemeClr val="accent5"/>
                </a:solidFill>
              </a:rPr>
              <a:t>ارائه خدمت</a:t>
            </a:r>
            <a:endParaRPr lang="en-US" sz="4000" dirty="0">
              <a:solidFill>
                <a:schemeClr val="accent5"/>
              </a:solidFill>
            </a:endParaRPr>
          </a:p>
        </p:txBody>
      </p:sp>
    </p:spTree>
    <p:extLst>
      <p:ext uri="{BB962C8B-B14F-4D97-AF65-F5344CB8AC3E}">
        <p14:creationId xmlns:p14="http://schemas.microsoft.com/office/powerpoint/2010/main" val="3559119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69408"/>
          </a:xfrm>
        </p:spPr>
        <p:txBody>
          <a:bodyPr>
            <a:normAutofit fontScale="90000"/>
          </a:bodyPr>
          <a:lstStyle/>
          <a:p>
            <a:pPr algn="ctr"/>
            <a:r>
              <a:rPr lang="fa-IR" sz="6700" dirty="0">
                <a:solidFill>
                  <a:schemeClr val="accent5"/>
                </a:solidFill>
                <a:latin typeface="Arial" panose="020B0604020202020204" pitchFamily="34" charset="0"/>
                <a:cs typeface="Arial" panose="020B0604020202020204" pitchFamily="34" charset="0"/>
              </a:rPr>
              <a:t>تولیت</a:t>
            </a:r>
            <a:r>
              <a:rPr lang="fa-IR" dirty="0"/>
              <a:t/>
            </a:r>
            <a:br>
              <a:rPr lang="fa-IR" dirty="0"/>
            </a:br>
            <a:endParaRPr lang="en-US" dirty="0"/>
          </a:p>
        </p:txBody>
      </p:sp>
      <p:sp>
        <p:nvSpPr>
          <p:cNvPr id="3" name="Content Placeholder 2"/>
          <p:cNvSpPr>
            <a:spLocks noGrp="1"/>
          </p:cNvSpPr>
          <p:nvPr>
            <p:ph idx="1"/>
          </p:nvPr>
        </p:nvSpPr>
        <p:spPr>
          <a:xfrm>
            <a:off x="838200" y="1134534"/>
            <a:ext cx="10515600" cy="5042429"/>
          </a:xfrm>
        </p:spPr>
        <p:txBody>
          <a:bodyPr>
            <a:noAutofit/>
          </a:bodyPr>
          <a:lstStyle/>
          <a:p>
            <a:pPr algn="just" rtl="1"/>
            <a:r>
              <a:rPr lang="fa-IR" sz="3200" dirty="0">
                <a:latin typeface="Calibri" panose="020F0502020204030204" pitchFamily="34" charset="0"/>
                <a:cs typeface="Calibri" panose="020F0502020204030204" pitchFamily="34" charset="0"/>
              </a:rPr>
              <a:t>ریشه کلمه تولیت، </a:t>
            </a:r>
            <a:r>
              <a:rPr lang="fa-IR" sz="3200" dirty="0" smtClean="0">
                <a:latin typeface="Calibri" panose="020F0502020204030204" pitchFamily="34" charset="0"/>
                <a:cs typeface="Calibri" panose="020F0502020204030204" pitchFamily="34" charset="0"/>
              </a:rPr>
              <a:t>کلمه((ولی))است</a:t>
            </a:r>
            <a:r>
              <a:rPr lang="fa-IR" sz="3200" dirty="0">
                <a:latin typeface="Calibri" panose="020F0502020204030204" pitchFamily="34" charset="0"/>
                <a:cs typeface="Calibri" panose="020F0502020204030204" pitchFamily="34" charset="0"/>
              </a:rPr>
              <a:t>. بنابراین وقتی میگوییم وزارت بهداشت تولیت نظام سلامت را دارد، یعنی اختیار ولایت و </a:t>
            </a:r>
            <a:r>
              <a:rPr lang="fa-IR" sz="3200" dirty="0" smtClean="0">
                <a:latin typeface="Calibri" panose="020F0502020204030204" pitchFamily="34" charset="0"/>
                <a:cs typeface="Calibri" panose="020F0502020204030204" pitchFamily="34" charset="0"/>
              </a:rPr>
              <a:t>سرپرستی </a:t>
            </a:r>
            <a:r>
              <a:rPr lang="fa-IR" sz="3200" dirty="0">
                <a:latin typeface="Calibri" panose="020F0502020204030204" pitchFamily="34" charset="0"/>
                <a:cs typeface="Calibri" panose="020F0502020204030204" pitchFamily="34" charset="0"/>
              </a:rPr>
              <a:t>بر سلامت مردم را دارد اما صاحب آن نیست. وظیفه اصلی کارکرد تولیت آن است که مانند یک پدر، به طور </a:t>
            </a:r>
            <a:r>
              <a:rPr lang="fa-IR" sz="3200" dirty="0" smtClean="0">
                <a:latin typeface="Calibri" panose="020F0502020204030204" pitchFamily="34" charset="0"/>
                <a:cs typeface="Calibri" panose="020F0502020204030204" pitchFamily="34" charset="0"/>
              </a:rPr>
              <a:t>مسئولانه برای </a:t>
            </a:r>
            <a:r>
              <a:rPr lang="fa-IR" sz="3200" dirty="0">
                <a:latin typeface="Calibri" panose="020F0502020204030204" pitchFamily="34" charset="0"/>
                <a:cs typeface="Calibri" panose="020F0502020204030204" pitchFamily="34" charset="0"/>
              </a:rPr>
              <a:t>ارتقای سلامت مردم </a:t>
            </a:r>
            <a:r>
              <a:rPr lang="fa-IR" sz="3200" dirty="0" smtClean="0">
                <a:latin typeface="Calibri" panose="020F0502020204030204" pitchFamily="34" charset="0"/>
                <a:cs typeface="Calibri" panose="020F0502020204030204" pitchFamily="34" charset="0"/>
              </a:rPr>
              <a:t>برنامه ریزی </a:t>
            </a:r>
            <a:r>
              <a:rPr lang="fa-IR" sz="3200" dirty="0">
                <a:latin typeface="Calibri" panose="020F0502020204030204" pitchFamily="34" charset="0"/>
                <a:cs typeface="Calibri" panose="020F0502020204030204" pitchFamily="34" charset="0"/>
              </a:rPr>
              <a:t>و سیاستگذاری کند، </a:t>
            </a:r>
            <a:r>
              <a:rPr lang="fa-IR" sz="3200" dirty="0" smtClean="0">
                <a:latin typeface="Calibri" panose="020F0502020204030204" pitchFamily="34" charset="0"/>
                <a:cs typeface="Calibri" panose="020F0502020204030204" pitchFamily="34" charset="0"/>
              </a:rPr>
              <a:t>برنامه ها </a:t>
            </a:r>
            <a:r>
              <a:rPr lang="fa-IR" sz="3200" dirty="0">
                <a:latin typeface="Calibri" panose="020F0502020204030204" pitchFamily="34" charset="0"/>
                <a:cs typeface="Calibri" panose="020F0502020204030204" pitchFamily="34" charset="0"/>
              </a:rPr>
              <a:t>را در داخل نظام سلامت اجرا کند و با برقراری ارتباط با </a:t>
            </a:r>
            <a:r>
              <a:rPr lang="fa-IR" sz="3200" dirty="0" smtClean="0">
                <a:latin typeface="Calibri" panose="020F0502020204030204" pitchFamily="34" charset="0"/>
                <a:cs typeface="Calibri" panose="020F0502020204030204" pitchFamily="34" charset="0"/>
              </a:rPr>
              <a:t>سایرسازمانها </a:t>
            </a:r>
            <a:r>
              <a:rPr lang="fa-IR" sz="3200" dirty="0">
                <a:latin typeface="Calibri" panose="020F0502020204030204" pitchFamily="34" charset="0"/>
                <a:cs typeface="Calibri" panose="020F0502020204030204" pitchFamily="34" charset="0"/>
              </a:rPr>
              <a:t>–که الزاما وظیفه اصلی آنها ارتقای سلامت نیست- در ارتباط باشد تا فعالیتهای آنها تاثیر نامطلوبی بر </a:t>
            </a:r>
            <a:r>
              <a:rPr lang="fa-IR" sz="3200" dirty="0" smtClean="0">
                <a:latin typeface="Calibri" panose="020F0502020204030204" pitchFamily="34" charset="0"/>
                <a:cs typeface="Calibri" panose="020F0502020204030204" pitchFamily="34" charset="0"/>
              </a:rPr>
              <a:t>سلامت جامعه </a:t>
            </a:r>
            <a:r>
              <a:rPr lang="fa-IR" sz="3200" dirty="0">
                <a:latin typeface="Calibri" panose="020F0502020204030204" pitchFamily="34" charset="0"/>
                <a:cs typeface="Calibri" panose="020F0502020204030204" pitchFamily="34" charset="0"/>
              </a:rPr>
              <a:t>نگذارد. البته، وقتی میگوییم وزارت بهداشت متولی سلامت است، به این مفهوم نیست وظیفه ارائه تمامی خدمات را </a:t>
            </a:r>
            <a:r>
              <a:rPr lang="fa-IR" sz="3200" dirty="0" smtClean="0">
                <a:latin typeface="Calibri" panose="020F0502020204030204" pitchFamily="34" charset="0"/>
                <a:cs typeface="Calibri" panose="020F0502020204030204" pitchFamily="34" charset="0"/>
              </a:rPr>
              <a:t>نیزدارد</a:t>
            </a:r>
            <a:r>
              <a:rPr lang="fa-IR" sz="3200" dirty="0">
                <a:latin typeface="Calibri" panose="020F0502020204030204" pitchFamily="34" charset="0"/>
                <a:cs typeface="Calibri" panose="020F0502020204030204" pitchFamily="34" charset="0"/>
              </a:rPr>
              <a:t>. بلکه وزارت بهداشت باید با مدیریت درست </a:t>
            </a:r>
            <a:r>
              <a:rPr lang="fa-IR" sz="3200" dirty="0" smtClean="0">
                <a:latin typeface="Calibri" panose="020F0502020204030204" pitchFamily="34" charset="0"/>
                <a:cs typeface="Calibri" panose="020F0502020204030204" pitchFamily="34" charset="0"/>
              </a:rPr>
              <a:t>،سایر </a:t>
            </a:r>
            <a:r>
              <a:rPr lang="fa-IR" sz="3200" dirty="0">
                <a:latin typeface="Calibri" panose="020F0502020204030204" pitchFamily="34" charset="0"/>
                <a:cs typeface="Calibri" panose="020F0502020204030204" pitchFamily="34" charset="0"/>
              </a:rPr>
              <a:t>سازمانهای دولتی، غیر دولتی و خصوصی را برای ارائه خدمات </a:t>
            </a:r>
            <a:r>
              <a:rPr lang="fa-IR" sz="3200" dirty="0" smtClean="0">
                <a:latin typeface="Calibri" panose="020F0502020204030204" pitchFamily="34" charset="0"/>
                <a:cs typeface="Calibri" panose="020F0502020204030204" pitchFamily="34" charset="0"/>
              </a:rPr>
              <a:t>سلامت بسیج </a:t>
            </a:r>
            <a:r>
              <a:rPr lang="fa-IR" sz="3200" dirty="0">
                <a:latin typeface="Calibri" panose="020F0502020204030204" pitchFamily="34" charset="0"/>
                <a:cs typeface="Calibri" panose="020F0502020204030204" pitchFamily="34" charset="0"/>
              </a:rPr>
              <a:t>کند و در دسترسی مردم به خدمات سلامت </a:t>
            </a:r>
            <a:r>
              <a:rPr lang="fa-IR" sz="3200" dirty="0" smtClean="0">
                <a:latin typeface="Calibri" panose="020F0502020204030204" pitchFamily="34" charset="0"/>
                <a:cs typeface="Calibri" panose="020F0502020204030204" pitchFamily="34" charset="0"/>
              </a:rPr>
              <a:t>بکوشد.</a:t>
            </a:r>
            <a:endParaRPr lang="en-US" sz="3200" dirty="0"/>
          </a:p>
        </p:txBody>
      </p:sp>
    </p:spTree>
    <p:extLst>
      <p:ext uri="{BB962C8B-B14F-4D97-AF65-F5344CB8AC3E}">
        <p14:creationId xmlns:p14="http://schemas.microsoft.com/office/powerpoint/2010/main" val="349335157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6000" dirty="0">
                <a:solidFill>
                  <a:schemeClr val="accent5"/>
                </a:solidFill>
              </a:rPr>
              <a:t>توسعه منابع</a:t>
            </a:r>
            <a:endParaRPr lang="en-US" sz="6000" dirty="0">
              <a:solidFill>
                <a:schemeClr val="accent5"/>
              </a:solidFill>
            </a:endParaRPr>
          </a:p>
        </p:txBody>
      </p:sp>
      <p:sp>
        <p:nvSpPr>
          <p:cNvPr id="3" name="Content Placeholder 2"/>
          <p:cNvSpPr>
            <a:spLocks noGrp="1"/>
          </p:cNvSpPr>
          <p:nvPr>
            <p:ph idx="1"/>
          </p:nvPr>
        </p:nvSpPr>
        <p:spPr>
          <a:xfrm>
            <a:off x="677334" y="1710267"/>
            <a:ext cx="8596668" cy="4331095"/>
          </a:xfrm>
        </p:spPr>
        <p:txBody>
          <a:bodyPr>
            <a:normAutofit fontScale="62500" lnSpcReduction="20000"/>
          </a:bodyPr>
          <a:lstStyle/>
          <a:p>
            <a:pPr marL="0" indent="0" algn="just" rtl="1">
              <a:lnSpc>
                <a:spcPct val="170000"/>
              </a:lnSpc>
              <a:buNone/>
            </a:pPr>
            <a:r>
              <a:rPr lang="fa-IR" sz="3600" dirty="0"/>
              <a:t>نظام سلامت برای آنکه بتواند به اهداف خود دست یابد، نیازمند منابع متعددی است. این منابع شامل </a:t>
            </a:r>
            <a:r>
              <a:rPr lang="fa-IR" sz="3600" u="sng" dirty="0">
                <a:solidFill>
                  <a:srgbClr val="FF0000"/>
                </a:solidFill>
              </a:rPr>
              <a:t>منابع انسانی</a:t>
            </a:r>
            <a:r>
              <a:rPr lang="fa-IR" sz="3600" dirty="0"/>
              <a:t>، </a:t>
            </a:r>
            <a:r>
              <a:rPr lang="fa-IR" sz="3600" u="sng" dirty="0" smtClean="0">
                <a:solidFill>
                  <a:srgbClr val="FF0000"/>
                </a:solidFill>
              </a:rPr>
              <a:t>تجهیزات،منابع </a:t>
            </a:r>
            <a:r>
              <a:rPr lang="fa-IR" sz="3600" u="sng" dirty="0">
                <a:solidFill>
                  <a:srgbClr val="FF0000"/>
                </a:solidFill>
              </a:rPr>
              <a:t>فیزیکی </a:t>
            </a:r>
            <a:r>
              <a:rPr lang="fa-IR" sz="3600" dirty="0"/>
              <a:t>و </a:t>
            </a:r>
            <a:r>
              <a:rPr lang="fa-IR" sz="3600" u="sng" dirty="0">
                <a:solidFill>
                  <a:srgbClr val="FF0000"/>
                </a:solidFill>
              </a:rPr>
              <a:t>دانش</a:t>
            </a:r>
            <a:r>
              <a:rPr lang="fa-IR" sz="3600" dirty="0"/>
              <a:t> هستند. برای اینکه نظام </a:t>
            </a:r>
            <a:r>
              <a:rPr lang="fa-IR" sz="3600" dirty="0" smtClean="0"/>
              <a:t>سلامت </a:t>
            </a:r>
            <a:r>
              <a:rPr lang="fa-IR" sz="3600" dirty="0"/>
              <a:t>بتواند به این منابع دست یابد، بایستی با برخی سازمانها نظیر </a:t>
            </a:r>
            <a:r>
              <a:rPr lang="fa-IR" sz="3600" dirty="0" smtClean="0"/>
              <a:t>دانشگاههاو </a:t>
            </a:r>
            <a:r>
              <a:rPr lang="fa-IR" sz="3600" dirty="0"/>
              <a:t>دیگر موسسات آموزشی، مراکز تحقیقاتی، شرکتهای تولید کننده تکنولوژیهای خاص مثل محصولات دارویی و … </a:t>
            </a:r>
            <a:r>
              <a:rPr lang="fa-IR" sz="3600" dirty="0" smtClean="0"/>
              <a:t>ارتباط داشته </a:t>
            </a:r>
            <a:r>
              <a:rPr lang="fa-IR" sz="3600" dirty="0"/>
              <a:t>باشد و نیازهای خود را به آنها بیان کند. با وجود این ارتباطات و بیان نیازها، میتوان انتظار داشت منابع مورد نیا ز </a:t>
            </a:r>
            <a:r>
              <a:rPr lang="fa-IR" sz="3600" dirty="0" smtClean="0"/>
              <a:t>نظام سلامت </a:t>
            </a:r>
            <a:r>
              <a:rPr lang="fa-IR" sz="3600" dirty="0"/>
              <a:t>برای دستیابی به اهداف آن توسعه یابد</a:t>
            </a:r>
            <a:endParaRPr lang="en-US" sz="3600" dirty="0"/>
          </a:p>
        </p:txBody>
      </p:sp>
    </p:spTree>
    <p:extLst>
      <p:ext uri="{BB962C8B-B14F-4D97-AF65-F5344CB8AC3E}">
        <p14:creationId xmlns:p14="http://schemas.microsoft.com/office/powerpoint/2010/main" val="3682773339"/>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a-IR" sz="6700" dirty="0">
                <a:solidFill>
                  <a:schemeClr val="accent5"/>
                </a:solidFill>
                <a:latin typeface="Arial" panose="020B0604020202020204" pitchFamily="34" charset="0"/>
                <a:cs typeface="Arial" panose="020B0604020202020204" pitchFamily="34" charset="0"/>
              </a:rPr>
              <a:t>تامین مالی</a:t>
            </a:r>
            <a:r>
              <a:rPr lang="fa-IR" dirty="0"/>
              <a:t/>
            </a:r>
            <a:br>
              <a:rPr lang="fa-IR" dirty="0"/>
            </a:br>
            <a:endParaRPr lang="en-US" dirty="0"/>
          </a:p>
        </p:txBody>
      </p:sp>
      <p:sp>
        <p:nvSpPr>
          <p:cNvPr id="3" name="Content Placeholder 2"/>
          <p:cNvSpPr>
            <a:spLocks noGrp="1"/>
          </p:cNvSpPr>
          <p:nvPr>
            <p:ph idx="1"/>
          </p:nvPr>
        </p:nvSpPr>
        <p:spPr>
          <a:xfrm>
            <a:off x="677333" y="2160589"/>
            <a:ext cx="9601199" cy="3880773"/>
          </a:xfrm>
        </p:spPr>
        <p:txBody>
          <a:bodyPr>
            <a:normAutofit/>
          </a:bodyPr>
          <a:lstStyle/>
          <a:p>
            <a:pPr marL="0" indent="0" algn="just" rtl="1">
              <a:buNone/>
            </a:pPr>
            <a:r>
              <a:rPr lang="fa-IR" sz="4000" dirty="0" smtClean="0">
                <a:latin typeface="Arial" panose="020B0604020202020204" pitchFamily="34" charset="0"/>
                <a:cs typeface="Arial" panose="020B0604020202020204" pitchFamily="34" charset="0"/>
              </a:rPr>
              <a:t>اگرچه </a:t>
            </a:r>
            <a:r>
              <a:rPr lang="fa-IR" sz="4000" dirty="0">
                <a:latin typeface="Arial" panose="020B0604020202020204" pitchFamily="34" charset="0"/>
                <a:cs typeface="Arial" panose="020B0604020202020204" pitchFamily="34" charset="0"/>
              </a:rPr>
              <a:t>منابع مالی به عنوان یکی از منابع سازمان به حساب میآیند، اما کارکرد تامین مالی به دلیل اهمیت آن به طور جداگانه مور </a:t>
            </a:r>
            <a:r>
              <a:rPr lang="fa-IR" sz="4000" dirty="0" smtClean="0">
                <a:latin typeface="Arial" panose="020B0604020202020204" pitchFamily="34" charset="0"/>
                <a:cs typeface="Arial" panose="020B0604020202020204" pitchFamily="34" charset="0"/>
              </a:rPr>
              <a:t>د بحث </a:t>
            </a:r>
            <a:r>
              <a:rPr lang="fa-IR" sz="4000" dirty="0">
                <a:latin typeface="Arial" panose="020B0604020202020204" pitchFamily="34" charset="0"/>
                <a:cs typeface="Arial" panose="020B0604020202020204" pitchFamily="34" charset="0"/>
              </a:rPr>
              <a:t>قرار میگیر د. تامین مالی در نظام سلامت به فرایند </a:t>
            </a:r>
            <a:r>
              <a:rPr lang="fa-IR" sz="4000" dirty="0" smtClean="0">
                <a:latin typeface="Arial" panose="020B0604020202020204" pitchFamily="34" charset="0"/>
                <a:cs typeface="Arial" panose="020B0604020202020204" pitchFamily="34" charset="0"/>
              </a:rPr>
              <a:t>جمع اوری </a:t>
            </a:r>
            <a:r>
              <a:rPr lang="fa-IR" sz="4000" dirty="0">
                <a:latin typeface="Arial" panose="020B0604020202020204" pitchFamily="34" charset="0"/>
                <a:cs typeface="Arial" panose="020B0604020202020204" pitchFamily="34" charset="0"/>
              </a:rPr>
              <a:t>منابع، انباشت و یک کاسه کردن آنها در صندوقهای </a:t>
            </a:r>
            <a:r>
              <a:rPr lang="fa-IR" sz="4000" dirty="0" smtClean="0">
                <a:latin typeface="Arial" panose="020B0604020202020204" pitchFamily="34" charset="0"/>
                <a:cs typeface="Arial" panose="020B0604020202020204" pitchFamily="34" charset="0"/>
              </a:rPr>
              <a:t>بیمه ای و </a:t>
            </a:r>
            <a:r>
              <a:rPr lang="fa-IR" sz="4000" dirty="0">
                <a:latin typeface="Arial" panose="020B0604020202020204" pitchFamily="34" charset="0"/>
                <a:cs typeface="Arial" panose="020B0604020202020204" pitchFamily="34" charset="0"/>
              </a:rPr>
              <a:t>تخصیص آنها به فعالیتهای تدارک خدمات اطلاق میشود. </a:t>
            </a:r>
            <a:endParaRPr lang="en-US"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18073433"/>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6"/>
            <a:ext cx="10879667" cy="955674"/>
          </a:xfrm>
        </p:spPr>
        <p:txBody>
          <a:bodyPr>
            <a:noAutofit/>
          </a:bodyPr>
          <a:lstStyle/>
          <a:p>
            <a:pPr algn="ctr"/>
            <a:r>
              <a:rPr lang="fa-IR" sz="6600" dirty="0" smtClean="0">
                <a:solidFill>
                  <a:schemeClr val="accent5"/>
                </a:solidFill>
                <a:latin typeface="Arial" panose="020B0604020202020204" pitchFamily="34" charset="0"/>
                <a:cs typeface="Arial" panose="020B0604020202020204" pitchFamily="34" charset="0"/>
              </a:rPr>
              <a:t>ارائه </a:t>
            </a:r>
            <a:r>
              <a:rPr lang="fa-IR" sz="5400" dirty="0" smtClean="0">
                <a:solidFill>
                  <a:schemeClr val="accent5"/>
                </a:solidFill>
                <a:latin typeface="Arial" panose="020B0604020202020204" pitchFamily="34" charset="0"/>
                <a:cs typeface="Arial" panose="020B0604020202020204" pitchFamily="34" charset="0"/>
              </a:rPr>
              <a:t>خدمت</a:t>
            </a:r>
            <a:endParaRPr lang="en-US" sz="6600" dirty="0">
              <a:solidFill>
                <a:schemeClr val="accent5"/>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38200" y="1100668"/>
            <a:ext cx="10515600" cy="5076295"/>
          </a:xfrm>
        </p:spPr>
        <p:txBody>
          <a:bodyPr>
            <a:noAutofit/>
          </a:bodyPr>
          <a:lstStyle/>
          <a:p>
            <a:pPr marL="0" indent="0" algn="just" rtl="1">
              <a:buNone/>
            </a:pPr>
            <a:r>
              <a:rPr lang="fa-IR" sz="2800" dirty="0"/>
              <a:t>در بین چهار کارکرد نظام سلامت، کارکرد ارائه خدمت برای بیماران، پزشکان و سایر اعضای نظام سلامت عینیت بیشتری دارد </a:t>
            </a:r>
            <a:r>
              <a:rPr lang="fa-IR" sz="2800" dirty="0" smtClean="0"/>
              <a:t>ونقش مستقیم تری </a:t>
            </a:r>
            <a:r>
              <a:rPr lang="fa-IR" sz="2800" dirty="0"/>
              <a:t>در تامین سلامت مردم ایفا میکند. منظور از ارائه خدمت، </a:t>
            </a:r>
            <a:r>
              <a:rPr lang="fa-IR" sz="2800" dirty="0">
                <a:solidFill>
                  <a:srgbClr val="FF0000"/>
                </a:solidFill>
              </a:rPr>
              <a:t>ترکیب منابع با فرایند تولید خدمت </a:t>
            </a:r>
            <a:r>
              <a:rPr lang="fa-IR" sz="2800" dirty="0"/>
              <a:t>است که در </a:t>
            </a:r>
            <a:r>
              <a:rPr lang="fa-IR" sz="2800" dirty="0" smtClean="0"/>
              <a:t>هرکجا </a:t>
            </a:r>
            <a:r>
              <a:rPr lang="fa-IR" sz="2800" dirty="0"/>
              <a:t>میتواند اتفاق بیفتد، مانند خانه بهداشت، مرکز بهداشت، بیمارستان، مطب خصوصی و حتی منازل! همانظور که </a:t>
            </a:r>
            <a:r>
              <a:rPr lang="fa-IR" sz="2800" dirty="0" smtClean="0"/>
              <a:t>گفتیم هدف </a:t>
            </a:r>
            <a:r>
              <a:rPr lang="fa-IR" sz="2800" dirty="0"/>
              <a:t>اصلی یک نظام سلامت، ارتقای سطح سلامت مردم است. بنابراین میتوان گفت ارائه خدمت نیز اصلیترین کارکر د </a:t>
            </a:r>
            <a:r>
              <a:rPr lang="fa-IR" sz="2800" dirty="0" smtClean="0"/>
              <a:t>آن خواهد </a:t>
            </a:r>
            <a:r>
              <a:rPr lang="fa-IR" sz="2800" dirty="0"/>
              <a:t>بود. البته به این مفهوم نیست که سایر کارکردها بی اهمیت هستند، بلکه منظور این است که تلاشهای انجام شده </a:t>
            </a:r>
            <a:r>
              <a:rPr lang="fa-IR" sz="2800" dirty="0" smtClean="0"/>
              <a:t>درسایر </a:t>
            </a:r>
            <a:r>
              <a:rPr lang="fa-IR" sz="2800" dirty="0"/>
              <a:t>کارکردها، همگی برای همراه سازی فرایندهای ارائه خدمت و کارکرد ارائه خدمت خواهد </a:t>
            </a:r>
            <a:r>
              <a:rPr lang="fa-IR" sz="2800" dirty="0" smtClean="0"/>
              <a:t>بود.</a:t>
            </a:r>
            <a:endParaRPr lang="en-US" sz="2800" dirty="0"/>
          </a:p>
        </p:txBody>
      </p:sp>
    </p:spTree>
    <p:extLst>
      <p:ext uri="{BB962C8B-B14F-4D97-AF65-F5344CB8AC3E}">
        <p14:creationId xmlns:p14="http://schemas.microsoft.com/office/powerpoint/2010/main" val="104153758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558801"/>
            <a:ext cx="10041466" cy="5482562"/>
          </a:xfrm>
        </p:spPr>
        <p:txBody>
          <a:bodyPr>
            <a:normAutofit lnSpcReduction="10000"/>
          </a:bodyPr>
          <a:lstStyle/>
          <a:p>
            <a:pPr marL="0" indent="0" algn="just" rtl="1">
              <a:buNone/>
            </a:pPr>
            <a:r>
              <a:rPr lang="fa-IR" sz="3600" dirty="0"/>
              <a:t>به جز مواردی که به عنوان اهداف اصلی و کارکردهای نظام سلامت مطرح شد، موارد دیگری نیز هستند که جزء اهداف </a:t>
            </a:r>
            <a:r>
              <a:rPr lang="fa-IR" sz="3600" dirty="0" smtClean="0"/>
              <a:t>نظام سلامت </a:t>
            </a:r>
            <a:r>
              <a:rPr lang="fa-IR" sz="3600" dirty="0"/>
              <a:t>به شمار میروند اما ممکن است کمتر از اهداف اصلی مورد توجه قرار گیرند. اهدافی نظیر </a:t>
            </a:r>
            <a:r>
              <a:rPr lang="fa-IR" sz="3600" u="sng" dirty="0">
                <a:solidFill>
                  <a:srgbClr val="FF0000"/>
                </a:solidFill>
              </a:rPr>
              <a:t>عدالت در سلامت</a:t>
            </a:r>
            <a:r>
              <a:rPr lang="fa-IR" sz="3600" dirty="0"/>
              <a:t>، </a:t>
            </a:r>
            <a:r>
              <a:rPr lang="fa-IR" sz="3600" u="sng" dirty="0" smtClean="0">
                <a:solidFill>
                  <a:srgbClr val="FF0000"/>
                </a:solidFill>
              </a:rPr>
              <a:t>مشتری مداری</a:t>
            </a:r>
            <a:r>
              <a:rPr lang="fa-IR" sz="3600" dirty="0">
                <a:solidFill>
                  <a:srgbClr val="FF0000"/>
                </a:solidFill>
              </a:rPr>
              <a:t>، </a:t>
            </a:r>
            <a:r>
              <a:rPr lang="fa-IR" sz="3600" u="sng" dirty="0">
                <a:solidFill>
                  <a:srgbClr val="FF0000"/>
                </a:solidFill>
              </a:rPr>
              <a:t>احترام به شان فرد، محرمانه بودن اطلاعات</a:t>
            </a:r>
            <a:r>
              <a:rPr lang="fa-IR" sz="3600" dirty="0"/>
              <a:t>، </a:t>
            </a:r>
            <a:r>
              <a:rPr lang="fa-IR" sz="3600" u="sng" dirty="0">
                <a:solidFill>
                  <a:srgbClr val="FF0000"/>
                </a:solidFill>
              </a:rPr>
              <a:t>کنترل </a:t>
            </a:r>
            <a:r>
              <a:rPr lang="fa-IR" sz="3600" u="sng" dirty="0" smtClean="0">
                <a:solidFill>
                  <a:srgbClr val="FF0000"/>
                </a:solidFill>
              </a:rPr>
              <a:t>جنبه های </a:t>
            </a:r>
            <a:r>
              <a:rPr lang="fa-IR" sz="3600" u="sng" dirty="0">
                <a:solidFill>
                  <a:srgbClr val="FF0000"/>
                </a:solidFill>
              </a:rPr>
              <a:t>کیفیت خدمات</a:t>
            </a:r>
            <a:r>
              <a:rPr lang="fa-IR" sz="3600" dirty="0"/>
              <a:t>، </a:t>
            </a:r>
            <a:r>
              <a:rPr lang="fa-IR" sz="3600" dirty="0">
                <a:solidFill>
                  <a:srgbClr val="FF0000"/>
                </a:solidFill>
              </a:rPr>
              <a:t>آ</a:t>
            </a:r>
            <a:r>
              <a:rPr lang="fa-IR" sz="3600" u="sng" dirty="0">
                <a:solidFill>
                  <a:srgbClr val="FF0000"/>
                </a:solidFill>
              </a:rPr>
              <a:t>زادی در انتخاب ارائه کننده خدمت </a:t>
            </a:r>
            <a:r>
              <a:rPr lang="fa-IR" sz="3600" dirty="0"/>
              <a:t>و…</a:t>
            </a:r>
          </a:p>
          <a:p>
            <a:pPr marL="0" indent="0" algn="just" rtl="1">
              <a:buNone/>
            </a:pPr>
            <a:r>
              <a:rPr lang="fa-IR" sz="3600" dirty="0"/>
              <a:t>همگی جزء دیگر اهداف و وظایف نظام سلامت هستند</a:t>
            </a:r>
            <a:endParaRPr lang="en-US" sz="3600" dirty="0"/>
          </a:p>
        </p:txBody>
      </p:sp>
    </p:spTree>
    <p:extLst>
      <p:ext uri="{BB962C8B-B14F-4D97-AF65-F5344CB8AC3E}">
        <p14:creationId xmlns:p14="http://schemas.microsoft.com/office/powerpoint/2010/main" val="2831546646"/>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10159999" cy="778934"/>
          </a:xfrm>
        </p:spPr>
        <p:txBody>
          <a:bodyPr/>
          <a:lstStyle/>
          <a:p>
            <a:pPr algn="ctr"/>
            <a:r>
              <a:rPr lang="fa-IR" dirty="0" smtClean="0">
                <a:solidFill>
                  <a:schemeClr val="accent5"/>
                </a:solidFill>
              </a:rPr>
              <a:t>نظام بهداشتی –درمانی ایران</a:t>
            </a:r>
            <a:endParaRPr lang="en-US" dirty="0">
              <a:solidFill>
                <a:schemeClr val="accent5"/>
              </a:solidFill>
            </a:endParaRPr>
          </a:p>
        </p:txBody>
      </p:sp>
      <p:sp>
        <p:nvSpPr>
          <p:cNvPr id="3" name="Content Placeholder 2"/>
          <p:cNvSpPr>
            <a:spLocks noGrp="1"/>
          </p:cNvSpPr>
          <p:nvPr>
            <p:ph idx="1"/>
          </p:nvPr>
        </p:nvSpPr>
        <p:spPr>
          <a:xfrm>
            <a:off x="846667" y="1388534"/>
            <a:ext cx="10515600" cy="3860799"/>
          </a:xfrm>
        </p:spPr>
        <p:txBody>
          <a:bodyPr>
            <a:noAutofit/>
          </a:bodyPr>
          <a:lstStyle/>
          <a:p>
            <a:pPr marL="0" indent="0" algn="just" rtl="1">
              <a:buNone/>
            </a:pPr>
            <a:r>
              <a:rPr lang="fa-IR" sz="3600" dirty="0"/>
              <a:t>در کشور ما ایران سیاستگذاری در بخش بهداشت و درمان در سطح ملی تنظیم شده و به استانها می رود. دانشگاههای </a:t>
            </a:r>
            <a:r>
              <a:rPr lang="fa-IR" sz="3600" dirty="0" smtClean="0"/>
              <a:t>علوم پزشکی </a:t>
            </a:r>
            <a:r>
              <a:rPr lang="fa-IR" sz="3600" dirty="0"/>
              <a:t>در استانهای مختلف مجری برنامه های وزارت بهداشت و درمان هستند. اعتبارات مورد نیاز برنامه </a:t>
            </a:r>
            <a:r>
              <a:rPr lang="fa-IR" sz="3600" dirty="0" smtClean="0"/>
              <a:t>هااز </a:t>
            </a:r>
            <a:r>
              <a:rPr lang="fa-IR" sz="3600" dirty="0"/>
              <a:t>طریق </a:t>
            </a:r>
            <a:r>
              <a:rPr lang="fa-IR" sz="3600" dirty="0" smtClean="0"/>
              <a:t>دانشگاهها با </a:t>
            </a:r>
            <a:r>
              <a:rPr lang="fa-IR" sz="3600" dirty="0"/>
              <a:t>توجه به پیش بینی های برنامه در اختیار شهرستان قرارمی گیرد</a:t>
            </a:r>
            <a:r>
              <a:rPr lang="fa-IR" sz="3600" dirty="0" smtClean="0"/>
              <a:t>.</a:t>
            </a:r>
          </a:p>
          <a:p>
            <a:pPr marL="0" indent="0" algn="ctr" rtl="1">
              <a:buNone/>
            </a:pPr>
            <a:r>
              <a:rPr lang="fa-IR" sz="4000" dirty="0" smtClean="0">
                <a:solidFill>
                  <a:schemeClr val="accent5"/>
                </a:solidFill>
              </a:rPr>
              <a:t> </a:t>
            </a:r>
            <a:r>
              <a:rPr lang="fa-IR" sz="3200" dirty="0">
                <a:solidFill>
                  <a:schemeClr val="accent5"/>
                </a:solidFill>
              </a:rPr>
              <a:t>وزارت بهداشت و درمان و آموزش پزشکی، وظیفه خطیر </a:t>
            </a:r>
            <a:r>
              <a:rPr lang="fa-IR" sz="3200" dirty="0" smtClean="0">
                <a:solidFill>
                  <a:schemeClr val="accent5"/>
                </a:solidFill>
              </a:rPr>
              <a:t>سیاست گذاری </a:t>
            </a:r>
            <a:r>
              <a:rPr lang="fa-IR" sz="3200" dirty="0">
                <a:solidFill>
                  <a:schemeClr val="accent5"/>
                </a:solidFill>
              </a:rPr>
              <a:t>در بخش بهداشت و درمان را به عهده </a:t>
            </a:r>
            <a:r>
              <a:rPr lang="fa-IR" sz="3200" dirty="0" smtClean="0">
                <a:solidFill>
                  <a:schemeClr val="accent5"/>
                </a:solidFill>
              </a:rPr>
              <a:t>دارد.</a:t>
            </a:r>
            <a:endParaRPr lang="en-US" sz="3200" dirty="0">
              <a:solidFill>
                <a:schemeClr val="accent5"/>
              </a:solidFill>
            </a:endParaRPr>
          </a:p>
        </p:txBody>
      </p:sp>
    </p:spTree>
    <p:extLst>
      <p:ext uri="{BB962C8B-B14F-4D97-AF65-F5344CB8AC3E}">
        <p14:creationId xmlns:p14="http://schemas.microsoft.com/office/powerpoint/2010/main" val="2596882920"/>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4"/>
            <a:ext cx="10515600" cy="6188075"/>
          </a:xfrm>
        </p:spPr>
        <p:txBody>
          <a:bodyPr/>
          <a:lstStyle/>
          <a:p>
            <a:pPr algn="ctr">
              <a:lnSpc>
                <a:spcPct val="150000"/>
              </a:lnSpc>
            </a:pPr>
            <a:r>
              <a:rPr lang="fa-IR" dirty="0" smtClean="0">
                <a:solidFill>
                  <a:schemeClr val="accent2">
                    <a:lumMod val="75000"/>
                  </a:schemeClr>
                </a:solidFill>
              </a:rPr>
              <a:t>برنامه آموزش کارکنان و تیم سلامت برای اجرای خدمات سلامت و برنامه پزشکی خانواده</a:t>
            </a:r>
            <a:r>
              <a:rPr lang="fa-IR" dirty="0" smtClean="0"/>
              <a:t/>
            </a:r>
            <a:br>
              <a:rPr lang="fa-IR" dirty="0" smtClean="0"/>
            </a:br>
            <a:r>
              <a:rPr lang="fa-IR" sz="4000" dirty="0" smtClean="0">
                <a:solidFill>
                  <a:schemeClr val="accent4"/>
                </a:solidFill>
                <a:latin typeface="+mn-lt"/>
                <a:cs typeface="+mn-cs"/>
              </a:rPr>
              <a:t>نسرین ممتازی</a:t>
            </a:r>
            <a:br>
              <a:rPr lang="fa-IR" sz="4000" dirty="0" smtClean="0">
                <a:solidFill>
                  <a:schemeClr val="accent4"/>
                </a:solidFill>
                <a:latin typeface="+mn-lt"/>
                <a:cs typeface="+mn-cs"/>
              </a:rPr>
            </a:br>
            <a:r>
              <a:rPr lang="fa-IR" sz="4000" dirty="0" smtClean="0">
                <a:solidFill>
                  <a:schemeClr val="accent4"/>
                </a:solidFill>
                <a:latin typeface="+mn-lt"/>
                <a:cs typeface="+mn-cs"/>
              </a:rPr>
              <a:t>مدیر مرکز آموزش بهورزی و بازآموزی برنامه های سلامت</a:t>
            </a:r>
            <a:r>
              <a:rPr lang="fa-IR" sz="4000" dirty="0" smtClean="0">
                <a:latin typeface="+mn-lt"/>
                <a:cs typeface="+mn-cs"/>
              </a:rPr>
              <a:t/>
            </a:r>
            <a:br>
              <a:rPr lang="fa-IR" sz="4000" dirty="0" smtClean="0">
                <a:latin typeface="+mn-lt"/>
                <a:cs typeface="+mn-cs"/>
              </a:rPr>
            </a:br>
            <a:r>
              <a:rPr lang="fa-IR" sz="4000" dirty="0" smtClean="0">
                <a:solidFill>
                  <a:schemeClr val="accent4">
                    <a:lumMod val="75000"/>
                  </a:schemeClr>
                </a:solidFill>
                <a:latin typeface="+mn-lt"/>
                <a:cs typeface="+mn-cs"/>
              </a:rPr>
              <a:t>پائیز1402 </a:t>
            </a:r>
            <a:endParaRPr lang="en-US" sz="4000" dirty="0">
              <a:solidFill>
                <a:schemeClr val="accent4">
                  <a:lumMod val="75000"/>
                </a:schemeClr>
              </a:solidFill>
              <a:latin typeface="+mn-lt"/>
              <a:cs typeface="+mn-cs"/>
            </a:endParaRPr>
          </a:p>
        </p:txBody>
      </p:sp>
    </p:spTree>
    <p:extLst>
      <p:ext uri="{BB962C8B-B14F-4D97-AF65-F5344CB8AC3E}">
        <p14:creationId xmlns:p14="http://schemas.microsoft.com/office/powerpoint/2010/main" val="3390771800"/>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84742"/>
          </a:xfrm>
        </p:spPr>
        <p:txBody>
          <a:bodyPr>
            <a:normAutofit/>
          </a:bodyPr>
          <a:lstStyle/>
          <a:p>
            <a:pPr algn="ctr"/>
            <a:r>
              <a:rPr lang="fa-IR" dirty="0" smtClean="0">
                <a:solidFill>
                  <a:schemeClr val="accent5"/>
                </a:solidFill>
              </a:rPr>
              <a:t>برخی سیاستهای کلی نظام سلامت در ایران</a:t>
            </a:r>
            <a:endParaRPr lang="en-US" dirty="0">
              <a:solidFill>
                <a:schemeClr val="accent5"/>
              </a:solidFill>
            </a:endParaRPr>
          </a:p>
        </p:txBody>
      </p:sp>
      <p:sp>
        <p:nvSpPr>
          <p:cNvPr id="3" name="Content Placeholder 2"/>
          <p:cNvSpPr>
            <a:spLocks noGrp="1"/>
          </p:cNvSpPr>
          <p:nvPr>
            <p:ph idx="1"/>
          </p:nvPr>
        </p:nvSpPr>
        <p:spPr>
          <a:xfrm>
            <a:off x="838200" y="1049868"/>
            <a:ext cx="10515600" cy="5401732"/>
          </a:xfrm>
        </p:spPr>
        <p:txBody>
          <a:bodyPr>
            <a:noAutofit/>
          </a:bodyPr>
          <a:lstStyle/>
          <a:p>
            <a:pPr algn="r" rtl="1">
              <a:buFont typeface="Wingdings" panose="05000000000000000000" pitchFamily="2" charset="2"/>
              <a:buChar char="q"/>
            </a:pPr>
            <a:r>
              <a:rPr lang="fa-IR" sz="2000" b="1" dirty="0"/>
              <a:t>رعایت اولویت بهداشت و پیشگیری نسبت به درمان</a:t>
            </a:r>
          </a:p>
          <a:p>
            <a:pPr algn="r" rtl="1">
              <a:buFont typeface="Wingdings" panose="05000000000000000000" pitchFamily="2" charset="2"/>
              <a:buChar char="q"/>
            </a:pPr>
            <a:r>
              <a:rPr lang="fa-IR" sz="2000" b="1" dirty="0" smtClean="0"/>
              <a:t> </a:t>
            </a:r>
            <a:r>
              <a:rPr lang="fa-IR" sz="2000" b="1" dirty="0"/>
              <a:t>توسعه شبکه های بهداشتی و درمانی کشور</a:t>
            </a:r>
          </a:p>
          <a:p>
            <a:pPr algn="r" rtl="1">
              <a:buFont typeface="Wingdings" panose="05000000000000000000" pitchFamily="2" charset="2"/>
              <a:buChar char="q"/>
            </a:pPr>
            <a:r>
              <a:rPr lang="fa-IR" sz="2000" b="1" dirty="0" smtClean="0"/>
              <a:t> </a:t>
            </a:r>
            <a:r>
              <a:rPr lang="fa-IR" sz="2000" b="1" dirty="0"/>
              <a:t>توسعه طرح پزشک خانواده و تقویت نظام ارجاع</a:t>
            </a:r>
          </a:p>
          <a:p>
            <a:pPr algn="r" rtl="1">
              <a:buFont typeface="Wingdings" panose="05000000000000000000" pitchFamily="2" charset="2"/>
              <a:buChar char="q"/>
            </a:pPr>
            <a:r>
              <a:rPr lang="fa-IR" sz="2000" b="1" dirty="0" smtClean="0"/>
              <a:t>تغییر </a:t>
            </a:r>
            <a:r>
              <a:rPr lang="fa-IR" sz="2000" b="1" dirty="0"/>
              <a:t>سیاست کاهش نرخ رشد جمعیت</a:t>
            </a:r>
          </a:p>
          <a:p>
            <a:pPr algn="r" rtl="1">
              <a:buFont typeface="Wingdings" panose="05000000000000000000" pitchFamily="2" charset="2"/>
              <a:buChar char="q"/>
            </a:pPr>
            <a:r>
              <a:rPr lang="fa-IR" sz="2000" b="1" dirty="0" smtClean="0"/>
              <a:t> </a:t>
            </a:r>
            <a:r>
              <a:rPr lang="fa-IR" sz="2000" b="1" dirty="0"/>
              <a:t>پوشش درمانی اقشار جامعه با اعمال نظام بیمه خدمات درمانی</a:t>
            </a:r>
          </a:p>
          <a:p>
            <a:pPr algn="r" rtl="1">
              <a:buFont typeface="Wingdings" panose="05000000000000000000" pitchFamily="2" charset="2"/>
              <a:buChar char="q"/>
            </a:pPr>
            <a:r>
              <a:rPr lang="fa-IR" sz="2000" b="1" dirty="0" smtClean="0"/>
              <a:t> </a:t>
            </a:r>
            <a:r>
              <a:rPr lang="fa-IR" sz="2000" b="1" dirty="0"/>
              <a:t>حمایت و گسترش انتقال تکنولوژی و تجهیزات پیشرفته پزشکی به هدف ارتقاء کیفیت خدمات .</a:t>
            </a:r>
          </a:p>
          <a:p>
            <a:pPr algn="r" rtl="1">
              <a:buFont typeface="Wingdings" panose="05000000000000000000" pitchFamily="2" charset="2"/>
              <a:buChar char="q"/>
            </a:pPr>
            <a:r>
              <a:rPr lang="fa-IR" sz="2000" b="1" dirty="0" smtClean="0"/>
              <a:t> </a:t>
            </a:r>
            <a:r>
              <a:rPr lang="fa-IR" sz="2000" b="1" dirty="0"/>
              <a:t>فراهم آوردن زمینه های خصوصی سازی</a:t>
            </a:r>
          </a:p>
          <a:p>
            <a:pPr algn="r" rtl="1">
              <a:buFont typeface="Wingdings" panose="05000000000000000000" pitchFamily="2" charset="2"/>
              <a:buChar char="q"/>
            </a:pPr>
            <a:r>
              <a:rPr lang="fa-IR" sz="2000" b="1" dirty="0" smtClean="0"/>
              <a:t> </a:t>
            </a:r>
            <a:r>
              <a:rPr lang="fa-IR" sz="2000" b="1" dirty="0"/>
              <a:t>تامین دارو و فراورده های داروئی</a:t>
            </a:r>
          </a:p>
          <a:p>
            <a:pPr algn="r" rtl="1">
              <a:buFont typeface="Wingdings" panose="05000000000000000000" pitchFamily="2" charset="2"/>
              <a:buChar char="q"/>
            </a:pPr>
            <a:r>
              <a:rPr lang="fa-IR" sz="2000" b="1" dirty="0" smtClean="0"/>
              <a:t> </a:t>
            </a:r>
            <a:r>
              <a:rPr lang="fa-IR" sz="2000" b="1" dirty="0"/>
              <a:t>توسعه مراکز درمانی، تخصصی سرپایی، با برنامه اقامت کوتاه مدت بیمار به منظور کاهش هزینه های سنگین مربوطه</a:t>
            </a:r>
          </a:p>
          <a:p>
            <a:pPr algn="r" rtl="1">
              <a:buFont typeface="Wingdings" panose="05000000000000000000" pitchFamily="2" charset="2"/>
              <a:buChar char="q"/>
            </a:pPr>
            <a:r>
              <a:rPr lang="fa-IR" sz="2000" b="1" dirty="0" smtClean="0"/>
              <a:t> </a:t>
            </a:r>
            <a:r>
              <a:rPr lang="fa-IR" sz="2000" b="1" dirty="0"/>
              <a:t>بازآموزی جامعه پزشکی</a:t>
            </a:r>
          </a:p>
          <a:p>
            <a:pPr algn="r" rtl="1">
              <a:buFont typeface="Wingdings" panose="05000000000000000000" pitchFamily="2" charset="2"/>
              <a:buChar char="q"/>
            </a:pPr>
            <a:r>
              <a:rPr lang="fa-IR" sz="2000" b="1" dirty="0" smtClean="0"/>
              <a:t> </a:t>
            </a:r>
            <a:endParaRPr lang="en-US" sz="2000" b="1" dirty="0"/>
          </a:p>
        </p:txBody>
      </p:sp>
    </p:spTree>
    <p:extLst>
      <p:ext uri="{BB962C8B-B14F-4D97-AF65-F5344CB8AC3E}">
        <p14:creationId xmlns:p14="http://schemas.microsoft.com/office/powerpoint/2010/main" val="4068815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solidFill>
                  <a:schemeClr val="accent5"/>
                </a:solidFill>
              </a:rPr>
              <a:t>سازمان های ارائه دهنده خدمات بهداشتی و درمانی</a:t>
            </a:r>
            <a:endParaRPr lang="en-US" dirty="0">
              <a:solidFill>
                <a:schemeClr val="accent5"/>
              </a:solidFill>
            </a:endParaRPr>
          </a:p>
        </p:txBody>
      </p:sp>
      <p:sp>
        <p:nvSpPr>
          <p:cNvPr id="3" name="Content Placeholder 2"/>
          <p:cNvSpPr>
            <a:spLocks noGrp="1"/>
          </p:cNvSpPr>
          <p:nvPr>
            <p:ph idx="1"/>
          </p:nvPr>
        </p:nvSpPr>
        <p:spPr/>
        <p:txBody>
          <a:bodyPr>
            <a:noAutofit/>
          </a:bodyPr>
          <a:lstStyle/>
          <a:p>
            <a:pPr marL="0" indent="0" algn="just" rtl="1">
              <a:buNone/>
            </a:pPr>
            <a:r>
              <a:rPr lang="fa-IR" sz="2400" dirty="0"/>
              <a:t>در کشور ایران بخش دولتی و خصوصی در کنارهم ارائه خدمات مختلف بهداشتی و درمانی را بعهده دارند . ولی عمدتا </a:t>
            </a:r>
            <a:r>
              <a:rPr lang="fa-IR" sz="2400" dirty="0" smtClean="0"/>
              <a:t>بخش </a:t>
            </a:r>
            <a:r>
              <a:rPr lang="fa-IR" sz="2400" dirty="0"/>
              <a:t>دولتی و بویژه وزارت بهداشت و درمان </a:t>
            </a:r>
            <a:r>
              <a:rPr lang="fa-IR" sz="2400" dirty="0" smtClean="0"/>
              <a:t>وًآموزش </a:t>
            </a:r>
            <a:r>
              <a:rPr lang="fa-IR" sz="2400" dirty="0"/>
              <a:t>پزشکی، در این زمینه از سهم بیشتربر خوردار </a:t>
            </a:r>
            <a:r>
              <a:rPr lang="fa-IR" sz="2400" dirty="0" smtClean="0"/>
              <a:t>است .</a:t>
            </a:r>
          </a:p>
          <a:p>
            <a:pPr marL="0" indent="0" algn="just" rtl="1">
              <a:buNone/>
            </a:pPr>
            <a:r>
              <a:rPr lang="fa-IR" sz="2400" dirty="0" smtClean="0"/>
              <a:t>1-بیش </a:t>
            </a:r>
            <a:r>
              <a:rPr lang="fa-IR" sz="2400" dirty="0"/>
              <a:t>از 70 </a:t>
            </a:r>
            <a:r>
              <a:rPr lang="fa-IR" sz="2400" dirty="0" smtClean="0"/>
              <a:t>درصد </a:t>
            </a:r>
            <a:r>
              <a:rPr lang="fa-IR" sz="2400" dirty="0"/>
              <a:t>از مؤسسات درمانی کشور وابسته به دانشگاه های علوم پزشکی است، که مستقیمازیر نظر وزارت </a:t>
            </a:r>
            <a:r>
              <a:rPr lang="fa-IR" sz="2400" dirty="0" smtClean="0"/>
              <a:t>بهداشت ودرمان </a:t>
            </a:r>
            <a:r>
              <a:rPr lang="fa-IR" sz="2400" dirty="0"/>
              <a:t>فعالیت می </a:t>
            </a:r>
            <a:r>
              <a:rPr lang="fa-IR" sz="2400" dirty="0" smtClean="0"/>
              <a:t>کنند.</a:t>
            </a:r>
            <a:endParaRPr lang="fa-IR" sz="2400" dirty="0"/>
          </a:p>
          <a:p>
            <a:pPr marL="0" indent="0" algn="just" rtl="1">
              <a:buNone/>
            </a:pPr>
            <a:r>
              <a:rPr lang="fa-IR" sz="2400" dirty="0"/>
              <a:t>تمامی مراکز جامع سلامت ،خانه ها و پایگاههای بهداشت و مراکز بهداشت شهرستان </a:t>
            </a:r>
            <a:r>
              <a:rPr lang="fa-IR" sz="2400" dirty="0" smtClean="0"/>
              <a:t>ها در </a:t>
            </a:r>
            <a:r>
              <a:rPr lang="fa-IR" sz="2400" dirty="0"/>
              <a:t>اختیار </a:t>
            </a:r>
            <a:r>
              <a:rPr lang="fa-IR" sz="2400" dirty="0" smtClean="0"/>
              <a:t>وزارتخانه ًمذکور </a:t>
            </a:r>
            <a:r>
              <a:rPr lang="fa-IR" sz="2400" dirty="0"/>
              <a:t>می باشد .</a:t>
            </a:r>
          </a:p>
          <a:p>
            <a:pPr marL="0" indent="0" algn="just" rtl="1">
              <a:buNone/>
            </a:pPr>
            <a:r>
              <a:rPr lang="fa-IR" sz="2400" dirty="0" smtClean="0"/>
              <a:t>2 </a:t>
            </a:r>
            <a:r>
              <a:rPr lang="fa-IR" sz="2400" dirty="0"/>
              <a:t>-سازمان تامین اجتماعی ،نیروهای مسلح و خیریه ها و بخش خصوصی باقی موسسات را در اختیار دارند .</a:t>
            </a:r>
            <a:endParaRPr lang="en-US" sz="2400" dirty="0"/>
          </a:p>
        </p:txBody>
      </p:sp>
    </p:spTree>
    <p:extLst>
      <p:ext uri="{BB962C8B-B14F-4D97-AF65-F5344CB8AC3E}">
        <p14:creationId xmlns:p14="http://schemas.microsoft.com/office/powerpoint/2010/main" val="3569334560"/>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34"/>
            <a:ext cx="8816802" cy="711199"/>
          </a:xfrm>
        </p:spPr>
        <p:txBody>
          <a:bodyPr>
            <a:normAutofit/>
          </a:bodyPr>
          <a:lstStyle/>
          <a:p>
            <a:pPr algn="ctr"/>
            <a:r>
              <a:rPr lang="fa-IR" sz="4000" b="1" dirty="0" smtClean="0">
                <a:solidFill>
                  <a:schemeClr val="accent2"/>
                </a:solidFill>
              </a:rPr>
              <a:t>ساختارشبکه </a:t>
            </a:r>
            <a:r>
              <a:rPr lang="fa-IR" sz="4000" b="1" dirty="0" smtClean="0">
                <a:solidFill>
                  <a:schemeClr val="accent2"/>
                </a:solidFill>
              </a:rPr>
              <a:t>خدمت </a:t>
            </a:r>
            <a:endParaRPr lang="en-US" sz="4000" b="1" dirty="0">
              <a:solidFill>
                <a:schemeClr val="accent2"/>
              </a:solidFill>
            </a:endParaRPr>
          </a:p>
        </p:txBody>
      </p:sp>
      <p:sp>
        <p:nvSpPr>
          <p:cNvPr id="3" name="Content Placeholder 2"/>
          <p:cNvSpPr>
            <a:spLocks noGrp="1"/>
          </p:cNvSpPr>
          <p:nvPr>
            <p:ph idx="1"/>
          </p:nvPr>
        </p:nvSpPr>
        <p:spPr>
          <a:xfrm>
            <a:off x="677334" y="982133"/>
            <a:ext cx="8596668" cy="5059229"/>
          </a:xfrm>
        </p:spPr>
        <p:txBody>
          <a:bodyPr>
            <a:noAutofit/>
          </a:bodyPr>
          <a:lstStyle/>
          <a:p>
            <a:pPr algn="r" rtl="1"/>
            <a:r>
              <a:rPr lang="fa-IR" sz="2800" b="1" dirty="0" smtClean="0">
                <a:latin typeface="Arial" panose="020B0604020202020204" pitchFamily="34" charset="0"/>
                <a:cs typeface="Arial" panose="020B0604020202020204" pitchFamily="34" charset="0"/>
              </a:rPr>
              <a:t>وزارت بهداشت ،درمان و آموزش پزشکی</a:t>
            </a:r>
          </a:p>
          <a:p>
            <a:pPr algn="r" rtl="1"/>
            <a:r>
              <a:rPr lang="fa-IR" sz="2400" b="1" dirty="0" smtClean="0">
                <a:latin typeface="Arial" panose="020B0604020202020204" pitchFamily="34" charset="0"/>
                <a:cs typeface="Arial" panose="020B0604020202020204" pitchFamily="34" charset="0"/>
              </a:rPr>
              <a:t>دانشکده علوم پزشکی ساوه </a:t>
            </a:r>
            <a:endParaRPr lang="fa-IR" sz="2400" b="1" dirty="0" smtClean="0">
              <a:latin typeface="Arial" panose="020B0604020202020204" pitchFamily="34" charset="0"/>
              <a:cs typeface="Arial" panose="020B0604020202020204" pitchFamily="34" charset="0"/>
            </a:endParaRPr>
          </a:p>
          <a:p>
            <a:pPr algn="r" rtl="1"/>
            <a:r>
              <a:rPr lang="fa-IR" sz="2000" b="1" dirty="0" smtClean="0">
                <a:latin typeface="Arial" panose="020B0604020202020204" pitchFamily="34" charset="0"/>
                <a:cs typeface="Arial" panose="020B0604020202020204" pitchFamily="34" charset="0"/>
              </a:rPr>
              <a:t>معاونتها</a:t>
            </a:r>
          </a:p>
          <a:p>
            <a:pPr algn="r" rtl="1">
              <a:buFont typeface="Wingdings" panose="05000000000000000000" pitchFamily="2" charset="2"/>
              <a:buChar char="q"/>
            </a:pPr>
            <a:r>
              <a:rPr lang="fa-IR" dirty="0" smtClean="0">
                <a:latin typeface="Arial" panose="020B0604020202020204" pitchFamily="34" charset="0"/>
                <a:cs typeface="Arial" panose="020B0604020202020204" pitchFamily="34" charset="0"/>
              </a:rPr>
              <a:t>معاونت درمان----بیمارستان هاو مراکز درمانی</a:t>
            </a:r>
          </a:p>
          <a:p>
            <a:pPr algn="r" rtl="1">
              <a:buFont typeface="Wingdings" panose="05000000000000000000" pitchFamily="2" charset="2"/>
              <a:buChar char="q"/>
            </a:pPr>
            <a:r>
              <a:rPr lang="fa-IR" dirty="0" smtClean="0">
                <a:latin typeface="Arial" panose="020B0604020202020204" pitchFamily="34" charset="0"/>
                <a:cs typeface="Arial" panose="020B0604020202020204" pitchFamily="34" charset="0"/>
              </a:rPr>
              <a:t>معاونت توسعه </a:t>
            </a:r>
            <a:endParaRPr lang="fa-IR" dirty="0" smtClean="0">
              <a:latin typeface="Arial" panose="020B0604020202020204" pitchFamily="34" charset="0"/>
              <a:cs typeface="Arial" panose="020B0604020202020204" pitchFamily="34" charset="0"/>
            </a:endParaRPr>
          </a:p>
          <a:p>
            <a:pPr algn="r" rtl="1">
              <a:buFont typeface="Wingdings" panose="05000000000000000000" pitchFamily="2" charset="2"/>
              <a:buChar char="q"/>
            </a:pPr>
            <a:r>
              <a:rPr lang="fa-IR" dirty="0" smtClean="0">
                <a:solidFill>
                  <a:schemeClr val="accent5"/>
                </a:solidFill>
                <a:latin typeface="Arial" panose="020B0604020202020204" pitchFamily="34" charset="0"/>
                <a:cs typeface="Arial" panose="020B0604020202020204" pitchFamily="34" charset="0"/>
              </a:rPr>
              <a:t>معاونت </a:t>
            </a:r>
            <a:r>
              <a:rPr lang="fa-IR" dirty="0" smtClean="0">
                <a:solidFill>
                  <a:schemeClr val="accent5"/>
                </a:solidFill>
                <a:latin typeface="Arial" panose="020B0604020202020204" pitchFamily="34" charset="0"/>
                <a:cs typeface="Arial" panose="020B0604020202020204" pitchFamily="34" charset="0"/>
              </a:rPr>
              <a:t>بهداشت</a:t>
            </a:r>
            <a:endParaRPr lang="fa-IR" dirty="0" smtClean="0">
              <a:solidFill>
                <a:schemeClr val="accent5"/>
              </a:solidFill>
              <a:latin typeface="Arial" panose="020B0604020202020204" pitchFamily="34" charset="0"/>
              <a:cs typeface="Arial" panose="020B0604020202020204" pitchFamily="34" charset="0"/>
            </a:endParaRPr>
          </a:p>
          <a:p>
            <a:pPr algn="r" rtl="1"/>
            <a:r>
              <a:rPr lang="fa-IR" b="1" dirty="0" smtClean="0">
                <a:latin typeface="Arial" panose="020B0604020202020204" pitchFamily="34" charset="0"/>
                <a:cs typeface="Arial" panose="020B0604020202020204" pitchFamily="34" charset="0"/>
              </a:rPr>
              <a:t>مراکز </a:t>
            </a:r>
            <a:r>
              <a:rPr lang="fa-IR" b="1" dirty="0" smtClean="0">
                <a:latin typeface="Arial" panose="020B0604020202020204" pitchFamily="34" charset="0"/>
                <a:cs typeface="Arial" panose="020B0604020202020204" pitchFamily="34" charset="0"/>
              </a:rPr>
              <a:t>بهداشت شهرستان </a:t>
            </a:r>
            <a:r>
              <a:rPr lang="fa-IR" b="1" dirty="0" smtClean="0">
                <a:latin typeface="Arial" panose="020B0604020202020204" pitchFamily="34" charset="0"/>
                <a:cs typeface="Arial" panose="020B0604020202020204" pitchFamily="34" charset="0"/>
              </a:rPr>
              <a:t>ها</a:t>
            </a:r>
          </a:p>
          <a:p>
            <a:pPr algn="r" rtl="1">
              <a:buFont typeface="Wingdings" panose="05000000000000000000" pitchFamily="2" charset="2"/>
              <a:buChar char="q"/>
            </a:pPr>
            <a:r>
              <a:rPr lang="fa-IR" dirty="0" smtClean="0">
                <a:latin typeface="Arial" panose="020B0604020202020204" pitchFamily="34" charset="0"/>
                <a:cs typeface="Arial" panose="020B0604020202020204" pitchFamily="34" charset="0"/>
              </a:rPr>
              <a:t>مرکز بهداشت </a:t>
            </a:r>
            <a:r>
              <a:rPr lang="fa-IR" dirty="0" smtClean="0">
                <a:latin typeface="Arial" panose="020B0604020202020204" pitchFamily="34" charset="0"/>
                <a:cs typeface="Arial" panose="020B0604020202020204" pitchFamily="34" charset="0"/>
              </a:rPr>
              <a:t>ساوه</a:t>
            </a:r>
          </a:p>
          <a:p>
            <a:pPr algn="r" rtl="1">
              <a:buFont typeface="Wingdings" panose="05000000000000000000" pitchFamily="2" charset="2"/>
              <a:buChar char="q"/>
            </a:pPr>
            <a:r>
              <a:rPr lang="fa-IR" dirty="0" smtClean="0">
                <a:latin typeface="Arial" panose="020B0604020202020204" pitchFamily="34" charset="0"/>
                <a:cs typeface="Arial" panose="020B0604020202020204" pitchFamily="34" charset="0"/>
              </a:rPr>
              <a:t>مرکز بهداشت </a:t>
            </a:r>
            <a:r>
              <a:rPr lang="fa-IR" dirty="0" smtClean="0">
                <a:latin typeface="Arial" panose="020B0604020202020204" pitchFamily="34" charset="0"/>
                <a:cs typeface="Arial" panose="020B0604020202020204" pitchFamily="34" charset="0"/>
              </a:rPr>
              <a:t>زرندیه </a:t>
            </a:r>
            <a:endParaRPr lang="fa-IR" dirty="0" smtClean="0">
              <a:latin typeface="Arial" panose="020B0604020202020204" pitchFamily="34" charset="0"/>
              <a:cs typeface="Arial" panose="020B0604020202020204" pitchFamily="34" charset="0"/>
            </a:endParaRPr>
          </a:p>
          <a:p>
            <a:pPr algn="r" rtl="1"/>
            <a:r>
              <a:rPr lang="fa-IR" b="1" dirty="0" smtClean="0">
                <a:latin typeface="Arial" panose="020B0604020202020204" pitchFamily="34" charset="0"/>
                <a:cs typeface="Arial" panose="020B0604020202020204" pitchFamily="34" charset="0"/>
              </a:rPr>
              <a:t>مراکز جامع سلامت </a:t>
            </a:r>
            <a:endParaRPr lang="fa-IR" b="1" dirty="0" smtClean="0">
              <a:latin typeface="Arial" panose="020B0604020202020204" pitchFamily="34" charset="0"/>
              <a:cs typeface="Arial" panose="020B0604020202020204" pitchFamily="34" charset="0"/>
            </a:endParaRPr>
          </a:p>
          <a:p>
            <a:pPr algn="r" rtl="1">
              <a:buFont typeface="Wingdings" panose="05000000000000000000" pitchFamily="2" charset="2"/>
              <a:buChar char="q"/>
            </a:pPr>
            <a:r>
              <a:rPr lang="fa-IR" dirty="0" smtClean="0">
                <a:latin typeface="Arial" panose="020B0604020202020204" pitchFamily="34" charset="0"/>
                <a:cs typeface="Arial" panose="020B0604020202020204" pitchFamily="34" charset="0"/>
              </a:rPr>
              <a:t>مراکز جامع سلامت شهری</a:t>
            </a:r>
          </a:p>
          <a:p>
            <a:pPr algn="r" rtl="1">
              <a:buFont typeface="Wingdings" panose="05000000000000000000" pitchFamily="2" charset="2"/>
              <a:buChar char="q"/>
            </a:pPr>
            <a:r>
              <a:rPr lang="fa-IR" dirty="0" smtClean="0">
                <a:latin typeface="Arial" panose="020B0604020202020204" pitchFamily="34" charset="0"/>
                <a:cs typeface="Arial" panose="020B0604020202020204" pitchFamily="34" charset="0"/>
              </a:rPr>
              <a:t>مراکز جامع سلامت روستائی</a:t>
            </a:r>
          </a:p>
          <a:p>
            <a:pPr algn="r" rtl="1">
              <a:buFont typeface="Wingdings" panose="05000000000000000000" pitchFamily="2" charset="2"/>
              <a:buChar char="q"/>
            </a:pPr>
            <a:r>
              <a:rPr lang="fa-IR" dirty="0" smtClean="0">
                <a:latin typeface="Arial" panose="020B0604020202020204" pitchFamily="34" charset="0"/>
                <a:cs typeface="Arial" panose="020B0604020202020204" pitchFamily="34" charset="0"/>
              </a:rPr>
              <a:t>مراکز جامع سلامت شهری - روستائی</a:t>
            </a:r>
            <a:endParaRPr lang="fa-IR" dirty="0" smtClean="0">
              <a:latin typeface="Arial" panose="020B0604020202020204" pitchFamily="34" charset="0"/>
              <a:cs typeface="Arial" panose="020B0604020202020204" pitchFamily="34" charset="0"/>
            </a:endParaRPr>
          </a:p>
          <a:p>
            <a:pPr algn="r" rtl="1"/>
            <a:r>
              <a:rPr lang="fa-IR" b="1" dirty="0" smtClean="0">
                <a:latin typeface="Arial" panose="020B0604020202020204" pitchFamily="34" charset="0"/>
                <a:cs typeface="Arial" panose="020B0604020202020204" pitchFamily="34" charset="0"/>
              </a:rPr>
              <a:t>پایگاههای سلامت و خانه های بهداشت </a:t>
            </a:r>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515828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32582668"/>
              </p:ext>
            </p:extLst>
          </p:nvPr>
        </p:nvGraphicFramePr>
        <p:xfrm>
          <a:off x="304799" y="2194454"/>
          <a:ext cx="9702800" cy="3205480"/>
        </p:xfrm>
        <a:graphic>
          <a:graphicData uri="http://schemas.openxmlformats.org/drawingml/2006/table">
            <a:tbl>
              <a:tblPr firstRow="1" bandRow="1">
                <a:tableStyleId>{5C22544A-7EE6-4342-B048-85BDC9FD1C3A}</a:tableStyleId>
              </a:tblPr>
              <a:tblGrid>
                <a:gridCol w="1487375"/>
                <a:gridCol w="1660952"/>
                <a:gridCol w="1310895"/>
                <a:gridCol w="1310895"/>
                <a:gridCol w="1310895"/>
                <a:gridCol w="954947"/>
                <a:gridCol w="1666841"/>
              </a:tblGrid>
              <a:tr h="370840">
                <a:tc>
                  <a:txBody>
                    <a:bodyPr/>
                    <a:lstStyle/>
                    <a:p>
                      <a:pPr algn="ctr"/>
                      <a:r>
                        <a:rPr lang="fa-IR" dirty="0" smtClean="0"/>
                        <a:t>خانه بهداشت </a:t>
                      </a:r>
                      <a:endParaRPr lang="en-US" dirty="0"/>
                    </a:p>
                  </a:txBody>
                  <a:tcPr/>
                </a:tc>
                <a:tc gridSpan="2">
                  <a:txBody>
                    <a:bodyPr/>
                    <a:lstStyle/>
                    <a:p>
                      <a:pPr algn="ctr"/>
                      <a:r>
                        <a:rPr lang="fa-IR" dirty="0" smtClean="0"/>
                        <a:t>پایگاه سلامت</a:t>
                      </a:r>
                      <a:endParaRPr lang="en-US" dirty="0"/>
                    </a:p>
                  </a:txBody>
                  <a:tcPr/>
                </a:tc>
                <a:tc hMerge="1">
                  <a:txBody>
                    <a:bodyPr/>
                    <a:lstStyle/>
                    <a:p>
                      <a:endParaRPr lang="en-US" dirty="0"/>
                    </a:p>
                  </a:txBody>
                  <a:tcPr/>
                </a:tc>
                <a:tc gridSpan="3">
                  <a:txBody>
                    <a:bodyPr/>
                    <a:lstStyle/>
                    <a:p>
                      <a:pPr algn="ctr"/>
                      <a:r>
                        <a:rPr lang="fa-IR" dirty="0" smtClean="0"/>
                        <a:t>مرکز جامع سلامت</a:t>
                      </a:r>
                      <a:endParaRPr lang="en-US" dirty="0"/>
                    </a:p>
                  </a:txBody>
                  <a:tcPr/>
                </a:tc>
                <a:tc hMerge="1">
                  <a:txBody>
                    <a:bodyPr/>
                    <a:lstStyle/>
                    <a:p>
                      <a:endParaRPr lang="en-US" dirty="0"/>
                    </a:p>
                  </a:txBody>
                  <a:tcPr/>
                </a:tc>
                <a:tc hMerge="1">
                  <a:txBody>
                    <a:bodyPr/>
                    <a:lstStyle/>
                    <a:p>
                      <a:endParaRPr lang="en-US" dirty="0"/>
                    </a:p>
                  </a:txBody>
                  <a:tcPr/>
                </a:tc>
                <a:tc>
                  <a:txBody>
                    <a:bodyPr/>
                    <a:lstStyle/>
                    <a:p>
                      <a:pPr algn="ctr"/>
                      <a:endParaRPr lang="en-US"/>
                    </a:p>
                  </a:txBody>
                  <a:tcPr/>
                </a:tc>
              </a:tr>
              <a:tr h="370840">
                <a:tc>
                  <a:txBody>
                    <a:bodyPr/>
                    <a:lstStyle/>
                    <a:p>
                      <a:pPr algn="ctr"/>
                      <a:endParaRPr lang="en-US" dirty="0"/>
                    </a:p>
                  </a:txBody>
                  <a:tcPr/>
                </a:tc>
                <a:tc>
                  <a:txBody>
                    <a:bodyPr/>
                    <a:lstStyle/>
                    <a:p>
                      <a:pPr algn="ctr"/>
                      <a:r>
                        <a:rPr lang="fa-IR" dirty="0" smtClean="0"/>
                        <a:t>غیرضمیمه</a:t>
                      </a:r>
                      <a:endParaRPr lang="en-US" dirty="0"/>
                    </a:p>
                  </a:txBody>
                  <a:tcPr/>
                </a:tc>
                <a:tc>
                  <a:txBody>
                    <a:bodyPr/>
                    <a:lstStyle/>
                    <a:p>
                      <a:pPr algn="ctr"/>
                      <a:r>
                        <a:rPr lang="fa-IR" dirty="0" smtClean="0"/>
                        <a:t>ضمیمه </a:t>
                      </a:r>
                      <a:endParaRPr lang="en-US" dirty="0"/>
                    </a:p>
                  </a:txBody>
                  <a:tcPr/>
                </a:tc>
                <a:tc>
                  <a:txBody>
                    <a:bodyPr/>
                    <a:lstStyle/>
                    <a:p>
                      <a:pPr algn="ctr"/>
                      <a:r>
                        <a:rPr lang="fa-IR" dirty="0" smtClean="0"/>
                        <a:t>شهری -روستائی</a:t>
                      </a:r>
                      <a:endParaRPr lang="en-US" dirty="0"/>
                    </a:p>
                  </a:txBody>
                  <a:tcPr/>
                </a:tc>
                <a:tc>
                  <a:txBody>
                    <a:bodyPr/>
                    <a:lstStyle/>
                    <a:p>
                      <a:pPr algn="ctr"/>
                      <a:r>
                        <a:rPr lang="fa-IR" dirty="0" smtClean="0"/>
                        <a:t>روستائی</a:t>
                      </a:r>
                      <a:endParaRPr lang="en-US" dirty="0"/>
                    </a:p>
                  </a:txBody>
                  <a:tcPr/>
                </a:tc>
                <a:tc>
                  <a:txBody>
                    <a:bodyPr/>
                    <a:lstStyle/>
                    <a:p>
                      <a:pPr algn="ctr"/>
                      <a:r>
                        <a:rPr lang="fa-IR" dirty="0" smtClean="0"/>
                        <a:t>شهری</a:t>
                      </a:r>
                      <a:endParaRPr lang="en-US" dirty="0"/>
                    </a:p>
                  </a:txBody>
                  <a:tcPr/>
                </a:tc>
                <a:tc>
                  <a:txBody>
                    <a:bodyPr/>
                    <a:lstStyle/>
                    <a:p>
                      <a:pPr algn="ctr"/>
                      <a:endParaRPr lang="en-US" dirty="0"/>
                    </a:p>
                  </a:txBody>
                  <a:tcPr/>
                </a:tc>
              </a:tr>
              <a:tr h="370840">
                <a:tc>
                  <a:txBody>
                    <a:bodyPr/>
                    <a:lstStyle/>
                    <a:p>
                      <a:pPr algn="ctr"/>
                      <a:r>
                        <a:rPr lang="fa-IR" dirty="0" smtClean="0"/>
                        <a:t>23</a:t>
                      </a:r>
                      <a:endParaRPr lang="en-US" dirty="0"/>
                    </a:p>
                  </a:txBody>
                  <a:tcPr/>
                </a:tc>
                <a:tc>
                  <a:txBody>
                    <a:bodyPr/>
                    <a:lstStyle/>
                    <a:p>
                      <a:pPr algn="ctr"/>
                      <a:r>
                        <a:rPr lang="fa-IR" dirty="0" smtClean="0"/>
                        <a:t>2</a:t>
                      </a:r>
                      <a:endParaRPr lang="en-US" dirty="0"/>
                    </a:p>
                  </a:txBody>
                  <a:tcPr/>
                </a:tc>
                <a:tc>
                  <a:txBody>
                    <a:bodyPr/>
                    <a:lstStyle/>
                    <a:p>
                      <a:pPr algn="ctr"/>
                      <a:r>
                        <a:rPr lang="fa-IR" dirty="0" smtClean="0"/>
                        <a:t>5</a:t>
                      </a:r>
                      <a:endParaRPr lang="en-US" dirty="0"/>
                    </a:p>
                  </a:txBody>
                  <a:tcPr/>
                </a:tc>
                <a:tc>
                  <a:txBody>
                    <a:bodyPr/>
                    <a:lstStyle/>
                    <a:p>
                      <a:pPr algn="ctr"/>
                      <a:r>
                        <a:rPr lang="fa-IR" dirty="0" smtClean="0"/>
                        <a:t>5</a:t>
                      </a:r>
                      <a:endParaRPr lang="en-US" dirty="0"/>
                    </a:p>
                  </a:txBody>
                  <a:tcPr/>
                </a:tc>
                <a:tc>
                  <a:txBody>
                    <a:bodyPr/>
                    <a:lstStyle/>
                    <a:p>
                      <a:pPr algn="ctr"/>
                      <a:r>
                        <a:rPr lang="fa-IR" dirty="0" smtClean="0"/>
                        <a:t>2</a:t>
                      </a:r>
                      <a:endParaRPr lang="en-US" dirty="0"/>
                    </a:p>
                  </a:txBody>
                  <a:tcPr/>
                </a:tc>
                <a:tc>
                  <a:txBody>
                    <a:bodyPr/>
                    <a:lstStyle/>
                    <a:p>
                      <a:pPr algn="ctr"/>
                      <a:endParaRPr lang="en-US" dirty="0"/>
                    </a:p>
                  </a:txBody>
                  <a:tcPr/>
                </a:tc>
                <a:tc>
                  <a:txBody>
                    <a:bodyPr/>
                    <a:lstStyle/>
                    <a:p>
                      <a:pPr algn="ctr"/>
                      <a:r>
                        <a:rPr lang="fa-IR" dirty="0" smtClean="0"/>
                        <a:t>شهرستان زرندیه </a:t>
                      </a:r>
                      <a:endParaRPr lang="en-US" dirty="0"/>
                    </a:p>
                  </a:txBody>
                  <a:tcPr/>
                </a:tc>
              </a:tr>
              <a:tr h="370840">
                <a:tc>
                  <a:txBody>
                    <a:bodyPr/>
                    <a:lstStyle/>
                    <a:p>
                      <a:pPr algn="ctr"/>
                      <a:r>
                        <a:rPr lang="fa-IR" dirty="0" smtClean="0"/>
                        <a:t>43</a:t>
                      </a:r>
                      <a:endParaRPr lang="en-US" dirty="0"/>
                    </a:p>
                  </a:txBody>
                  <a:tcPr/>
                </a:tc>
                <a:tc>
                  <a:txBody>
                    <a:bodyPr/>
                    <a:lstStyle/>
                    <a:p>
                      <a:pPr algn="ctr"/>
                      <a:r>
                        <a:rPr lang="fa-IR" dirty="0" smtClean="0"/>
                        <a:t>10</a:t>
                      </a:r>
                      <a:endParaRPr lang="en-US" dirty="0"/>
                    </a:p>
                  </a:txBody>
                  <a:tcPr/>
                </a:tc>
                <a:tc>
                  <a:txBody>
                    <a:bodyPr/>
                    <a:lstStyle/>
                    <a:p>
                      <a:pPr algn="ctr"/>
                      <a:r>
                        <a:rPr lang="fa-IR" dirty="0" smtClean="0"/>
                        <a:t>11</a:t>
                      </a:r>
                      <a:endParaRPr lang="en-US" dirty="0"/>
                    </a:p>
                  </a:txBody>
                  <a:tcPr/>
                </a:tc>
                <a:tc>
                  <a:txBody>
                    <a:bodyPr/>
                    <a:lstStyle/>
                    <a:p>
                      <a:pPr algn="ctr"/>
                      <a:r>
                        <a:rPr lang="fa-IR" dirty="0" smtClean="0"/>
                        <a:t>4</a:t>
                      </a:r>
                      <a:endParaRPr lang="en-US" dirty="0"/>
                    </a:p>
                  </a:txBody>
                  <a:tcPr/>
                </a:tc>
                <a:tc>
                  <a:txBody>
                    <a:bodyPr/>
                    <a:lstStyle/>
                    <a:p>
                      <a:pPr algn="ctr"/>
                      <a:r>
                        <a:rPr lang="fa-IR" dirty="0" smtClean="0"/>
                        <a:t>8</a:t>
                      </a:r>
                      <a:endParaRPr lang="en-US" dirty="0"/>
                    </a:p>
                  </a:txBody>
                  <a:tcPr/>
                </a:tc>
                <a:tc>
                  <a:txBody>
                    <a:bodyPr/>
                    <a:lstStyle/>
                    <a:p>
                      <a:pPr algn="ctr"/>
                      <a:r>
                        <a:rPr lang="fa-IR" dirty="0" smtClean="0"/>
                        <a:t>7</a:t>
                      </a:r>
                      <a:endParaRPr lang="en-US" dirty="0"/>
                    </a:p>
                  </a:txBody>
                  <a:tcPr/>
                </a:tc>
                <a:tc>
                  <a:txBody>
                    <a:bodyPr/>
                    <a:lstStyle/>
                    <a:p>
                      <a:pPr algn="ctr"/>
                      <a:r>
                        <a:rPr lang="fa-IR" dirty="0" smtClean="0"/>
                        <a:t>شهرستان ساوه</a:t>
                      </a:r>
                    </a:p>
                    <a:p>
                      <a:pPr algn="ctr"/>
                      <a:endParaRPr lang="en-US" dirty="0"/>
                    </a:p>
                  </a:txBody>
                  <a:tcPr/>
                </a:tc>
              </a:tr>
              <a:tr h="370840">
                <a:tc>
                  <a:txBody>
                    <a:bodyPr/>
                    <a:lstStyle/>
                    <a:p>
                      <a:pPr algn="ctr"/>
                      <a:r>
                        <a:rPr lang="fa-IR" dirty="0" smtClean="0"/>
                        <a:t>66</a:t>
                      </a:r>
                      <a:endParaRPr lang="en-US" dirty="0"/>
                    </a:p>
                  </a:txBody>
                  <a:tcPr/>
                </a:tc>
                <a:tc>
                  <a:txBody>
                    <a:bodyPr/>
                    <a:lstStyle/>
                    <a:p>
                      <a:pPr algn="ctr"/>
                      <a:r>
                        <a:rPr lang="fa-IR" dirty="0" smtClean="0"/>
                        <a:t>12</a:t>
                      </a:r>
                      <a:endParaRPr lang="en-US" dirty="0"/>
                    </a:p>
                  </a:txBody>
                  <a:tcPr/>
                </a:tc>
                <a:tc>
                  <a:txBody>
                    <a:bodyPr/>
                    <a:lstStyle/>
                    <a:p>
                      <a:pPr algn="ctr"/>
                      <a:r>
                        <a:rPr lang="fa-IR" dirty="0" smtClean="0"/>
                        <a:t>16</a:t>
                      </a:r>
                      <a:endParaRPr lang="en-US" dirty="0"/>
                    </a:p>
                  </a:txBody>
                  <a:tcPr/>
                </a:tc>
                <a:tc>
                  <a:txBody>
                    <a:bodyPr/>
                    <a:lstStyle/>
                    <a:p>
                      <a:pPr algn="ctr"/>
                      <a:r>
                        <a:rPr lang="fa-IR" dirty="0" smtClean="0"/>
                        <a:t>9</a:t>
                      </a:r>
                      <a:endParaRPr lang="en-US" dirty="0"/>
                    </a:p>
                  </a:txBody>
                  <a:tcPr/>
                </a:tc>
                <a:tc>
                  <a:txBody>
                    <a:bodyPr/>
                    <a:lstStyle/>
                    <a:p>
                      <a:pPr algn="ctr"/>
                      <a:r>
                        <a:rPr lang="fa-IR" dirty="0" smtClean="0"/>
                        <a:t>10</a:t>
                      </a:r>
                      <a:endParaRPr lang="en-US" dirty="0"/>
                    </a:p>
                  </a:txBody>
                  <a:tcPr/>
                </a:tc>
                <a:tc>
                  <a:txBody>
                    <a:bodyPr/>
                    <a:lstStyle/>
                    <a:p>
                      <a:pPr algn="ctr"/>
                      <a:r>
                        <a:rPr lang="fa-IR" dirty="0" smtClean="0"/>
                        <a:t>7</a:t>
                      </a:r>
                      <a:endParaRPr lang="en-US" dirty="0"/>
                    </a:p>
                  </a:txBody>
                  <a:tcPr/>
                </a:tc>
                <a:tc>
                  <a:txBody>
                    <a:bodyPr/>
                    <a:lstStyle/>
                    <a:p>
                      <a:pPr algn="ctr"/>
                      <a:r>
                        <a:rPr lang="fa-IR" dirty="0" smtClean="0"/>
                        <a:t>جمع</a:t>
                      </a:r>
                      <a:endParaRPr lang="en-US" dirty="0"/>
                    </a:p>
                  </a:txBody>
                  <a:tcPr/>
                </a:tc>
              </a:tr>
            </a:tbl>
          </a:graphicData>
        </a:graphic>
      </p:graphicFrame>
    </p:spTree>
    <p:extLst>
      <p:ext uri="{BB962C8B-B14F-4D97-AF65-F5344CB8AC3E}">
        <p14:creationId xmlns:p14="http://schemas.microsoft.com/office/powerpoint/2010/main" val="40281262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solidFill>
                  <a:schemeClr val="accent5"/>
                </a:solidFill>
              </a:rPr>
              <a:t>قوانین و دستورالعمل های نظام شبکه</a:t>
            </a:r>
            <a:r>
              <a:rPr lang="fa-IR" dirty="0"/>
              <a:t/>
            </a:r>
            <a:br>
              <a:rPr lang="fa-IR" dirty="0"/>
            </a:br>
            <a:endParaRPr lang="en-US" dirty="0"/>
          </a:p>
        </p:txBody>
      </p:sp>
      <p:sp>
        <p:nvSpPr>
          <p:cNvPr id="3" name="Content Placeholder 2"/>
          <p:cNvSpPr>
            <a:spLocks noGrp="1"/>
          </p:cNvSpPr>
          <p:nvPr>
            <p:ph idx="1"/>
          </p:nvPr>
        </p:nvSpPr>
        <p:spPr>
          <a:xfrm>
            <a:off x="0" y="2160589"/>
            <a:ext cx="11531600" cy="3880773"/>
          </a:xfrm>
        </p:spPr>
        <p:txBody>
          <a:bodyPr>
            <a:normAutofit/>
          </a:bodyPr>
          <a:lstStyle/>
          <a:p>
            <a:pPr algn="ctr" rtl="1"/>
            <a:r>
              <a:rPr lang="fa-IR" sz="3200" dirty="0" smtClean="0"/>
              <a:t>برنامه بیمه روستائی وپزشک خانواده و نظام ارجاع</a:t>
            </a:r>
          </a:p>
          <a:p>
            <a:pPr marL="0" indent="0" algn="ctr" rtl="1">
              <a:buNone/>
            </a:pPr>
            <a:endParaRPr lang="fa-IR" sz="3200" dirty="0" smtClean="0"/>
          </a:p>
          <a:p>
            <a:pPr algn="ctr" rtl="1"/>
            <a:r>
              <a:rPr lang="fa-IR" sz="3200" dirty="0" smtClean="0"/>
              <a:t>برنامه گسترش مراقبتهای اولیه سلامت برای تحقق</a:t>
            </a:r>
          </a:p>
          <a:p>
            <a:pPr marL="0" indent="0" algn="ctr" rtl="1">
              <a:buNone/>
            </a:pPr>
            <a:r>
              <a:rPr lang="fa-IR" sz="3200" dirty="0" smtClean="0"/>
              <a:t>پوشش همگانی سلامت در مناطق شهری</a:t>
            </a:r>
          </a:p>
          <a:p>
            <a:pPr marL="0" indent="0" algn="ctr" rtl="1">
              <a:buNone/>
            </a:pPr>
            <a:r>
              <a:rPr lang="fa-IR" sz="3200" dirty="0" smtClean="0"/>
              <a:t>(برنامه سلامت خانواده )</a:t>
            </a:r>
            <a:endParaRPr lang="en-US" sz="3200" dirty="0"/>
          </a:p>
        </p:txBody>
      </p:sp>
    </p:spTree>
    <p:extLst>
      <p:ext uri="{BB962C8B-B14F-4D97-AF65-F5344CB8AC3E}">
        <p14:creationId xmlns:p14="http://schemas.microsoft.com/office/powerpoint/2010/main" val="2424310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a:solidFill>
                  <a:schemeClr val="accent5"/>
                </a:solidFill>
              </a:rPr>
              <a:t>برنامه بیمه روستائی وپزشک خانواده و نظام ارجاع</a:t>
            </a:r>
            <a:br>
              <a:rPr lang="fa-IR" dirty="0">
                <a:solidFill>
                  <a:schemeClr val="accent5"/>
                </a:solidFill>
              </a:rPr>
            </a:br>
            <a:endParaRPr lang="en-US" dirty="0">
              <a:solidFill>
                <a:schemeClr val="accent5"/>
              </a:solidFill>
            </a:endParaRPr>
          </a:p>
        </p:txBody>
      </p:sp>
      <p:sp>
        <p:nvSpPr>
          <p:cNvPr id="3" name="Content Placeholder 2"/>
          <p:cNvSpPr>
            <a:spLocks noGrp="1"/>
          </p:cNvSpPr>
          <p:nvPr>
            <p:ph idx="1"/>
          </p:nvPr>
        </p:nvSpPr>
        <p:spPr/>
        <p:txBody>
          <a:bodyPr>
            <a:normAutofit/>
          </a:bodyPr>
          <a:lstStyle/>
          <a:p>
            <a:pPr algn="just" rtl="1"/>
            <a:r>
              <a:rPr lang="fa-IR" sz="2800" dirty="0" smtClean="0"/>
              <a:t>در برنامه پزشک خانواده ، پزشک عمومی و متخصص پزشکی خانواده و دیگر اعضای تیم سلامت مسئولیت مدیریت سلامت افراد و خانواده های تحت پوشش خود را به عهده داشته و پس از ارجاع افراد به سطوح تخصصی ، مسئولیت پیگیری اقدامات انجام شده را نیز به عهده دارند .</a:t>
            </a:r>
          </a:p>
          <a:p>
            <a:pPr algn="just" rtl="1"/>
            <a:r>
              <a:rPr lang="fa-IR" sz="2800" dirty="0" smtClean="0"/>
              <a:t>خدمات سلامت در برنامه پزشک خانواده به صورت </a:t>
            </a:r>
            <a:r>
              <a:rPr lang="fa-IR" sz="2800" dirty="0" smtClean="0">
                <a:solidFill>
                  <a:srgbClr val="FF0000"/>
                </a:solidFill>
              </a:rPr>
              <a:t>فعال</a:t>
            </a:r>
            <a:r>
              <a:rPr lang="fa-IR" sz="2800" dirty="0" smtClean="0"/>
              <a:t> به جمعیت تحت پوشش ارائه میگردد.</a:t>
            </a:r>
            <a:endParaRPr lang="en-US" sz="2800" dirty="0"/>
          </a:p>
        </p:txBody>
      </p:sp>
    </p:spTree>
    <p:extLst>
      <p:ext uri="{BB962C8B-B14F-4D97-AF65-F5344CB8AC3E}">
        <p14:creationId xmlns:p14="http://schemas.microsoft.com/office/powerpoint/2010/main" val="75739949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558800"/>
          </a:xfrm>
        </p:spPr>
        <p:txBody>
          <a:bodyPr>
            <a:normAutofit fontScale="90000"/>
          </a:bodyPr>
          <a:lstStyle/>
          <a:p>
            <a:pPr algn="ctr"/>
            <a:r>
              <a:rPr lang="fa-IR" sz="4900" dirty="0" smtClean="0">
                <a:solidFill>
                  <a:schemeClr val="accent5"/>
                </a:solidFill>
                <a:latin typeface="Arial" panose="020B0604020202020204" pitchFamily="34" charset="0"/>
                <a:cs typeface="Arial" panose="020B0604020202020204" pitchFamily="34" charset="0"/>
              </a:rPr>
              <a:t>تعاریف</a:t>
            </a:r>
            <a:r>
              <a:rPr lang="fa-IR" dirty="0" smtClean="0"/>
              <a:t/>
            </a:r>
            <a:br>
              <a:rPr lang="fa-IR" dirty="0" smtClean="0"/>
            </a:br>
            <a:endParaRPr lang="en-US" dirty="0"/>
          </a:p>
        </p:txBody>
      </p:sp>
      <p:sp>
        <p:nvSpPr>
          <p:cNvPr id="3" name="Content Placeholder 2"/>
          <p:cNvSpPr>
            <a:spLocks noGrp="1"/>
          </p:cNvSpPr>
          <p:nvPr>
            <p:ph idx="1"/>
          </p:nvPr>
        </p:nvSpPr>
        <p:spPr>
          <a:xfrm>
            <a:off x="838200" y="1168400"/>
            <a:ext cx="10515600" cy="5008563"/>
          </a:xfrm>
        </p:spPr>
        <p:txBody>
          <a:bodyPr>
            <a:noAutofit/>
          </a:bodyPr>
          <a:lstStyle/>
          <a:p>
            <a:pPr algn="just" rtl="1"/>
            <a:r>
              <a:rPr lang="fa-IR" sz="2800" dirty="0" smtClean="0"/>
              <a:t>پزشک خانواده :دارای حداقل دکترای حرفه ای پزشکی ودارای مجوز فعالیت پزشکی میباشدو عهده دار خدمات پزشکی سطح اول بر اساس </a:t>
            </a:r>
            <a:r>
              <a:rPr lang="fa-IR" sz="2800" dirty="0" smtClean="0">
                <a:solidFill>
                  <a:srgbClr val="FF0000"/>
                </a:solidFill>
              </a:rPr>
              <a:t>بسته خدمات سلامت </a:t>
            </a:r>
            <a:r>
              <a:rPr lang="fa-IR" sz="2800" dirty="0" smtClean="0"/>
              <a:t>در مناطق روستائی و شهرهای زیر 20000 نفر میباشد .</a:t>
            </a:r>
          </a:p>
          <a:p>
            <a:pPr algn="just" rtl="1"/>
            <a:r>
              <a:rPr lang="fa-IR" sz="2800" dirty="0" smtClean="0"/>
              <a:t>خدمات سلامت: مجموعه فعالیتهائی است که بستر لازم برای حصول سلامت همه جانبه را برای فرد و اجتماع فراهم میکند و در برگیرنده امور مربوط به بهداشت، پیشگیری، تشخیص ،درمان و بازتوانی است .</a:t>
            </a:r>
          </a:p>
          <a:p>
            <a:pPr algn="just" rtl="1"/>
            <a:r>
              <a:rPr lang="fa-IR" sz="2800" dirty="0" smtClean="0"/>
              <a:t>نظام ارجاع : ارائه خدمات سلامت بصورت زنجیره ای مرتبط و تکاملی است تا چنانچه مراجعه کننده ای از واحد محیطی به خدمات تخصصی تر نیاز داشت بتواند او را به سطح بالاتر ارجاع نماید و نتیجه اقدامات درمانی از سطوح بالاتر به سطوح پائین تر جهت پیگیری اعلام گردد.</a:t>
            </a:r>
            <a:endParaRPr lang="en-US" sz="2800" dirty="0"/>
          </a:p>
        </p:txBody>
      </p:sp>
    </p:spTree>
    <p:extLst>
      <p:ext uri="{BB962C8B-B14F-4D97-AF65-F5344CB8AC3E}">
        <p14:creationId xmlns:p14="http://schemas.microsoft.com/office/powerpoint/2010/main" val="3802877772"/>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91068"/>
            <a:ext cx="10515600" cy="6366932"/>
          </a:xfrm>
        </p:spPr>
        <p:txBody>
          <a:bodyPr>
            <a:noAutofit/>
          </a:bodyPr>
          <a:lstStyle/>
          <a:p>
            <a:pPr algn="r" rtl="1"/>
            <a:r>
              <a:rPr lang="fa-IR" sz="2400" dirty="0" smtClean="0"/>
              <a:t>تیم سلامت :</a:t>
            </a:r>
          </a:p>
          <a:p>
            <a:pPr marL="0" indent="0" algn="just" rtl="1">
              <a:buNone/>
            </a:pPr>
            <a:r>
              <a:rPr lang="fa-IR" sz="2400" dirty="0" smtClean="0"/>
              <a:t>گروهی از صاحبان دانش و مهارت در حوزه خدمات بهداشتی درمانی شامل : پزشک ،دندانپزشک،کاردان یا کارشناس مامائی،پرستار، بهیار، کارشناس بهداشت خانواده،کارشناس مبارزه با بیماری ها ،کارشناس بهداشت محیط و حرفه ای،کارشناس علوم آزمایشگاهی ،روانشناس بالینی، کارشناس تغذیه ،بهداشتکار دهان ودندان وبهورز و سایر نیروهائی که با مدیریت پزشک خانواده ، بسته خدمات سطح اول را در اختیار جامعه تعریف شده قرار میدهند.</a:t>
            </a:r>
          </a:p>
          <a:p>
            <a:pPr algn="just" rtl="1">
              <a:buFont typeface="Wingdings" panose="05000000000000000000" pitchFamily="2" charset="2"/>
              <a:buChar char="q"/>
            </a:pPr>
            <a:r>
              <a:rPr lang="fa-IR" sz="2400" dirty="0" smtClean="0">
                <a:solidFill>
                  <a:schemeClr val="accent5"/>
                </a:solidFill>
              </a:rPr>
              <a:t>پزشک به ازای هر4000 نفر</a:t>
            </a:r>
          </a:p>
          <a:p>
            <a:pPr algn="just" rtl="1">
              <a:buFont typeface="Wingdings" panose="05000000000000000000" pitchFamily="2" charset="2"/>
              <a:buChar char="q"/>
            </a:pPr>
            <a:r>
              <a:rPr lang="fa-IR" sz="2400" dirty="0" smtClean="0">
                <a:solidFill>
                  <a:schemeClr val="accent5"/>
                </a:solidFill>
              </a:rPr>
              <a:t>ماما به ازای هر 7000 نفر</a:t>
            </a:r>
          </a:p>
          <a:p>
            <a:pPr algn="just" rtl="1">
              <a:buFont typeface="Wingdings" panose="05000000000000000000" pitchFamily="2" charset="2"/>
              <a:buChar char="q"/>
            </a:pPr>
            <a:r>
              <a:rPr lang="fa-IR" sz="2400" dirty="0" smtClean="0">
                <a:solidFill>
                  <a:schemeClr val="accent5"/>
                </a:solidFill>
              </a:rPr>
              <a:t>دندانپزشک به ازای هر15000 نفر</a:t>
            </a:r>
          </a:p>
          <a:p>
            <a:pPr marL="0" indent="0" algn="just" rtl="1">
              <a:buNone/>
            </a:pPr>
            <a:r>
              <a:rPr lang="fa-IR" sz="2400" dirty="0" smtClean="0">
                <a:solidFill>
                  <a:srgbClr val="FF0000"/>
                </a:solidFill>
              </a:rPr>
              <a:t>پزشکان تیم سلامت شاغل در برنامه بیمه روستائی اجازه فعالیت در بخش خصوصی را نخواهند داشت .</a:t>
            </a:r>
          </a:p>
          <a:p>
            <a:pPr marL="0" indent="0" algn="just" rtl="1">
              <a:buNone/>
            </a:pPr>
            <a:r>
              <a:rPr lang="fa-IR" sz="2400" dirty="0" smtClean="0"/>
              <a:t>اولویت جذب تیم سلامت به ترتیب با نیروهای رسمی و پیمانی شاغل – طرحی – قراردای میباشد.</a:t>
            </a:r>
            <a:endParaRPr lang="en-US" sz="2400" dirty="0"/>
          </a:p>
        </p:txBody>
      </p:sp>
    </p:spTree>
    <p:extLst>
      <p:ext uri="{BB962C8B-B14F-4D97-AF65-F5344CB8AC3E}">
        <p14:creationId xmlns:p14="http://schemas.microsoft.com/office/powerpoint/2010/main" val="3319004416"/>
      </p:ext>
    </p:extLst>
  </p:cSld>
  <p:clrMapOvr>
    <a:masterClrMapping/>
  </p:clrMapOvr>
  <p:transition spd="slow">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800" dirty="0" smtClean="0">
                <a:solidFill>
                  <a:schemeClr val="accent5"/>
                </a:solidFill>
              </a:rPr>
              <a:t>وظایف تیم سلامت </a:t>
            </a:r>
            <a:endParaRPr lang="en-US" sz="4800" dirty="0">
              <a:solidFill>
                <a:schemeClr val="accent5"/>
              </a:solidFill>
            </a:endParaRPr>
          </a:p>
        </p:txBody>
      </p:sp>
      <p:sp>
        <p:nvSpPr>
          <p:cNvPr id="3" name="Content Placeholder 2"/>
          <p:cNvSpPr>
            <a:spLocks noGrp="1"/>
          </p:cNvSpPr>
          <p:nvPr>
            <p:ph idx="1"/>
          </p:nvPr>
        </p:nvSpPr>
        <p:spPr/>
        <p:txBody>
          <a:bodyPr>
            <a:normAutofit/>
          </a:bodyPr>
          <a:lstStyle/>
          <a:p>
            <a:pPr algn="r" rtl="1"/>
            <a:r>
              <a:rPr lang="fa-IR" sz="3200" dirty="0" smtClean="0"/>
              <a:t>شناسائی جمعیت </a:t>
            </a:r>
          </a:p>
          <a:p>
            <a:pPr algn="r" rtl="1"/>
            <a:r>
              <a:rPr lang="fa-IR" sz="3200" dirty="0" smtClean="0"/>
              <a:t>تشکیل پرونده سلامت وارائه خدمات ادغام یافته</a:t>
            </a:r>
          </a:p>
          <a:p>
            <a:pPr algn="r" rtl="1"/>
            <a:r>
              <a:rPr lang="fa-IR" sz="3200" dirty="0" smtClean="0"/>
              <a:t>ثبت روزانه آمار و تکمیل پرونده الکترونیک سلامت</a:t>
            </a:r>
            <a:endParaRPr lang="en-US" sz="3200" dirty="0" smtClean="0"/>
          </a:p>
          <a:p>
            <a:pPr algn="r" rtl="1"/>
            <a:r>
              <a:rPr lang="fa-IR" sz="3200" dirty="0"/>
              <a:t> سرکش و نظارت (دهگردشی)</a:t>
            </a:r>
          </a:p>
          <a:p>
            <a:pPr algn="r" rtl="1"/>
            <a:endParaRPr lang="fa-IR" sz="3200" dirty="0" smtClean="0"/>
          </a:p>
        </p:txBody>
      </p:sp>
    </p:spTree>
    <p:extLst>
      <p:ext uri="{BB962C8B-B14F-4D97-AF65-F5344CB8AC3E}">
        <p14:creationId xmlns:p14="http://schemas.microsoft.com/office/powerpoint/2010/main" val="411743723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225675"/>
          </a:xfrm>
        </p:spPr>
        <p:txBody>
          <a:bodyPr>
            <a:normAutofit fontScale="90000"/>
          </a:bodyPr>
          <a:lstStyle/>
          <a:p>
            <a:pPr algn="ctr"/>
            <a:r>
              <a:rPr lang="fa-IR" dirty="0">
                <a:solidFill>
                  <a:schemeClr val="accent5"/>
                </a:solidFill>
              </a:rPr>
              <a:t>برنامه گسترش مراقبتهای اولیه سلامت برای تحقق</a:t>
            </a:r>
            <a:br>
              <a:rPr lang="fa-IR" dirty="0">
                <a:solidFill>
                  <a:schemeClr val="accent5"/>
                </a:solidFill>
              </a:rPr>
            </a:br>
            <a:r>
              <a:rPr lang="fa-IR" dirty="0">
                <a:solidFill>
                  <a:schemeClr val="accent5"/>
                </a:solidFill>
              </a:rPr>
              <a:t>پوشش همگانی سلامت در مناطق شهری</a:t>
            </a:r>
            <a:br>
              <a:rPr lang="fa-IR" dirty="0">
                <a:solidFill>
                  <a:schemeClr val="accent5"/>
                </a:solidFill>
              </a:rPr>
            </a:br>
            <a:r>
              <a:rPr lang="fa-IR" dirty="0">
                <a:solidFill>
                  <a:schemeClr val="accent5"/>
                </a:solidFill>
              </a:rPr>
              <a:t>(برنامه سلامت خانواده )</a:t>
            </a:r>
            <a:r>
              <a:rPr lang="fa-IR" dirty="0"/>
              <a:t/>
            </a:r>
            <a:br>
              <a:rPr lang="fa-IR" dirty="0"/>
            </a:br>
            <a:endParaRPr lang="en-US" dirty="0"/>
          </a:p>
        </p:txBody>
      </p:sp>
      <p:sp>
        <p:nvSpPr>
          <p:cNvPr id="3" name="Content Placeholder 2"/>
          <p:cNvSpPr>
            <a:spLocks noGrp="1"/>
          </p:cNvSpPr>
          <p:nvPr>
            <p:ph idx="1"/>
          </p:nvPr>
        </p:nvSpPr>
        <p:spPr>
          <a:xfrm>
            <a:off x="838200" y="2590799"/>
            <a:ext cx="10515600" cy="3586163"/>
          </a:xfrm>
        </p:spPr>
        <p:txBody>
          <a:bodyPr/>
          <a:lstStyle/>
          <a:p>
            <a:endParaRPr lang="en-US" dirty="0"/>
          </a:p>
        </p:txBody>
      </p:sp>
    </p:spTree>
    <p:extLst>
      <p:ext uri="{BB962C8B-B14F-4D97-AF65-F5344CB8AC3E}">
        <p14:creationId xmlns:p14="http://schemas.microsoft.com/office/powerpoint/2010/main" val="3381571691"/>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134533"/>
            <a:ext cx="8596668" cy="4906829"/>
          </a:xfrm>
        </p:spPr>
        <p:txBody>
          <a:bodyPr>
            <a:normAutofit/>
          </a:bodyPr>
          <a:lstStyle/>
          <a:p>
            <a:pPr algn="r" rtl="1"/>
            <a:r>
              <a:rPr lang="fa-IR" sz="3600" dirty="0" smtClean="0"/>
              <a:t>معرفی دوره </a:t>
            </a:r>
          </a:p>
          <a:p>
            <a:pPr algn="r" rtl="1"/>
            <a:r>
              <a:rPr lang="fa-IR" sz="3600" dirty="0" smtClean="0"/>
              <a:t>ساختار و عملکرد نظام سلامت در ایران</a:t>
            </a:r>
          </a:p>
          <a:p>
            <a:pPr algn="r" rtl="1"/>
            <a:r>
              <a:rPr lang="fa-IR" sz="3600" dirty="0"/>
              <a:t> آشنائی با قوانین و دستورالعمل های نظام شبکه </a:t>
            </a:r>
            <a:r>
              <a:rPr lang="fa-IR" sz="3600" dirty="0" smtClean="0"/>
              <a:t>(برنامه پزشک خانواده)</a:t>
            </a:r>
            <a:endParaRPr lang="fa-IR" sz="3600" dirty="0"/>
          </a:p>
          <a:p>
            <a:pPr algn="r" rtl="1"/>
            <a:r>
              <a:rPr lang="fa-IR" sz="3600" dirty="0" smtClean="0"/>
              <a:t>سطح بندی خدمات ونظام ارجاع </a:t>
            </a:r>
          </a:p>
          <a:p>
            <a:endParaRPr lang="en-US" sz="3600" dirty="0"/>
          </a:p>
        </p:txBody>
      </p:sp>
    </p:spTree>
    <p:extLst>
      <p:ext uri="{BB962C8B-B14F-4D97-AF65-F5344CB8AC3E}">
        <p14:creationId xmlns:p14="http://schemas.microsoft.com/office/powerpoint/2010/main" val="643897067"/>
      </p:ext>
    </p:extLst>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32" y="365126"/>
            <a:ext cx="10371667" cy="634343"/>
          </a:xfrm>
        </p:spPr>
        <p:txBody>
          <a:bodyPr>
            <a:normAutofit fontScale="90000"/>
          </a:bodyPr>
          <a:lstStyle/>
          <a:p>
            <a:pPr algn="ctr"/>
            <a:r>
              <a:rPr lang="fa-IR" dirty="0" smtClean="0"/>
              <a:t>اسناد بالادستی </a:t>
            </a:r>
            <a:br>
              <a:rPr lang="fa-IR" dirty="0" smtClean="0"/>
            </a:br>
            <a:r>
              <a:rPr lang="fa-IR" dirty="0" smtClean="0"/>
              <a:t>قانون برنامه پنجم توسعه</a:t>
            </a:r>
            <a:endParaRPr lang="en-US" dirty="0"/>
          </a:p>
        </p:txBody>
      </p:sp>
      <p:sp>
        <p:nvSpPr>
          <p:cNvPr id="3" name="Content Placeholder 2"/>
          <p:cNvSpPr>
            <a:spLocks noGrp="1"/>
          </p:cNvSpPr>
          <p:nvPr>
            <p:ph idx="1"/>
          </p:nvPr>
        </p:nvSpPr>
        <p:spPr/>
        <p:txBody>
          <a:bodyPr/>
          <a:lstStyle/>
          <a:p>
            <a:pPr algn="r" rtl="1"/>
            <a:endParaRPr lang="fa-IR" dirty="0"/>
          </a:p>
        </p:txBody>
      </p:sp>
      <p:grpSp>
        <p:nvGrpSpPr>
          <p:cNvPr id="4" name="Group 3"/>
          <p:cNvGrpSpPr/>
          <p:nvPr/>
        </p:nvGrpSpPr>
        <p:grpSpPr>
          <a:xfrm>
            <a:off x="1473200" y="1524000"/>
            <a:ext cx="9194800" cy="5181600"/>
            <a:chOff x="1143000" y="2062163"/>
            <a:chExt cx="6888163" cy="3957637"/>
          </a:xfrm>
        </p:grpSpPr>
        <p:sp>
          <p:nvSpPr>
            <p:cNvPr id="5" name="AutoShape 52"/>
            <p:cNvSpPr>
              <a:spLocks noChangeArrowheads="1"/>
            </p:cNvSpPr>
            <p:nvPr/>
          </p:nvSpPr>
          <p:spPr bwMode="gray">
            <a:xfrm>
              <a:off x="1143000" y="2365375"/>
              <a:ext cx="2163763" cy="2857500"/>
            </a:xfrm>
            <a:prstGeom prst="roundRect">
              <a:avLst>
                <a:gd name="adj" fmla="val 17509"/>
              </a:avLst>
            </a:prstGeom>
            <a:gradFill rotWithShape="1">
              <a:gsLst>
                <a:gs pos="0">
                  <a:srgbClr val="4E91D4"/>
                </a:gs>
                <a:gs pos="100000">
                  <a:srgbClr val="3477A4"/>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fa-IR" sz="2400">
                <a:solidFill>
                  <a:srgbClr val="B1E2FB"/>
                </a:solidFill>
                <a:cs typeface="B Mitra" pitchFamily="2" charset="-78"/>
              </a:endParaRPr>
            </a:p>
          </p:txBody>
        </p:sp>
        <p:sp>
          <p:nvSpPr>
            <p:cNvPr id="6" name="AutoShape 53"/>
            <p:cNvSpPr>
              <a:spLocks noChangeArrowheads="1"/>
            </p:cNvSpPr>
            <p:nvPr/>
          </p:nvSpPr>
          <p:spPr bwMode="gray">
            <a:xfrm>
              <a:off x="1176338" y="2373313"/>
              <a:ext cx="2098675" cy="2803525"/>
            </a:xfrm>
            <a:prstGeom prst="roundRect">
              <a:avLst>
                <a:gd name="adj" fmla="val 16667"/>
              </a:avLst>
            </a:prstGeom>
            <a:solidFill>
              <a:srgbClr val="3CA1E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fa-IR" sz="2400">
                <a:solidFill>
                  <a:srgbClr val="B1E2FB"/>
                </a:solidFill>
                <a:cs typeface="B Mitra" pitchFamily="2" charset="-78"/>
              </a:endParaRPr>
            </a:p>
          </p:txBody>
        </p:sp>
        <p:sp>
          <p:nvSpPr>
            <p:cNvPr id="7" name="AutoShape 54"/>
            <p:cNvSpPr>
              <a:spLocks noChangeArrowheads="1"/>
            </p:cNvSpPr>
            <p:nvPr/>
          </p:nvSpPr>
          <p:spPr bwMode="gray">
            <a:xfrm>
              <a:off x="1193800" y="4437063"/>
              <a:ext cx="2070100" cy="709612"/>
            </a:xfrm>
            <a:prstGeom prst="roundRect">
              <a:avLst>
                <a:gd name="adj" fmla="val 50000"/>
              </a:avLst>
            </a:prstGeom>
            <a:gradFill rotWithShape="1">
              <a:gsLst>
                <a:gs pos="0">
                  <a:srgbClr val="3CA1E6">
                    <a:alpha val="0"/>
                  </a:srgbClr>
                </a:gs>
                <a:gs pos="100000">
                  <a:srgbClr val="3CA1E6">
                    <a:gamma/>
                    <a:tint val="51373"/>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fa-IR" sz="2400">
                <a:solidFill>
                  <a:srgbClr val="B1E2FB"/>
                </a:solidFill>
                <a:cs typeface="B Mitra" pitchFamily="2" charset="-78"/>
              </a:endParaRPr>
            </a:p>
          </p:txBody>
        </p:sp>
        <p:sp>
          <p:nvSpPr>
            <p:cNvPr id="8" name="AutoShape 55"/>
            <p:cNvSpPr>
              <a:spLocks noChangeArrowheads="1"/>
            </p:cNvSpPr>
            <p:nvPr/>
          </p:nvSpPr>
          <p:spPr bwMode="gray">
            <a:xfrm>
              <a:off x="1193800" y="2395538"/>
              <a:ext cx="2070100" cy="708025"/>
            </a:xfrm>
            <a:prstGeom prst="roundRect">
              <a:avLst>
                <a:gd name="adj" fmla="val 50000"/>
              </a:avLst>
            </a:prstGeom>
            <a:gradFill rotWithShape="1">
              <a:gsLst>
                <a:gs pos="0">
                  <a:srgbClr val="3CA1E6">
                    <a:gamma/>
                    <a:tint val="33333"/>
                    <a:invGamma/>
                  </a:srgbClr>
                </a:gs>
                <a:gs pos="100000">
                  <a:srgbClr val="3CA1E6">
                    <a:alpha val="0"/>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fa-IR" sz="2400">
                <a:solidFill>
                  <a:srgbClr val="B1E2FB"/>
                </a:solidFill>
                <a:cs typeface="B Mitra" pitchFamily="2" charset="-78"/>
              </a:endParaRPr>
            </a:p>
          </p:txBody>
        </p:sp>
        <p:sp>
          <p:nvSpPr>
            <p:cNvPr id="9" name="AutoShape 56"/>
            <p:cNvSpPr>
              <a:spLocks noChangeArrowheads="1"/>
            </p:cNvSpPr>
            <p:nvPr/>
          </p:nvSpPr>
          <p:spPr bwMode="hidden">
            <a:xfrm>
              <a:off x="1149350" y="5222875"/>
              <a:ext cx="2163763" cy="792163"/>
            </a:xfrm>
            <a:prstGeom prst="roundRect">
              <a:avLst>
                <a:gd name="adj" fmla="val 40389"/>
              </a:avLst>
            </a:prstGeom>
            <a:gradFill rotWithShape="1">
              <a:gsLst>
                <a:gs pos="0">
                  <a:schemeClr val="bg2"/>
                </a:gs>
                <a:gs pos="100000">
                  <a:srgbClr val="002A7C"/>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fa-IR" sz="2400">
                <a:solidFill>
                  <a:srgbClr val="B1E2FB"/>
                </a:solidFill>
                <a:cs typeface="B Mitra" pitchFamily="2" charset="-78"/>
              </a:endParaRPr>
            </a:p>
          </p:txBody>
        </p:sp>
        <p:sp>
          <p:nvSpPr>
            <p:cNvPr id="10" name="AutoShape 57"/>
            <p:cNvSpPr>
              <a:spLocks noChangeArrowheads="1"/>
            </p:cNvSpPr>
            <p:nvPr/>
          </p:nvSpPr>
          <p:spPr bwMode="hidden">
            <a:xfrm>
              <a:off x="1193800" y="5246688"/>
              <a:ext cx="2070100" cy="703262"/>
            </a:xfrm>
            <a:prstGeom prst="roundRect">
              <a:avLst>
                <a:gd name="adj" fmla="val 50000"/>
              </a:avLst>
            </a:prstGeom>
            <a:gradFill rotWithShape="1">
              <a:gsLst>
                <a:gs pos="0">
                  <a:srgbClr val="72A7F6"/>
                </a:gs>
                <a:gs pos="100000">
                  <a:srgbClr val="002A7C"/>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fa-IR" sz="3600" dirty="0">
                  <a:solidFill>
                    <a:srgbClr val="000000"/>
                  </a:solidFill>
                  <a:latin typeface="Verdana" pitchFamily="34" charset="0"/>
                  <a:cs typeface="B Mitra" pitchFamily="2" charset="-78"/>
                </a:rPr>
                <a:t>بند الف ماده35 </a:t>
              </a:r>
              <a:endParaRPr lang="fa-IR" sz="2400" dirty="0">
                <a:solidFill>
                  <a:srgbClr val="B1E2FB"/>
                </a:solidFill>
                <a:cs typeface="B Mitra" pitchFamily="2" charset="-78"/>
              </a:endParaRPr>
            </a:p>
          </p:txBody>
        </p:sp>
        <p:grpSp>
          <p:nvGrpSpPr>
            <p:cNvPr id="11" name="Group 58"/>
            <p:cNvGrpSpPr>
              <a:grpSpLocks/>
            </p:cNvGrpSpPr>
            <p:nvPr/>
          </p:nvGrpSpPr>
          <p:grpSpPr bwMode="auto">
            <a:xfrm>
              <a:off x="1887538" y="2062213"/>
              <a:ext cx="642937" cy="622726"/>
              <a:chOff x="1289" y="587"/>
              <a:chExt cx="668" cy="647"/>
            </a:xfrm>
          </p:grpSpPr>
          <p:sp>
            <p:nvSpPr>
              <p:cNvPr id="41" name="Oval 59"/>
              <p:cNvSpPr>
                <a:spLocks noChangeArrowheads="1"/>
              </p:cNvSpPr>
              <p:nvPr/>
            </p:nvSpPr>
            <p:spPr bwMode="gray">
              <a:xfrm>
                <a:off x="1289" y="665"/>
                <a:ext cx="668" cy="501"/>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pPr algn="ctr">
                  <a:defRPr/>
                </a:pPr>
                <a:endParaRPr lang="fa-IR" sz="2400">
                  <a:solidFill>
                    <a:srgbClr val="B1E2FB"/>
                  </a:solidFill>
                  <a:cs typeface="B Mitra" pitchFamily="2" charset="-78"/>
                </a:endParaRPr>
              </a:p>
            </p:txBody>
          </p:sp>
          <p:sp>
            <p:nvSpPr>
              <p:cNvPr id="42" name="Oval 60"/>
              <p:cNvSpPr>
                <a:spLocks noChangeArrowheads="1"/>
              </p:cNvSpPr>
              <p:nvPr/>
            </p:nvSpPr>
            <p:spPr bwMode="gray">
              <a:xfrm>
                <a:off x="1296" y="587"/>
                <a:ext cx="648" cy="647"/>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defRPr/>
                </a:pPr>
                <a:endParaRPr lang="fa-IR" sz="2400">
                  <a:solidFill>
                    <a:srgbClr val="B1E2FB"/>
                  </a:solidFill>
                  <a:cs typeface="B Mitra" pitchFamily="2" charset="-78"/>
                </a:endParaRPr>
              </a:p>
            </p:txBody>
          </p:sp>
          <p:sp>
            <p:nvSpPr>
              <p:cNvPr id="43" name="Oval 61"/>
              <p:cNvSpPr>
                <a:spLocks noChangeArrowheads="1"/>
              </p:cNvSpPr>
              <p:nvPr/>
            </p:nvSpPr>
            <p:spPr bwMode="gray">
              <a:xfrm>
                <a:off x="1304" y="590"/>
                <a:ext cx="632" cy="632"/>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defRPr/>
                </a:pPr>
                <a:endParaRPr lang="fa-IR" sz="2400">
                  <a:solidFill>
                    <a:srgbClr val="B1E2FB"/>
                  </a:solidFill>
                  <a:cs typeface="B Mitra" pitchFamily="2" charset="-78"/>
                </a:endParaRPr>
              </a:p>
            </p:txBody>
          </p:sp>
          <p:sp>
            <p:nvSpPr>
              <p:cNvPr id="44" name="Oval 62"/>
              <p:cNvSpPr>
                <a:spLocks noChangeArrowheads="1"/>
              </p:cNvSpPr>
              <p:nvPr/>
            </p:nvSpPr>
            <p:spPr bwMode="gray">
              <a:xfrm>
                <a:off x="1310"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defRPr/>
                </a:pPr>
                <a:endParaRPr lang="fa-IR" sz="2400">
                  <a:solidFill>
                    <a:srgbClr val="B1E2FB"/>
                  </a:solidFill>
                  <a:cs typeface="B Mitra" pitchFamily="2" charset="-78"/>
                </a:endParaRPr>
              </a:p>
            </p:txBody>
          </p:sp>
          <p:sp>
            <p:nvSpPr>
              <p:cNvPr id="45" name="Oval 63"/>
              <p:cNvSpPr>
                <a:spLocks noChangeArrowheads="1"/>
              </p:cNvSpPr>
              <p:nvPr/>
            </p:nvSpPr>
            <p:spPr bwMode="gray">
              <a:xfrm>
                <a:off x="1347" y="613"/>
                <a:ext cx="533" cy="478"/>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defRPr/>
                </a:pPr>
                <a:endParaRPr lang="fa-IR" sz="2400">
                  <a:solidFill>
                    <a:srgbClr val="B1E2FB"/>
                  </a:solidFill>
                  <a:cs typeface="B Mitra" pitchFamily="2" charset="-78"/>
                </a:endParaRPr>
              </a:p>
            </p:txBody>
          </p:sp>
        </p:grpSp>
        <p:sp>
          <p:nvSpPr>
            <p:cNvPr id="12" name="Text Box 64"/>
            <p:cNvSpPr txBox="1">
              <a:spLocks noChangeArrowheads="1"/>
            </p:cNvSpPr>
            <p:nvPr/>
          </p:nvSpPr>
          <p:spPr bwMode="gray">
            <a:xfrm>
              <a:off x="2083201" y="2149475"/>
              <a:ext cx="238910" cy="434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lang="fa-IR" sz="3200" dirty="0">
                  <a:solidFill>
                    <a:srgbClr val="000000"/>
                  </a:solidFill>
                  <a:cs typeface="B Mitra" pitchFamily="2" charset="-78"/>
                </a:rPr>
                <a:t>3</a:t>
              </a:r>
              <a:endParaRPr lang="en-US" sz="2400" dirty="0">
                <a:solidFill>
                  <a:srgbClr val="B1E2FB"/>
                </a:solidFill>
                <a:cs typeface="B Mitra" pitchFamily="2" charset="-78"/>
              </a:endParaRPr>
            </a:p>
          </p:txBody>
        </p:sp>
        <p:sp>
          <p:nvSpPr>
            <p:cNvPr id="13" name="Text Box 65"/>
            <p:cNvSpPr txBox="1">
              <a:spLocks noChangeArrowheads="1"/>
            </p:cNvSpPr>
            <p:nvPr/>
          </p:nvSpPr>
          <p:spPr bwMode="gray">
            <a:xfrm>
              <a:off x="1219200" y="2819400"/>
              <a:ext cx="2057400" cy="1989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fa-IR" sz="2800" dirty="0">
                  <a:solidFill>
                    <a:srgbClr val="000000"/>
                  </a:solidFill>
                  <a:latin typeface="Verdana" pitchFamily="34" charset="0"/>
                  <a:cs typeface="B Mitra" pitchFamily="2" charset="-78"/>
                </a:rPr>
                <a:t>وزارت بهداشت... نسبت به استقرار سامانه پرونده الکترونیکی سلامت ایرانیان...با اولویت شروع از برنامه پزشک خانواده و نظام ارجاع اقدام نماید.</a:t>
              </a:r>
              <a:endParaRPr lang="en-US" sz="2800" dirty="0">
                <a:solidFill>
                  <a:srgbClr val="B1E2FB"/>
                </a:solidFill>
                <a:cs typeface="B Mitra" pitchFamily="2" charset="-78"/>
              </a:endParaRPr>
            </a:p>
          </p:txBody>
        </p:sp>
        <p:sp>
          <p:nvSpPr>
            <p:cNvPr id="14" name="AutoShape 67"/>
            <p:cNvSpPr>
              <a:spLocks noChangeArrowheads="1"/>
            </p:cNvSpPr>
            <p:nvPr/>
          </p:nvSpPr>
          <p:spPr bwMode="gray">
            <a:xfrm>
              <a:off x="3505200" y="2365375"/>
              <a:ext cx="2163763" cy="2857500"/>
            </a:xfrm>
            <a:prstGeom prst="roundRect">
              <a:avLst>
                <a:gd name="adj" fmla="val 17509"/>
              </a:avLst>
            </a:prstGeom>
            <a:gradFill rotWithShape="1">
              <a:gsLst>
                <a:gs pos="0">
                  <a:srgbClr val="34B034"/>
                </a:gs>
                <a:gs pos="100000">
                  <a:srgbClr val="3F8B4A"/>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fa-IR" sz="2400">
                <a:solidFill>
                  <a:srgbClr val="B1E2FB"/>
                </a:solidFill>
                <a:cs typeface="B Mitra" pitchFamily="2" charset="-78"/>
              </a:endParaRPr>
            </a:p>
          </p:txBody>
        </p:sp>
        <p:sp>
          <p:nvSpPr>
            <p:cNvPr id="15" name="AutoShape 68"/>
            <p:cNvSpPr>
              <a:spLocks noChangeArrowheads="1"/>
            </p:cNvSpPr>
            <p:nvPr/>
          </p:nvSpPr>
          <p:spPr bwMode="gray">
            <a:xfrm>
              <a:off x="3538538" y="2373313"/>
              <a:ext cx="2098675" cy="2803525"/>
            </a:xfrm>
            <a:prstGeom prst="roundRect">
              <a:avLst>
                <a:gd name="adj" fmla="val 16667"/>
              </a:avLst>
            </a:prstGeom>
            <a:solidFill>
              <a:srgbClr val="73E77E"/>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fa-IR" sz="2400">
                <a:solidFill>
                  <a:srgbClr val="B1E2FB"/>
                </a:solidFill>
                <a:cs typeface="B Mitra" pitchFamily="2" charset="-78"/>
              </a:endParaRPr>
            </a:p>
          </p:txBody>
        </p:sp>
        <p:sp>
          <p:nvSpPr>
            <p:cNvPr id="16" name="AutoShape 69"/>
            <p:cNvSpPr>
              <a:spLocks noChangeArrowheads="1"/>
            </p:cNvSpPr>
            <p:nvPr/>
          </p:nvSpPr>
          <p:spPr bwMode="gray">
            <a:xfrm>
              <a:off x="3556000" y="4437063"/>
              <a:ext cx="2070100" cy="709612"/>
            </a:xfrm>
            <a:prstGeom prst="roundRect">
              <a:avLst>
                <a:gd name="adj" fmla="val 50000"/>
              </a:avLst>
            </a:prstGeom>
            <a:gradFill rotWithShape="1">
              <a:gsLst>
                <a:gs pos="0">
                  <a:srgbClr val="73E77E"/>
                </a:gs>
                <a:gs pos="100000">
                  <a:srgbClr val="73E77E">
                    <a:gamma/>
                    <a:tint val="54510"/>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fa-IR" sz="2400">
                <a:solidFill>
                  <a:srgbClr val="B1E2FB"/>
                </a:solidFill>
                <a:cs typeface="B Mitra" pitchFamily="2" charset="-78"/>
              </a:endParaRPr>
            </a:p>
          </p:txBody>
        </p:sp>
        <p:sp>
          <p:nvSpPr>
            <p:cNvPr id="17" name="AutoShape 70"/>
            <p:cNvSpPr>
              <a:spLocks noChangeArrowheads="1"/>
            </p:cNvSpPr>
            <p:nvPr/>
          </p:nvSpPr>
          <p:spPr bwMode="gray">
            <a:xfrm>
              <a:off x="3556000" y="2395538"/>
              <a:ext cx="2070100" cy="708025"/>
            </a:xfrm>
            <a:prstGeom prst="roundRect">
              <a:avLst>
                <a:gd name="adj" fmla="val 50000"/>
              </a:avLst>
            </a:prstGeom>
            <a:gradFill rotWithShape="1">
              <a:gsLst>
                <a:gs pos="0">
                  <a:srgbClr val="73E77E">
                    <a:gamma/>
                    <a:tint val="33333"/>
                    <a:invGamma/>
                  </a:srgbClr>
                </a:gs>
                <a:gs pos="100000">
                  <a:srgbClr val="73E77E"/>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fa-IR" sz="2400">
                <a:solidFill>
                  <a:srgbClr val="B1E2FB"/>
                </a:solidFill>
                <a:cs typeface="B Mitra" pitchFamily="2" charset="-78"/>
              </a:endParaRPr>
            </a:p>
          </p:txBody>
        </p:sp>
        <p:sp>
          <p:nvSpPr>
            <p:cNvPr id="18" name="Oval 71"/>
            <p:cNvSpPr>
              <a:spLocks noChangeArrowheads="1"/>
            </p:cNvSpPr>
            <p:nvPr/>
          </p:nvSpPr>
          <p:spPr bwMode="gray">
            <a:xfrm>
              <a:off x="4249738" y="2137742"/>
              <a:ext cx="642937" cy="482254"/>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pPr algn="ctr">
                <a:defRPr/>
              </a:pPr>
              <a:endParaRPr lang="fa-IR" sz="2400">
                <a:solidFill>
                  <a:srgbClr val="B1E2FB"/>
                </a:solidFill>
                <a:cs typeface="B Mitra" pitchFamily="2" charset="-78"/>
              </a:endParaRPr>
            </a:p>
          </p:txBody>
        </p:sp>
        <p:sp>
          <p:nvSpPr>
            <p:cNvPr id="19" name="Oval 72"/>
            <p:cNvSpPr>
              <a:spLocks noChangeArrowheads="1"/>
            </p:cNvSpPr>
            <p:nvPr/>
          </p:nvSpPr>
          <p:spPr bwMode="gray">
            <a:xfrm>
              <a:off x="4256088" y="2062163"/>
              <a:ext cx="622300" cy="622300"/>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defRPr/>
              </a:pPr>
              <a:endParaRPr lang="fa-IR" sz="2400">
                <a:solidFill>
                  <a:srgbClr val="B1E2FB"/>
                </a:solidFill>
                <a:cs typeface="B Mitra" pitchFamily="2" charset="-78"/>
              </a:endParaRPr>
            </a:p>
          </p:txBody>
        </p:sp>
        <p:sp>
          <p:nvSpPr>
            <p:cNvPr id="20" name="Oval 73"/>
            <p:cNvSpPr>
              <a:spLocks noChangeArrowheads="1"/>
            </p:cNvSpPr>
            <p:nvPr/>
          </p:nvSpPr>
          <p:spPr bwMode="gray">
            <a:xfrm>
              <a:off x="4264025" y="2065338"/>
              <a:ext cx="608013" cy="608012"/>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defRPr/>
              </a:pPr>
              <a:endParaRPr lang="fa-IR" sz="2400">
                <a:solidFill>
                  <a:srgbClr val="B1E2FB"/>
                </a:solidFill>
                <a:cs typeface="B Mitra" pitchFamily="2" charset="-78"/>
              </a:endParaRPr>
            </a:p>
          </p:txBody>
        </p:sp>
        <p:sp>
          <p:nvSpPr>
            <p:cNvPr id="21" name="Oval 74"/>
            <p:cNvSpPr>
              <a:spLocks noChangeArrowheads="1"/>
            </p:cNvSpPr>
            <p:nvPr/>
          </p:nvSpPr>
          <p:spPr bwMode="gray">
            <a:xfrm>
              <a:off x="4270375" y="2071688"/>
              <a:ext cx="577850" cy="566737"/>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defRPr/>
              </a:pPr>
              <a:endParaRPr lang="fa-IR" sz="2400">
                <a:solidFill>
                  <a:srgbClr val="B1E2FB"/>
                </a:solidFill>
                <a:cs typeface="B Mitra" pitchFamily="2" charset="-78"/>
              </a:endParaRPr>
            </a:p>
          </p:txBody>
        </p:sp>
        <p:sp>
          <p:nvSpPr>
            <p:cNvPr id="22" name="Oval 75"/>
            <p:cNvSpPr>
              <a:spLocks noChangeArrowheads="1"/>
            </p:cNvSpPr>
            <p:nvPr/>
          </p:nvSpPr>
          <p:spPr bwMode="gray">
            <a:xfrm>
              <a:off x="4305300" y="2087563"/>
              <a:ext cx="512763" cy="460375"/>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defRPr/>
              </a:pPr>
              <a:endParaRPr lang="fa-IR" sz="2400">
                <a:solidFill>
                  <a:srgbClr val="B1E2FB"/>
                </a:solidFill>
                <a:cs typeface="B Mitra" pitchFamily="2" charset="-78"/>
              </a:endParaRPr>
            </a:p>
          </p:txBody>
        </p:sp>
        <p:sp>
          <p:nvSpPr>
            <p:cNvPr id="23" name="Text Box 76"/>
            <p:cNvSpPr txBox="1">
              <a:spLocks noChangeArrowheads="1"/>
            </p:cNvSpPr>
            <p:nvPr/>
          </p:nvSpPr>
          <p:spPr bwMode="gray">
            <a:xfrm>
              <a:off x="4432616" y="2149475"/>
              <a:ext cx="264482" cy="434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lang="fa-IR" sz="3200" dirty="0">
                  <a:solidFill>
                    <a:srgbClr val="000000"/>
                  </a:solidFill>
                  <a:cs typeface="B Mitra" pitchFamily="2" charset="-78"/>
                </a:rPr>
                <a:t>2</a:t>
              </a:r>
              <a:endParaRPr lang="en-US" sz="2400" dirty="0">
                <a:solidFill>
                  <a:srgbClr val="B1E2FB"/>
                </a:solidFill>
                <a:cs typeface="B Mitra" pitchFamily="2" charset="-78"/>
              </a:endParaRPr>
            </a:p>
          </p:txBody>
        </p:sp>
        <p:sp>
          <p:nvSpPr>
            <p:cNvPr id="24" name="Text Box 77"/>
            <p:cNvSpPr txBox="1">
              <a:spLocks noChangeArrowheads="1"/>
            </p:cNvSpPr>
            <p:nvPr/>
          </p:nvSpPr>
          <p:spPr bwMode="gray">
            <a:xfrm>
              <a:off x="3581400" y="2819400"/>
              <a:ext cx="2057400" cy="2309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fa-IR" sz="2800" dirty="0">
                  <a:solidFill>
                    <a:srgbClr val="000000"/>
                  </a:solidFill>
                  <a:latin typeface="Verdana" pitchFamily="34" charset="0"/>
                  <a:cs typeface="B Mitra" pitchFamily="2" charset="-78"/>
                </a:rPr>
                <a:t>وزارت بهداشت ... موظف است حداکثر تا پایان سال اول برنامه نظام درمانی کشور را در چهار چوب یکپارچگی بیمه پایه درمان، پزشک خانواده، نظام ارجاع، . .تهیه ...نماید.</a:t>
              </a:r>
              <a:endParaRPr lang="en-US" sz="3600" dirty="0">
                <a:solidFill>
                  <a:srgbClr val="B1E2FB"/>
                </a:solidFill>
                <a:cs typeface="B Mitra" pitchFamily="2" charset="-78"/>
              </a:endParaRPr>
            </a:p>
          </p:txBody>
        </p:sp>
        <p:sp>
          <p:nvSpPr>
            <p:cNvPr id="25" name="AutoShape 78"/>
            <p:cNvSpPr>
              <a:spLocks noChangeArrowheads="1"/>
            </p:cNvSpPr>
            <p:nvPr/>
          </p:nvSpPr>
          <p:spPr bwMode="hidden">
            <a:xfrm>
              <a:off x="3508375" y="5222875"/>
              <a:ext cx="2163763" cy="792163"/>
            </a:xfrm>
            <a:prstGeom prst="roundRect">
              <a:avLst>
                <a:gd name="adj" fmla="val 40389"/>
              </a:avLst>
            </a:prstGeom>
            <a:gradFill rotWithShape="1">
              <a:gsLst>
                <a:gs pos="0">
                  <a:srgbClr val="669900"/>
                </a:gs>
                <a:gs pos="100000">
                  <a:srgbClr val="002F8D"/>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fa-IR" sz="2400">
                <a:solidFill>
                  <a:srgbClr val="B1E2FB"/>
                </a:solidFill>
                <a:cs typeface="B Mitra" pitchFamily="2" charset="-78"/>
              </a:endParaRPr>
            </a:p>
          </p:txBody>
        </p:sp>
        <p:sp>
          <p:nvSpPr>
            <p:cNvPr id="26" name="AutoShape 79"/>
            <p:cNvSpPr>
              <a:spLocks noChangeArrowheads="1"/>
            </p:cNvSpPr>
            <p:nvPr/>
          </p:nvSpPr>
          <p:spPr bwMode="hidden">
            <a:xfrm>
              <a:off x="3552825" y="5246688"/>
              <a:ext cx="2070100" cy="773112"/>
            </a:xfrm>
            <a:prstGeom prst="roundRect">
              <a:avLst>
                <a:gd name="adj" fmla="val 50000"/>
              </a:avLst>
            </a:prstGeom>
            <a:gradFill rotWithShape="1">
              <a:gsLst>
                <a:gs pos="0">
                  <a:srgbClr val="73E77E"/>
                </a:gs>
                <a:gs pos="100000">
                  <a:srgbClr val="002F8D"/>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fa-IR" sz="3600">
                  <a:solidFill>
                    <a:srgbClr val="000000"/>
                  </a:solidFill>
                  <a:cs typeface="B Mitra" pitchFamily="2" charset="-78"/>
                </a:rPr>
                <a:t>بند د ماده 32 </a:t>
              </a:r>
            </a:p>
          </p:txBody>
        </p:sp>
        <p:sp>
          <p:nvSpPr>
            <p:cNvPr id="27" name="AutoShape 81"/>
            <p:cNvSpPr>
              <a:spLocks noChangeArrowheads="1"/>
            </p:cNvSpPr>
            <p:nvPr/>
          </p:nvSpPr>
          <p:spPr bwMode="gray">
            <a:xfrm>
              <a:off x="5867400" y="2365375"/>
              <a:ext cx="2163763" cy="2857500"/>
            </a:xfrm>
            <a:prstGeom prst="roundRect">
              <a:avLst>
                <a:gd name="adj" fmla="val 17509"/>
              </a:avLst>
            </a:prstGeom>
            <a:gradFill rotWithShape="1">
              <a:gsLst>
                <a:gs pos="0">
                  <a:srgbClr val="B59F43"/>
                </a:gs>
                <a:gs pos="100000">
                  <a:srgbClr val="8F8849"/>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fa-IR" sz="2400">
                <a:solidFill>
                  <a:srgbClr val="B1E2FB"/>
                </a:solidFill>
                <a:cs typeface="B Mitra" pitchFamily="2" charset="-78"/>
              </a:endParaRPr>
            </a:p>
          </p:txBody>
        </p:sp>
        <p:sp>
          <p:nvSpPr>
            <p:cNvPr id="28" name="AutoShape 82"/>
            <p:cNvSpPr>
              <a:spLocks noChangeArrowheads="1"/>
            </p:cNvSpPr>
            <p:nvPr/>
          </p:nvSpPr>
          <p:spPr bwMode="gray">
            <a:xfrm>
              <a:off x="5900738" y="2373313"/>
              <a:ext cx="2098675" cy="2803525"/>
            </a:xfrm>
            <a:prstGeom prst="roundRect">
              <a:avLst>
                <a:gd name="adj" fmla="val 16667"/>
              </a:avLst>
            </a:prstGeom>
            <a:solidFill>
              <a:srgbClr val="E9E065"/>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fa-IR" sz="2400">
                <a:solidFill>
                  <a:srgbClr val="B1E2FB"/>
                </a:solidFill>
                <a:cs typeface="B Mitra" pitchFamily="2" charset="-78"/>
              </a:endParaRPr>
            </a:p>
          </p:txBody>
        </p:sp>
        <p:sp>
          <p:nvSpPr>
            <p:cNvPr id="29" name="AutoShape 83"/>
            <p:cNvSpPr>
              <a:spLocks noChangeArrowheads="1"/>
            </p:cNvSpPr>
            <p:nvPr/>
          </p:nvSpPr>
          <p:spPr bwMode="gray">
            <a:xfrm>
              <a:off x="5918200" y="4437063"/>
              <a:ext cx="2070100" cy="709612"/>
            </a:xfrm>
            <a:prstGeom prst="roundRect">
              <a:avLst>
                <a:gd name="adj" fmla="val 50000"/>
              </a:avLst>
            </a:prstGeom>
            <a:gradFill rotWithShape="1">
              <a:gsLst>
                <a:gs pos="0">
                  <a:srgbClr val="E9E065"/>
                </a:gs>
                <a:gs pos="100000">
                  <a:srgbClr val="E9E065">
                    <a:gamma/>
                    <a:tint val="57647"/>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fa-IR" sz="2400">
                <a:solidFill>
                  <a:srgbClr val="B1E2FB"/>
                </a:solidFill>
                <a:cs typeface="B Mitra" pitchFamily="2" charset="-78"/>
              </a:endParaRPr>
            </a:p>
          </p:txBody>
        </p:sp>
        <p:sp>
          <p:nvSpPr>
            <p:cNvPr id="30" name="AutoShape 84"/>
            <p:cNvSpPr>
              <a:spLocks noChangeArrowheads="1"/>
            </p:cNvSpPr>
            <p:nvPr/>
          </p:nvSpPr>
          <p:spPr bwMode="gray">
            <a:xfrm>
              <a:off x="5918200" y="2395538"/>
              <a:ext cx="2070100" cy="708025"/>
            </a:xfrm>
            <a:prstGeom prst="roundRect">
              <a:avLst>
                <a:gd name="adj" fmla="val 50000"/>
              </a:avLst>
            </a:prstGeom>
            <a:gradFill rotWithShape="1">
              <a:gsLst>
                <a:gs pos="0">
                  <a:srgbClr val="E9E065">
                    <a:gamma/>
                    <a:tint val="33333"/>
                    <a:invGamma/>
                  </a:srgbClr>
                </a:gs>
                <a:gs pos="100000">
                  <a:srgbClr val="E9E065"/>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fa-IR" sz="2400">
                <a:solidFill>
                  <a:srgbClr val="B1E2FB"/>
                </a:solidFill>
                <a:cs typeface="B Mitra" pitchFamily="2" charset="-78"/>
              </a:endParaRPr>
            </a:p>
          </p:txBody>
        </p:sp>
        <p:grpSp>
          <p:nvGrpSpPr>
            <p:cNvPr id="31" name="Group 85"/>
            <p:cNvGrpSpPr>
              <a:grpSpLocks/>
            </p:cNvGrpSpPr>
            <p:nvPr/>
          </p:nvGrpSpPr>
          <p:grpSpPr bwMode="auto">
            <a:xfrm>
              <a:off x="6611938" y="2062213"/>
              <a:ext cx="642937" cy="622726"/>
              <a:chOff x="1289" y="587"/>
              <a:chExt cx="668" cy="647"/>
            </a:xfrm>
          </p:grpSpPr>
          <p:sp>
            <p:nvSpPr>
              <p:cNvPr id="36" name="Oval 86"/>
              <p:cNvSpPr>
                <a:spLocks noChangeArrowheads="1"/>
              </p:cNvSpPr>
              <p:nvPr/>
            </p:nvSpPr>
            <p:spPr bwMode="gray">
              <a:xfrm>
                <a:off x="1289" y="665"/>
                <a:ext cx="668" cy="501"/>
              </a:xfrm>
              <a:prstGeom prst="ellipse">
                <a:avLst/>
              </a:prstGeom>
              <a:solidFill>
                <a:srgbClr val="333333"/>
              </a:solidFill>
              <a:ln>
                <a:noFill/>
              </a:ln>
              <a:effectLst/>
              <a:extLst>
                <a:ext uri="{91240B29-F687-4F45-9708-019B960494DF}">
                  <a14:hiddenLine xmlns:a14="http://schemas.microsoft.com/office/drawing/2010/main" w="38100" algn="ctr">
                    <a:solidFill>
                      <a:schemeClr val="bg1"/>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pPr algn="ctr">
                  <a:defRPr/>
                </a:pPr>
                <a:endParaRPr lang="fa-IR" sz="2400">
                  <a:solidFill>
                    <a:srgbClr val="B1E2FB"/>
                  </a:solidFill>
                  <a:cs typeface="B Mitra" pitchFamily="2" charset="-78"/>
                </a:endParaRPr>
              </a:p>
            </p:txBody>
          </p:sp>
          <p:sp>
            <p:nvSpPr>
              <p:cNvPr id="37" name="Oval 87"/>
              <p:cNvSpPr>
                <a:spLocks noChangeArrowheads="1"/>
              </p:cNvSpPr>
              <p:nvPr/>
            </p:nvSpPr>
            <p:spPr bwMode="gray">
              <a:xfrm>
                <a:off x="1296" y="587"/>
                <a:ext cx="648" cy="647"/>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defRPr/>
                </a:pPr>
                <a:endParaRPr lang="fa-IR" sz="2400">
                  <a:solidFill>
                    <a:srgbClr val="B1E2FB"/>
                  </a:solidFill>
                  <a:cs typeface="B Mitra" pitchFamily="2" charset="-78"/>
                </a:endParaRPr>
              </a:p>
            </p:txBody>
          </p:sp>
          <p:sp>
            <p:nvSpPr>
              <p:cNvPr id="38" name="Oval 88"/>
              <p:cNvSpPr>
                <a:spLocks noChangeArrowheads="1"/>
              </p:cNvSpPr>
              <p:nvPr/>
            </p:nvSpPr>
            <p:spPr bwMode="gray">
              <a:xfrm>
                <a:off x="1304" y="590"/>
                <a:ext cx="632" cy="632"/>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defRPr/>
                </a:pPr>
                <a:endParaRPr lang="fa-IR" sz="2400">
                  <a:solidFill>
                    <a:srgbClr val="B1E2FB"/>
                  </a:solidFill>
                  <a:cs typeface="B Mitra" pitchFamily="2" charset="-78"/>
                </a:endParaRPr>
              </a:p>
            </p:txBody>
          </p:sp>
          <p:sp>
            <p:nvSpPr>
              <p:cNvPr id="39" name="Oval 89"/>
              <p:cNvSpPr>
                <a:spLocks noChangeArrowheads="1"/>
              </p:cNvSpPr>
              <p:nvPr/>
            </p:nvSpPr>
            <p:spPr bwMode="gray">
              <a:xfrm>
                <a:off x="1310"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defRPr/>
                </a:pPr>
                <a:endParaRPr lang="fa-IR" sz="2400">
                  <a:solidFill>
                    <a:srgbClr val="B1E2FB"/>
                  </a:solidFill>
                  <a:cs typeface="B Mitra" pitchFamily="2" charset="-78"/>
                </a:endParaRPr>
              </a:p>
            </p:txBody>
          </p:sp>
          <p:sp>
            <p:nvSpPr>
              <p:cNvPr id="40" name="Oval 90"/>
              <p:cNvSpPr>
                <a:spLocks noChangeArrowheads="1"/>
              </p:cNvSpPr>
              <p:nvPr/>
            </p:nvSpPr>
            <p:spPr bwMode="gray">
              <a:xfrm>
                <a:off x="1347" y="613"/>
                <a:ext cx="533" cy="478"/>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defRPr/>
                </a:pPr>
                <a:endParaRPr lang="fa-IR" sz="2400">
                  <a:solidFill>
                    <a:srgbClr val="B1E2FB"/>
                  </a:solidFill>
                  <a:cs typeface="B Mitra" pitchFamily="2" charset="-78"/>
                </a:endParaRPr>
              </a:p>
            </p:txBody>
          </p:sp>
        </p:grpSp>
        <p:sp>
          <p:nvSpPr>
            <p:cNvPr id="32" name="Text Box 91"/>
            <p:cNvSpPr txBox="1">
              <a:spLocks noChangeArrowheads="1"/>
            </p:cNvSpPr>
            <p:nvPr/>
          </p:nvSpPr>
          <p:spPr bwMode="gray">
            <a:xfrm>
              <a:off x="6811864" y="2149475"/>
              <a:ext cx="230386" cy="434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r>
                <a:rPr lang="fa-IR" sz="3200" dirty="0">
                  <a:solidFill>
                    <a:srgbClr val="000000"/>
                  </a:solidFill>
                  <a:cs typeface="B Mitra" pitchFamily="2" charset="-78"/>
                </a:rPr>
                <a:t>1</a:t>
              </a:r>
              <a:endParaRPr lang="en-US" sz="2400" dirty="0">
                <a:solidFill>
                  <a:srgbClr val="B1E2FB"/>
                </a:solidFill>
                <a:cs typeface="B Mitra" pitchFamily="2" charset="-78"/>
              </a:endParaRPr>
            </a:p>
          </p:txBody>
        </p:sp>
        <p:sp>
          <p:nvSpPr>
            <p:cNvPr id="33" name="Text Box 92"/>
            <p:cNvSpPr txBox="1">
              <a:spLocks noChangeArrowheads="1"/>
            </p:cNvSpPr>
            <p:nvPr/>
          </p:nvSpPr>
          <p:spPr bwMode="gray">
            <a:xfrm>
              <a:off x="5943600" y="2819400"/>
              <a:ext cx="2057400" cy="1897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fa-IR" sz="3200" dirty="0">
                  <a:solidFill>
                    <a:srgbClr val="000000"/>
                  </a:solidFill>
                  <a:cs typeface="B Mitra" pitchFamily="2" charset="-78"/>
                </a:rPr>
                <a:t>سامانه «خدمات جامع و همگانی سلامت» مبتنی بر مراقبتهای اولیه سلامت، محوریت پزشک خانواده در نظام ارجاع، </a:t>
              </a:r>
              <a:endParaRPr lang="en-US" sz="3200" dirty="0">
                <a:solidFill>
                  <a:srgbClr val="000000"/>
                </a:solidFill>
                <a:cs typeface="B Mitra" pitchFamily="2" charset="-78"/>
              </a:endParaRPr>
            </a:p>
          </p:txBody>
        </p:sp>
        <p:sp>
          <p:nvSpPr>
            <p:cNvPr id="34" name="AutoShape 93"/>
            <p:cNvSpPr>
              <a:spLocks noChangeArrowheads="1"/>
            </p:cNvSpPr>
            <p:nvPr/>
          </p:nvSpPr>
          <p:spPr bwMode="hidden">
            <a:xfrm>
              <a:off x="5861050" y="5222875"/>
              <a:ext cx="2163763" cy="792163"/>
            </a:xfrm>
            <a:prstGeom prst="roundRect">
              <a:avLst>
                <a:gd name="adj" fmla="val 40389"/>
              </a:avLst>
            </a:prstGeom>
            <a:gradFill rotWithShape="1">
              <a:gsLst>
                <a:gs pos="0">
                  <a:srgbClr val="A39446"/>
                </a:gs>
                <a:gs pos="100000">
                  <a:srgbClr val="003295"/>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endParaRPr lang="fa-IR" sz="2400">
                <a:solidFill>
                  <a:srgbClr val="B1E2FB"/>
                </a:solidFill>
                <a:cs typeface="B Mitra" pitchFamily="2" charset="-78"/>
              </a:endParaRPr>
            </a:p>
          </p:txBody>
        </p:sp>
        <p:sp>
          <p:nvSpPr>
            <p:cNvPr id="35" name="AutoShape 94"/>
            <p:cNvSpPr>
              <a:spLocks noChangeArrowheads="1"/>
            </p:cNvSpPr>
            <p:nvPr/>
          </p:nvSpPr>
          <p:spPr bwMode="hidden">
            <a:xfrm>
              <a:off x="5905500" y="5246688"/>
              <a:ext cx="2070100" cy="773112"/>
            </a:xfrm>
            <a:prstGeom prst="roundRect">
              <a:avLst>
                <a:gd name="adj" fmla="val 50000"/>
              </a:avLst>
            </a:prstGeom>
            <a:gradFill rotWithShape="1">
              <a:gsLst>
                <a:gs pos="0">
                  <a:srgbClr val="E9E065"/>
                </a:gs>
                <a:gs pos="100000">
                  <a:srgbClr val="003295"/>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fa-IR" sz="3600">
                  <a:solidFill>
                    <a:srgbClr val="000000"/>
                  </a:solidFill>
                  <a:cs typeface="B Mitra" pitchFamily="2" charset="-78"/>
                </a:rPr>
                <a:t>بند ج ماده32</a:t>
              </a:r>
            </a:p>
          </p:txBody>
        </p:sp>
      </p:grpSp>
    </p:spTree>
    <p:extLst>
      <p:ext uri="{BB962C8B-B14F-4D97-AF65-F5344CB8AC3E}">
        <p14:creationId xmlns:p14="http://schemas.microsoft.com/office/powerpoint/2010/main" val="391487308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75733"/>
            <a:ext cx="10515600" cy="5601230"/>
          </a:xfrm>
        </p:spPr>
        <p:txBody>
          <a:bodyPr>
            <a:normAutofit fontScale="92500" lnSpcReduction="10000"/>
          </a:bodyPr>
          <a:lstStyle/>
          <a:p>
            <a:pPr algn="ctr" rtl="1"/>
            <a:r>
              <a:rPr lang="fa-IR" sz="3200" dirty="0" smtClean="0"/>
              <a:t>بند ث ماده </a:t>
            </a:r>
            <a:r>
              <a:rPr lang="fa-IR" sz="3200" dirty="0"/>
              <a:t>74 قانون برنامۀ </a:t>
            </a:r>
            <a:r>
              <a:rPr lang="fa-IR" sz="3200" dirty="0" smtClean="0"/>
              <a:t>ششم توسعه </a:t>
            </a:r>
            <a:r>
              <a:rPr lang="fa-IR" sz="3200" dirty="0"/>
              <a:t>اقتصادی، اجتماعی و فرهنگی کشور تکالیفی را مشخص کرده است که برنامه ریزی برای </a:t>
            </a:r>
            <a:r>
              <a:rPr lang="fa-IR" sz="3200" dirty="0" smtClean="0"/>
              <a:t>تحقق آن </a:t>
            </a:r>
            <a:r>
              <a:rPr lang="fa-IR" sz="3200" dirty="0"/>
              <a:t>امری ضروری است: </a:t>
            </a:r>
            <a:endParaRPr lang="fa-IR" sz="3200" dirty="0" smtClean="0"/>
          </a:p>
          <a:p>
            <a:pPr marL="0" indent="0" algn="just" rtl="1">
              <a:buNone/>
            </a:pPr>
            <a:r>
              <a:rPr lang="fa-IR" sz="3500" dirty="0" smtClean="0">
                <a:solidFill>
                  <a:schemeClr val="accent5"/>
                </a:solidFill>
                <a:latin typeface="Arial" panose="020B0604020202020204" pitchFamily="34" charset="0"/>
                <a:cs typeface="Arial" panose="020B0604020202020204" pitchFamily="34" charset="0"/>
              </a:rPr>
              <a:t>((وزارت </a:t>
            </a:r>
            <a:r>
              <a:rPr lang="fa-IR" sz="3500" dirty="0">
                <a:solidFill>
                  <a:schemeClr val="accent5"/>
                </a:solidFill>
                <a:latin typeface="Arial" panose="020B0604020202020204" pitchFamily="34" charset="0"/>
                <a:cs typeface="Arial" panose="020B0604020202020204" pitchFamily="34" charset="0"/>
              </a:rPr>
              <a:t>بهداشت، درمان و آموزش پزشکی مکلّف است در اجرای نظام </a:t>
            </a:r>
            <a:r>
              <a:rPr lang="fa-IR" sz="3500" dirty="0" smtClean="0">
                <a:solidFill>
                  <a:schemeClr val="accent5"/>
                </a:solidFill>
                <a:latin typeface="Arial" panose="020B0604020202020204" pitchFamily="34" charset="0"/>
                <a:cs typeface="Arial" panose="020B0604020202020204" pitchFamily="34" charset="0"/>
              </a:rPr>
              <a:t>خدمات جامع </a:t>
            </a:r>
            <a:r>
              <a:rPr lang="fa-IR" sz="3500" dirty="0">
                <a:solidFill>
                  <a:schemeClr val="accent5"/>
                </a:solidFill>
                <a:latin typeface="Arial" panose="020B0604020202020204" pitchFamily="34" charset="0"/>
                <a:cs typeface="Arial" panose="020B0604020202020204" pitchFamily="34" charset="0"/>
              </a:rPr>
              <a:t>و همگانی </a:t>
            </a:r>
            <a:r>
              <a:rPr lang="fa-IR" sz="3500" dirty="0" smtClean="0">
                <a:solidFill>
                  <a:schemeClr val="accent5"/>
                </a:solidFill>
                <a:latin typeface="Arial" panose="020B0604020202020204" pitchFamily="34" charset="0"/>
                <a:cs typeface="Arial" panose="020B0604020202020204" pitchFamily="34" charset="0"/>
              </a:rPr>
              <a:t>سلامت </a:t>
            </a:r>
            <a:r>
              <a:rPr lang="fa-IR" sz="3500" dirty="0">
                <a:solidFill>
                  <a:schemeClr val="accent5"/>
                </a:solidFill>
                <a:latin typeface="Arial" panose="020B0604020202020204" pitchFamily="34" charset="0"/>
                <a:cs typeface="Arial" panose="020B0604020202020204" pitchFamily="34" charset="0"/>
              </a:rPr>
              <a:t>با اولویت بهداشت و پیشگیری بر درمان و مبتنی بر </a:t>
            </a:r>
            <a:r>
              <a:rPr lang="fa-IR" sz="3500" dirty="0" smtClean="0">
                <a:solidFill>
                  <a:schemeClr val="accent5"/>
                </a:solidFill>
                <a:latin typeface="Arial" panose="020B0604020202020204" pitchFamily="34" charset="0"/>
                <a:cs typeface="Arial" panose="020B0604020202020204" pitchFamily="34" charset="0"/>
              </a:rPr>
              <a:t>مراقبتهای </a:t>
            </a:r>
            <a:r>
              <a:rPr lang="fa-IR" sz="3500" dirty="0">
                <a:solidFill>
                  <a:schemeClr val="accent5"/>
                </a:solidFill>
                <a:latin typeface="Arial" panose="020B0604020202020204" pitchFamily="34" charset="0"/>
                <a:cs typeface="Arial" panose="020B0604020202020204" pitchFamily="34" charset="0"/>
              </a:rPr>
              <a:t>اولیه </a:t>
            </a:r>
            <a:r>
              <a:rPr lang="fa-IR" sz="3500" dirty="0" smtClean="0">
                <a:solidFill>
                  <a:schemeClr val="accent5"/>
                </a:solidFill>
                <a:latin typeface="Arial" panose="020B0604020202020204" pitchFamily="34" charset="0"/>
                <a:cs typeface="Arial" panose="020B0604020202020204" pitchFamily="34" charset="0"/>
              </a:rPr>
              <a:t>سلامت،با </a:t>
            </a:r>
            <a:r>
              <a:rPr lang="fa-IR" sz="3500" dirty="0">
                <a:solidFill>
                  <a:schemeClr val="accent5"/>
                </a:solidFill>
                <a:latin typeface="Arial" panose="020B0604020202020204" pitchFamily="34" charset="0"/>
                <a:cs typeface="Arial" panose="020B0604020202020204" pitchFamily="34" charset="0"/>
              </a:rPr>
              <a:t>محوریت پزشکی خانواده و نظام ارجاع با به کارگیری پزشکان عمومی و خانواده و نیز گروه </a:t>
            </a:r>
            <a:r>
              <a:rPr lang="fa-IR" sz="3500" dirty="0" smtClean="0">
                <a:solidFill>
                  <a:schemeClr val="accent5"/>
                </a:solidFill>
                <a:latin typeface="Arial" panose="020B0604020202020204" pitchFamily="34" charset="0"/>
                <a:cs typeface="Arial" panose="020B0604020202020204" pitchFamily="34" charset="0"/>
              </a:rPr>
              <a:t>پرستاری،جهت </a:t>
            </a:r>
            <a:r>
              <a:rPr lang="fa-IR" sz="3500" dirty="0">
                <a:solidFill>
                  <a:schemeClr val="accent5"/>
                </a:solidFill>
                <a:latin typeface="Arial" panose="020B0604020202020204" pitchFamily="34" charset="0"/>
                <a:cs typeface="Arial" panose="020B0604020202020204" pitchFamily="34" charset="0"/>
              </a:rPr>
              <a:t>ارائه مراقبت های پرستاری در سطح جامعه و منزل، سطح بندی خدمات، پرونده </a:t>
            </a:r>
            <a:r>
              <a:rPr lang="fa-IR" sz="3500" dirty="0" smtClean="0">
                <a:solidFill>
                  <a:schemeClr val="accent5"/>
                </a:solidFill>
                <a:latin typeface="Arial" panose="020B0604020202020204" pitchFamily="34" charset="0"/>
                <a:cs typeface="Arial" panose="020B0604020202020204" pitchFamily="34" charset="0"/>
              </a:rPr>
              <a:t>الکترونیک سلامت</a:t>
            </a:r>
            <a:r>
              <a:rPr lang="fa-IR" sz="3500" dirty="0">
                <a:solidFill>
                  <a:schemeClr val="accent5"/>
                </a:solidFill>
                <a:latin typeface="Arial" panose="020B0604020202020204" pitchFamily="34" charset="0"/>
                <a:cs typeface="Arial" panose="020B0604020202020204" pitchFamily="34" charset="0"/>
              </a:rPr>
              <a:t>، واگذاری امور تصدی گری با رعایت ماده </a:t>
            </a:r>
            <a:r>
              <a:rPr lang="fa-IR" sz="3500" dirty="0" smtClean="0">
                <a:solidFill>
                  <a:schemeClr val="accent5"/>
                </a:solidFill>
                <a:latin typeface="Arial" panose="020B0604020202020204" pitchFamily="34" charset="0"/>
                <a:cs typeface="Arial" panose="020B0604020202020204" pitchFamily="34" charset="0"/>
              </a:rPr>
              <a:t>13قانون </a:t>
            </a:r>
            <a:r>
              <a:rPr lang="fa-IR" sz="3500" dirty="0">
                <a:solidFill>
                  <a:schemeClr val="accent5"/>
                </a:solidFill>
                <a:latin typeface="Arial" panose="020B0604020202020204" pitchFamily="34" charset="0"/>
                <a:cs typeface="Arial" panose="020B0604020202020204" pitchFamily="34" charset="0"/>
              </a:rPr>
              <a:t>مدیریت خدمات کشوری و پرداخت </a:t>
            </a:r>
            <a:r>
              <a:rPr lang="fa-IR" sz="3500" dirty="0" smtClean="0">
                <a:solidFill>
                  <a:schemeClr val="accent5"/>
                </a:solidFill>
                <a:latin typeface="Arial" panose="020B0604020202020204" pitchFamily="34" charset="0"/>
                <a:cs typeface="Arial" panose="020B0604020202020204" pitchFamily="34" charset="0"/>
              </a:rPr>
              <a:t>مبتنی بر </a:t>
            </a:r>
            <a:r>
              <a:rPr lang="fa-IR" sz="3500" dirty="0">
                <a:solidFill>
                  <a:schemeClr val="accent5"/>
                </a:solidFill>
                <a:latin typeface="Arial" panose="020B0604020202020204" pitchFamily="34" charset="0"/>
                <a:cs typeface="Arial" panose="020B0604020202020204" pitchFamily="34" charset="0"/>
              </a:rPr>
              <a:t>عملکرد، مطابق قوانین مربوطه و احتساب حقوق آنها اقدام نماید، به نحوی که تا پایان سال </a:t>
            </a:r>
            <a:r>
              <a:rPr lang="fa-IR" sz="3500" dirty="0" smtClean="0">
                <a:solidFill>
                  <a:schemeClr val="accent5"/>
                </a:solidFill>
                <a:latin typeface="Arial" panose="020B0604020202020204" pitchFamily="34" charset="0"/>
                <a:cs typeface="Arial" panose="020B0604020202020204" pitchFamily="34" charset="0"/>
              </a:rPr>
              <a:t>دوم اجرای </a:t>
            </a:r>
            <a:r>
              <a:rPr lang="fa-IR" sz="3500" dirty="0">
                <a:solidFill>
                  <a:schemeClr val="accent5"/>
                </a:solidFill>
                <a:latin typeface="Arial" panose="020B0604020202020204" pitchFamily="34" charset="0"/>
                <a:cs typeface="Arial" panose="020B0604020202020204" pitchFamily="34" charset="0"/>
              </a:rPr>
              <a:t>قانون برنامه، کلیه آحاد ایرانیان </a:t>
            </a:r>
            <a:r>
              <a:rPr lang="fa-IR" sz="3500" dirty="0" smtClean="0">
                <a:solidFill>
                  <a:schemeClr val="accent5"/>
                </a:solidFill>
                <a:latin typeface="Arial" panose="020B0604020202020204" pitchFamily="34" charset="0"/>
                <a:cs typeface="Arial" panose="020B0604020202020204" pitchFamily="34" charset="0"/>
              </a:rPr>
              <a:t>تحت پوشش </a:t>
            </a:r>
            <a:r>
              <a:rPr lang="fa-IR" sz="3500" dirty="0">
                <a:solidFill>
                  <a:schemeClr val="accent5"/>
                </a:solidFill>
                <a:latin typeface="Arial" panose="020B0604020202020204" pitchFamily="34" charset="0"/>
                <a:cs typeface="Arial" panose="020B0604020202020204" pitchFamily="34" charset="0"/>
              </a:rPr>
              <a:t>نظام ارجاع قرار </a:t>
            </a:r>
            <a:r>
              <a:rPr lang="fa-IR" sz="3500" dirty="0" smtClean="0">
                <a:solidFill>
                  <a:schemeClr val="accent5"/>
                </a:solidFill>
                <a:latin typeface="Arial" panose="020B0604020202020204" pitchFamily="34" charset="0"/>
                <a:cs typeface="Arial" panose="020B0604020202020204" pitchFamily="34" charset="0"/>
              </a:rPr>
              <a:t>گیرند.))</a:t>
            </a:r>
            <a:endParaRPr lang="en-US" sz="3500" dirty="0">
              <a:solidFill>
                <a:schemeClr val="accent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9954977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533" y="728133"/>
            <a:ext cx="11235267" cy="5448830"/>
          </a:xfrm>
        </p:spPr>
        <p:txBody>
          <a:bodyPr>
            <a:normAutofit/>
          </a:bodyPr>
          <a:lstStyle/>
          <a:p>
            <a:pPr algn="just" rtl="1"/>
            <a:r>
              <a:rPr lang="fa-IR" sz="3600" dirty="0"/>
              <a:t>چنانکه ملاحظه </a:t>
            </a:r>
            <a:r>
              <a:rPr lang="fa-IR" sz="3600" dirty="0" smtClean="0"/>
              <a:t>میشود،قانون </a:t>
            </a:r>
            <a:r>
              <a:rPr lang="fa-IR" sz="3600" dirty="0"/>
              <a:t>برنامه ششم </a:t>
            </a:r>
            <a:r>
              <a:rPr lang="fa-IR" sz="3600" dirty="0" smtClean="0"/>
              <a:t>تأکیدویژ ه</a:t>
            </a:r>
            <a:r>
              <a:rPr lang="en-US" sz="3600" dirty="0" smtClean="0"/>
              <a:t> </a:t>
            </a:r>
            <a:r>
              <a:rPr lang="fa-IR" sz="3600" dirty="0" smtClean="0"/>
              <a:t>ای </a:t>
            </a:r>
            <a:r>
              <a:rPr lang="fa-IR" sz="3600" dirty="0"/>
              <a:t>بر یکی از کارکردهای </a:t>
            </a:r>
            <a:r>
              <a:rPr lang="fa-IR" sz="3600" dirty="0" smtClean="0"/>
              <a:t>نظامهای سلامت یعنی</a:t>
            </a:r>
            <a:r>
              <a:rPr lang="fa-IR" sz="3600" dirty="0" smtClean="0">
                <a:solidFill>
                  <a:schemeClr val="accent5"/>
                </a:solidFill>
              </a:rPr>
              <a:t>«تدارک و ارائه خدمات مراقبتی » </a:t>
            </a:r>
            <a:r>
              <a:rPr lang="fa-IR" sz="3600" dirty="0" smtClean="0"/>
              <a:t>دارد</a:t>
            </a:r>
            <a:r>
              <a:rPr lang="fa-IR" sz="3600" dirty="0"/>
              <a:t>، لذا انتخاب روش مناسب برای ارائه </a:t>
            </a:r>
            <a:r>
              <a:rPr lang="fa-IR" sz="3600" dirty="0" smtClean="0"/>
              <a:t>خدمات سلامت ازمهمترین </a:t>
            </a:r>
            <a:r>
              <a:rPr lang="fa-IR" sz="3600" dirty="0"/>
              <a:t>ویژگی های این نظام به شمار </a:t>
            </a:r>
            <a:r>
              <a:rPr lang="fa-IR" sz="3600" dirty="0" smtClean="0"/>
              <a:t>میآید</a:t>
            </a:r>
            <a:r>
              <a:rPr lang="fa-IR" sz="3600" dirty="0"/>
              <a:t>. در این میان، توجه به </a:t>
            </a:r>
            <a:r>
              <a:rPr lang="fa-IR" sz="3600" dirty="0" smtClean="0"/>
              <a:t>سلامت </a:t>
            </a:r>
            <a:r>
              <a:rPr lang="fa-IR" sz="3600" dirty="0"/>
              <a:t>جسمی، روانی </a:t>
            </a:r>
            <a:r>
              <a:rPr lang="fa-IR" sz="3600" dirty="0" smtClean="0"/>
              <a:t>واجتماعی </a:t>
            </a:r>
            <a:r>
              <a:rPr lang="fa-IR" sz="3600" dirty="0"/>
              <a:t>اعضای خانواده از طریق </a:t>
            </a:r>
            <a:r>
              <a:rPr lang="fa-IR" sz="3600" dirty="0" smtClean="0"/>
              <a:t>بسته های خدمتی </a:t>
            </a:r>
            <a:r>
              <a:rPr lang="fa-IR" sz="3600" dirty="0"/>
              <a:t>و </a:t>
            </a:r>
            <a:r>
              <a:rPr lang="fa-IR" sz="3600" dirty="0" smtClean="0"/>
              <a:t>سطح بندی شده ، </a:t>
            </a:r>
            <a:r>
              <a:rPr lang="fa-IR" sz="3600" dirty="0"/>
              <a:t>برای ارائه خدمات و مراقبت های </a:t>
            </a:r>
            <a:r>
              <a:rPr lang="fa-IR" sz="3600" dirty="0" smtClean="0"/>
              <a:t>باکیفیت </a:t>
            </a:r>
            <a:r>
              <a:rPr lang="fa-IR" sz="3600" dirty="0"/>
              <a:t>و کارآ، تحقق عدالت در ابعاد مختلف و در نهایت ارتقای </a:t>
            </a:r>
            <a:r>
              <a:rPr lang="fa-IR" sz="3600" dirty="0" smtClean="0"/>
              <a:t>سلامت </a:t>
            </a:r>
            <a:r>
              <a:rPr lang="fa-IR" sz="3600" dirty="0"/>
              <a:t>مردم و جامعه الزامیست.</a:t>
            </a:r>
            <a:endParaRPr lang="en-US" sz="3600" dirty="0"/>
          </a:p>
        </p:txBody>
      </p:sp>
    </p:spTree>
    <p:extLst>
      <p:ext uri="{BB962C8B-B14F-4D97-AF65-F5344CB8AC3E}">
        <p14:creationId xmlns:p14="http://schemas.microsoft.com/office/powerpoint/2010/main" val="3124571376"/>
      </p:ext>
    </p:ext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chemeClr val="accent5"/>
                </a:solidFill>
              </a:rPr>
              <a:t>تاریخچه برنامه پزشک خانواده در ایران</a:t>
            </a:r>
            <a:endParaRPr lang="en-US" dirty="0">
              <a:solidFill>
                <a:schemeClr val="accent5"/>
              </a:solidFill>
            </a:endParaRPr>
          </a:p>
        </p:txBody>
      </p:sp>
      <p:sp>
        <p:nvSpPr>
          <p:cNvPr id="3" name="Content Placeholder 2"/>
          <p:cNvSpPr>
            <a:spLocks noGrp="1"/>
          </p:cNvSpPr>
          <p:nvPr>
            <p:ph idx="1"/>
          </p:nvPr>
        </p:nvSpPr>
        <p:spPr>
          <a:xfrm>
            <a:off x="677333" y="2160589"/>
            <a:ext cx="9702799" cy="3880773"/>
          </a:xfrm>
        </p:spPr>
        <p:txBody>
          <a:bodyPr>
            <a:normAutofit fontScale="92500" lnSpcReduction="10000"/>
          </a:bodyPr>
          <a:lstStyle/>
          <a:p>
            <a:pPr algn="r" rtl="1"/>
            <a:r>
              <a:rPr lang="fa-IR" sz="3600" dirty="0" smtClean="0"/>
              <a:t>آغاز برنامه از سال 1384 درروستاها و شهرهای زیر 20000 نفر</a:t>
            </a:r>
          </a:p>
          <a:p>
            <a:pPr algn="r" rtl="1"/>
            <a:r>
              <a:rPr lang="fa-IR" sz="3600" dirty="0" smtClean="0"/>
              <a:t>گسترش برنامه به شهرهای بالای 20000 نفر در سال 1391</a:t>
            </a:r>
          </a:p>
          <a:p>
            <a:pPr marL="0" indent="0" algn="r" rtl="1">
              <a:buNone/>
            </a:pPr>
            <a:r>
              <a:rPr lang="fa-IR" sz="3600" dirty="0" smtClean="0"/>
              <a:t>(استان فارس و مازندران پایلوت برنامه)</a:t>
            </a:r>
          </a:p>
          <a:p>
            <a:pPr algn="r" rtl="1"/>
            <a:r>
              <a:rPr lang="fa-IR" sz="3600" dirty="0" smtClean="0"/>
              <a:t>تکلیف به گسترش برنامه در کل کشور در برنامه پنجم و ششم توسعه</a:t>
            </a:r>
          </a:p>
          <a:p>
            <a:pPr marL="0" indent="0" algn="r" rtl="1">
              <a:buNone/>
            </a:pPr>
            <a:endParaRPr lang="en-US" dirty="0"/>
          </a:p>
        </p:txBody>
      </p:sp>
    </p:spTree>
    <p:extLst>
      <p:ext uri="{BB962C8B-B14F-4D97-AF65-F5344CB8AC3E}">
        <p14:creationId xmlns:p14="http://schemas.microsoft.com/office/powerpoint/2010/main" val="88838306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84742"/>
          </a:xfrm>
        </p:spPr>
        <p:txBody>
          <a:bodyPr>
            <a:normAutofit/>
          </a:bodyPr>
          <a:lstStyle/>
          <a:p>
            <a:pPr algn="ctr"/>
            <a:r>
              <a:rPr lang="fa-IR" dirty="0" smtClean="0">
                <a:solidFill>
                  <a:schemeClr val="accent5"/>
                </a:solidFill>
              </a:rPr>
              <a:t>بسته خدمت</a:t>
            </a:r>
            <a:endParaRPr lang="en-US" dirty="0">
              <a:solidFill>
                <a:schemeClr val="accent5"/>
              </a:solidFill>
            </a:endParaRPr>
          </a:p>
        </p:txBody>
      </p:sp>
      <p:sp>
        <p:nvSpPr>
          <p:cNvPr id="3" name="Content Placeholder 2"/>
          <p:cNvSpPr>
            <a:spLocks noGrp="1"/>
          </p:cNvSpPr>
          <p:nvPr>
            <p:ph idx="1"/>
          </p:nvPr>
        </p:nvSpPr>
        <p:spPr>
          <a:xfrm>
            <a:off x="838200" y="1049868"/>
            <a:ext cx="10515600" cy="5127095"/>
          </a:xfrm>
        </p:spPr>
        <p:txBody>
          <a:bodyPr>
            <a:noAutofit/>
          </a:bodyPr>
          <a:lstStyle/>
          <a:p>
            <a:pPr algn="r" rtl="1"/>
            <a:r>
              <a:rPr lang="fa-IR" sz="2400" dirty="0"/>
              <a:t>بستۀ خدمات تیم سامت در سطح اول: برابر با بسته خدمات ابلاغی گرو ههای سنی و </a:t>
            </a:r>
            <a:r>
              <a:rPr lang="fa-IR" sz="2400" dirty="0" smtClean="0"/>
              <a:t>خدمات مراقبتی </a:t>
            </a:r>
            <a:r>
              <a:rPr lang="fa-IR" sz="2400" dirty="0"/>
              <a:t>گرو ههای </a:t>
            </a:r>
            <a:r>
              <a:rPr lang="fa-IR" sz="2400" dirty="0" smtClean="0"/>
              <a:t>ویژه میباشد.</a:t>
            </a:r>
          </a:p>
          <a:p>
            <a:pPr algn="r" rtl="1"/>
            <a:r>
              <a:rPr lang="fa-IR" sz="2400" dirty="0"/>
              <a:t>گروه هدف مشمول دریافت بستۀ خدمات جامع </a:t>
            </a:r>
            <a:r>
              <a:rPr lang="fa-IR" sz="2400" dirty="0" smtClean="0"/>
              <a:t>سلامت </a:t>
            </a:r>
            <a:r>
              <a:rPr lang="fa-IR" sz="2400" dirty="0"/>
              <a:t>سطح </a:t>
            </a:r>
            <a:r>
              <a:rPr lang="fa-IR" sz="2400" dirty="0" smtClean="0"/>
              <a:t>اول </a:t>
            </a:r>
            <a:r>
              <a:rPr lang="fa-IR" sz="2400" dirty="0"/>
              <a:t>حوزه بهداشت تمامی افراد </a:t>
            </a:r>
            <a:r>
              <a:rPr lang="fa-IR" sz="2400" dirty="0" smtClean="0"/>
              <a:t>جمعیت تحت پوشش </a:t>
            </a:r>
            <a:r>
              <a:rPr lang="fa-IR" sz="2400" dirty="0"/>
              <a:t>تیم </a:t>
            </a:r>
            <a:r>
              <a:rPr lang="fa-IR" sz="2400" dirty="0" smtClean="0"/>
              <a:t>سلامت </a:t>
            </a:r>
            <a:r>
              <a:rPr lang="fa-IR" sz="2400" dirty="0"/>
              <a:t>و افراد مهمان، حسب ضرورت </a:t>
            </a:r>
            <a:r>
              <a:rPr lang="fa-IR" sz="2400" dirty="0" smtClean="0"/>
              <a:t>میباشد </a:t>
            </a:r>
            <a:r>
              <a:rPr lang="fa-IR" sz="2400" dirty="0"/>
              <a:t>و خدمات </a:t>
            </a:r>
            <a:r>
              <a:rPr lang="fa-IR" sz="2400" dirty="0" smtClean="0"/>
              <a:t>سلامت </a:t>
            </a:r>
            <a:r>
              <a:rPr lang="fa-IR" sz="2400" dirty="0"/>
              <a:t>باید براساس گروه </a:t>
            </a:r>
            <a:r>
              <a:rPr lang="fa-IR" sz="2400" dirty="0" smtClean="0"/>
              <a:t>سنی،حیطه های سلامت </a:t>
            </a:r>
            <a:r>
              <a:rPr lang="fa-IR" sz="2400" dirty="0"/>
              <a:t>فرد و خانواده و گرو ههای ویژه مطابق خدمات مراقبتی </a:t>
            </a:r>
            <a:r>
              <a:rPr lang="fa-IR" sz="2400" dirty="0" smtClean="0"/>
              <a:t>مصوب </a:t>
            </a:r>
            <a:r>
              <a:rPr lang="fa-IR" sz="2400" dirty="0"/>
              <a:t>و ابلاغی ارائه گردد</a:t>
            </a:r>
            <a:r>
              <a:rPr lang="fa-IR" sz="2400" dirty="0" smtClean="0"/>
              <a:t>.</a:t>
            </a:r>
          </a:p>
          <a:p>
            <a:pPr marL="0" indent="0" algn="r" rtl="1">
              <a:buNone/>
            </a:pPr>
            <a:r>
              <a:rPr lang="fa-IR" sz="2400" dirty="0">
                <a:solidFill>
                  <a:schemeClr val="accent5"/>
                </a:solidFill>
              </a:rPr>
              <a:t>بدیهی است برنامه هایی </a:t>
            </a:r>
            <a:r>
              <a:rPr lang="fa-IR" sz="2400" dirty="0" smtClean="0">
                <a:solidFill>
                  <a:schemeClr val="accent5"/>
                </a:solidFill>
              </a:rPr>
              <a:t>که </a:t>
            </a:r>
            <a:r>
              <a:rPr lang="fa-IR" sz="2400" dirty="0">
                <a:solidFill>
                  <a:schemeClr val="accent5"/>
                </a:solidFill>
              </a:rPr>
              <a:t>بر اساس نظام ادغام خدمات ابلاغ </a:t>
            </a:r>
            <a:r>
              <a:rPr lang="fa-IR" sz="2400" dirty="0" smtClean="0">
                <a:solidFill>
                  <a:schemeClr val="accent5"/>
                </a:solidFill>
              </a:rPr>
              <a:t>میگردد</a:t>
            </a:r>
            <a:r>
              <a:rPr lang="fa-IR" sz="2400" dirty="0">
                <a:solidFill>
                  <a:schemeClr val="accent5"/>
                </a:solidFill>
              </a:rPr>
              <a:t>، لازم الاجرا است</a:t>
            </a:r>
            <a:r>
              <a:rPr lang="fa-IR" sz="2400" dirty="0" smtClean="0">
                <a:solidFill>
                  <a:schemeClr val="accent5"/>
                </a:solidFill>
              </a:rPr>
              <a:t>.</a:t>
            </a:r>
          </a:p>
          <a:p>
            <a:pPr algn="r" rtl="1">
              <a:buFont typeface="Wingdings" panose="05000000000000000000" pitchFamily="2" charset="2"/>
              <a:buChar char="Ø"/>
            </a:pPr>
            <a:r>
              <a:rPr lang="fa-IR" sz="2400" dirty="0"/>
              <a:t>گیرنده خدمت باید به تمامی خدمات </a:t>
            </a:r>
            <a:r>
              <a:rPr lang="fa-IR" sz="2400" dirty="0" smtClean="0"/>
              <a:t>(به </a:t>
            </a:r>
            <a:r>
              <a:rPr lang="fa-IR" sz="2400" dirty="0"/>
              <a:t>جز خدمات پاراکلینیک و </a:t>
            </a:r>
            <a:r>
              <a:rPr lang="fa-IR" sz="2400" dirty="0" smtClean="0"/>
              <a:t>داروخانه) </a:t>
            </a:r>
            <a:r>
              <a:rPr lang="fa-IR" sz="2400" dirty="0"/>
              <a:t>به گونه </a:t>
            </a:r>
            <a:r>
              <a:rPr lang="fa-IR" sz="2400" dirty="0" smtClean="0"/>
              <a:t>ای دسترسی </a:t>
            </a:r>
            <a:r>
              <a:rPr lang="fa-IR" sz="2400" dirty="0"/>
              <a:t>داشته باشد که کلیه خدمات </a:t>
            </a:r>
            <a:r>
              <a:rPr lang="fa-IR" sz="2400" dirty="0" smtClean="0"/>
              <a:t>پیش بینی </a:t>
            </a:r>
            <a:r>
              <a:rPr lang="fa-IR" sz="2400" dirty="0"/>
              <a:t>شده سطح یک را در حداقل زمان </a:t>
            </a:r>
            <a:r>
              <a:rPr lang="fa-IR" sz="2400" dirty="0" smtClean="0"/>
              <a:t>ممکن از </a:t>
            </a:r>
            <a:r>
              <a:rPr lang="fa-IR" sz="2400" dirty="0"/>
              <a:t>تیم </a:t>
            </a:r>
            <a:r>
              <a:rPr lang="fa-IR" sz="2400" dirty="0" smtClean="0"/>
              <a:t>سلامت </a:t>
            </a:r>
            <a:r>
              <a:rPr lang="fa-IR" sz="2400" dirty="0"/>
              <a:t>به صورت کامل دریافت نماید.</a:t>
            </a:r>
            <a:endParaRPr lang="en-US" sz="2400" dirty="0"/>
          </a:p>
        </p:txBody>
      </p:sp>
    </p:spTree>
    <p:extLst>
      <p:ext uri="{BB962C8B-B14F-4D97-AF65-F5344CB8AC3E}">
        <p14:creationId xmlns:p14="http://schemas.microsoft.com/office/powerpoint/2010/main" val="243107987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rgbClr val="FF0000"/>
                </a:solidFill>
              </a:rPr>
              <a:t>گروههای سنی</a:t>
            </a:r>
            <a:endParaRPr lang="en-US" dirty="0">
              <a:solidFill>
                <a:srgbClr val="FF0000"/>
              </a:solidFill>
            </a:endParaRPr>
          </a:p>
        </p:txBody>
      </p:sp>
      <p:sp>
        <p:nvSpPr>
          <p:cNvPr id="3" name="Content Placeholder 2"/>
          <p:cNvSpPr>
            <a:spLocks noGrp="1"/>
          </p:cNvSpPr>
          <p:nvPr>
            <p:ph idx="1"/>
          </p:nvPr>
        </p:nvSpPr>
        <p:spPr/>
        <p:txBody>
          <a:bodyPr>
            <a:normAutofit/>
          </a:bodyPr>
          <a:lstStyle/>
          <a:p>
            <a:pPr algn="r" rtl="1"/>
            <a:r>
              <a:rPr lang="fa-IR" sz="2800" dirty="0" smtClean="0"/>
              <a:t>کودکان</a:t>
            </a:r>
          </a:p>
          <a:p>
            <a:pPr algn="r" rtl="1"/>
            <a:r>
              <a:rPr lang="fa-IR" sz="2800" dirty="0" smtClean="0"/>
              <a:t>نوجوانان</a:t>
            </a:r>
          </a:p>
          <a:p>
            <a:pPr algn="r" rtl="1"/>
            <a:r>
              <a:rPr lang="fa-IR" sz="2800" dirty="0" smtClean="0"/>
              <a:t>جوانان</a:t>
            </a:r>
          </a:p>
          <a:p>
            <a:pPr algn="r" rtl="1"/>
            <a:r>
              <a:rPr lang="fa-IR" sz="2800" dirty="0" smtClean="0"/>
              <a:t>میانسالان</a:t>
            </a:r>
          </a:p>
          <a:p>
            <a:pPr algn="r" rtl="1"/>
            <a:r>
              <a:rPr lang="fa-IR" sz="2800" dirty="0" smtClean="0"/>
              <a:t>سالمندان</a:t>
            </a:r>
          </a:p>
          <a:p>
            <a:pPr algn="r" rtl="1"/>
            <a:r>
              <a:rPr lang="fa-IR" sz="2800" dirty="0" smtClean="0"/>
              <a:t>مادران باردار</a:t>
            </a:r>
            <a:endParaRPr lang="en-US" sz="2800" dirty="0"/>
          </a:p>
        </p:txBody>
      </p:sp>
    </p:spTree>
    <p:extLst>
      <p:ext uri="{BB962C8B-B14F-4D97-AF65-F5344CB8AC3E}">
        <p14:creationId xmlns:p14="http://schemas.microsoft.com/office/powerpoint/2010/main" val="1691174852"/>
      </p:ext>
    </p:extLst>
  </p:cSld>
  <p:clrMapOvr>
    <a:masterClrMapping/>
  </p:clrMapOvr>
  <p:transition spd="slow">
    <p:randomBar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solidFill>
                  <a:srgbClr val="FF0000"/>
                </a:solidFill>
              </a:rPr>
              <a:t>ساز و کار ارائه خدمات تیم سلامت </a:t>
            </a:r>
            <a:endParaRPr lang="en-US"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pPr marL="0" indent="0" algn="r" rtl="1">
              <a:buNone/>
            </a:pPr>
            <a:r>
              <a:rPr lang="fa-IR" dirty="0" smtClean="0"/>
              <a:t>•</a:t>
            </a:r>
            <a:r>
              <a:rPr lang="fa-IR" sz="2800" dirty="0"/>
              <a:t>شناسایی جمعیت</a:t>
            </a:r>
          </a:p>
          <a:p>
            <a:pPr marL="0" indent="0" algn="r" rtl="1">
              <a:buNone/>
            </a:pPr>
            <a:r>
              <a:rPr lang="fa-IR" sz="2800" dirty="0"/>
              <a:t>•مراقبت های پایه بر اساس بسته های </a:t>
            </a:r>
            <a:r>
              <a:rPr lang="fa-IR" sz="2800" dirty="0" smtClean="0"/>
              <a:t>خدمات ادغام یافته</a:t>
            </a:r>
            <a:endParaRPr lang="fa-IR" sz="2800" dirty="0"/>
          </a:p>
          <a:p>
            <a:pPr marL="0" indent="0" algn="r" rtl="1">
              <a:buNone/>
            </a:pPr>
            <a:r>
              <a:rPr lang="fa-IR" sz="2800" dirty="0"/>
              <a:t>•ثبت مراقبت های انجام شده در سامانه سطح یک</a:t>
            </a:r>
          </a:p>
          <a:p>
            <a:pPr marL="0" indent="0" algn="r" rtl="1">
              <a:buNone/>
            </a:pPr>
            <a:r>
              <a:rPr lang="fa-IR" sz="2800" dirty="0"/>
              <a:t>•ارائه خدمات درمانی لازم</a:t>
            </a:r>
          </a:p>
          <a:p>
            <a:pPr marL="0" indent="0" algn="r" rtl="1">
              <a:buNone/>
            </a:pPr>
            <a:r>
              <a:rPr lang="fa-IR" sz="2800" dirty="0"/>
              <a:t>•ارجاع برای دریافت خدمات دارویی و پاراکلینیک</a:t>
            </a:r>
          </a:p>
          <a:p>
            <a:pPr marL="0" indent="0" algn="r" rtl="1">
              <a:buNone/>
            </a:pPr>
            <a:r>
              <a:rPr lang="fa-IR" sz="2800" dirty="0"/>
              <a:t>•ارجاع به متخصص مورد نیاز و نوبت گیری از سطح دو</a:t>
            </a:r>
          </a:p>
          <a:p>
            <a:pPr marL="0" indent="0" algn="r" rtl="1">
              <a:buNone/>
            </a:pPr>
            <a:r>
              <a:rPr lang="fa-IR" sz="2800" dirty="0"/>
              <a:t>•پیگیری بازخوراند و انجام اقدامات لازم بر اساس بازخوراند ارسال شده</a:t>
            </a:r>
            <a:endParaRPr lang="en-US" sz="2800" dirty="0"/>
          </a:p>
        </p:txBody>
      </p:sp>
    </p:spTree>
    <p:extLst>
      <p:ext uri="{BB962C8B-B14F-4D97-AF65-F5344CB8AC3E}">
        <p14:creationId xmlns:p14="http://schemas.microsoft.com/office/powerpoint/2010/main" val="4087129881"/>
      </p:ext>
    </p:extLst>
  </p:cSld>
  <p:clrMapOvr>
    <a:masterClrMapping/>
  </p:clrMapOvr>
  <p:transition spd="slow">
    <p:randomBar dir="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09600"/>
            <a:ext cx="10515600" cy="5567363"/>
          </a:xfrm>
        </p:spPr>
        <p:txBody>
          <a:bodyPr>
            <a:normAutofit fontScale="92500" lnSpcReduction="10000"/>
          </a:bodyPr>
          <a:lstStyle/>
          <a:p>
            <a:pPr algn="just" rtl="1"/>
            <a:r>
              <a:rPr lang="fa-IR" sz="3600" dirty="0"/>
              <a:t>تیم </a:t>
            </a:r>
            <a:r>
              <a:rPr lang="fa-IR" sz="3600" dirty="0" smtClean="0"/>
              <a:t>سلامت </a:t>
            </a:r>
            <a:r>
              <a:rPr lang="fa-IR" sz="3600" dirty="0"/>
              <a:t>خانواده مسئولیت دارد خدمات </a:t>
            </a:r>
            <a:r>
              <a:rPr lang="fa-IR" sz="3600" dirty="0" smtClean="0"/>
              <a:t>سلامت </a:t>
            </a:r>
            <a:r>
              <a:rPr lang="fa-IR" sz="3600" dirty="0"/>
              <a:t>را در محدوده بسته خدمات تعریف </a:t>
            </a:r>
            <a:r>
              <a:rPr lang="fa-IR" sz="3600" dirty="0" smtClean="0"/>
              <a:t>شده؛بدون </a:t>
            </a:r>
            <a:r>
              <a:rPr lang="fa-IR" sz="3600" dirty="0"/>
              <a:t>تبعیض سنی، جنسی، </a:t>
            </a:r>
            <a:r>
              <a:rPr lang="fa-IR" sz="3600" dirty="0" smtClean="0"/>
              <a:t>ویژگیهای </a:t>
            </a:r>
            <a:r>
              <a:rPr lang="fa-IR" sz="3600" dirty="0"/>
              <a:t>اقتصادی- اجتماعی و ریسک بیماری در اختیار </a:t>
            </a:r>
            <a:r>
              <a:rPr lang="fa-IR" sz="3600" dirty="0" smtClean="0"/>
              <a:t>فرد،خانواده و </a:t>
            </a:r>
            <a:r>
              <a:rPr lang="fa-IR" sz="3600" dirty="0"/>
              <a:t>جامعه </a:t>
            </a:r>
            <a:r>
              <a:rPr lang="fa-IR" sz="3600" dirty="0" smtClean="0"/>
              <a:t>تحت پوشش </a:t>
            </a:r>
            <a:r>
              <a:rPr lang="fa-IR" sz="3600" dirty="0"/>
              <a:t>خود قرار دهد. پزشک خانواده </a:t>
            </a:r>
            <a:r>
              <a:rPr lang="fa-IR" sz="3600" dirty="0" smtClean="0"/>
              <a:t>میتواند </a:t>
            </a:r>
            <a:r>
              <a:rPr lang="fa-IR" sz="3600" dirty="0"/>
              <a:t>برای حفظ </a:t>
            </a:r>
            <a:r>
              <a:rPr lang="fa-IR" sz="3600" dirty="0" smtClean="0"/>
              <a:t>وارتقای سلامت</a:t>
            </a:r>
            <a:r>
              <a:rPr lang="fa-IR" sz="3600" dirty="0"/>
              <a:t>، برابر این شیو </a:t>
            </a:r>
            <a:r>
              <a:rPr lang="fa-IR" sz="3600" dirty="0" smtClean="0"/>
              <a:t>ه نامه </a:t>
            </a:r>
            <a:r>
              <a:rPr lang="fa-IR" sz="3600" dirty="0"/>
              <a:t>از ارجاع فرد به سایر </a:t>
            </a:r>
            <a:r>
              <a:rPr lang="fa-IR" sz="3600" dirty="0" smtClean="0"/>
              <a:t>ارائه کنندگان </a:t>
            </a:r>
            <a:r>
              <a:rPr lang="fa-IR" sz="3600" dirty="0"/>
              <a:t>خدمات </a:t>
            </a:r>
            <a:r>
              <a:rPr lang="fa-IR" sz="3600" dirty="0" smtClean="0"/>
              <a:t>سلامت </a:t>
            </a:r>
            <a:r>
              <a:rPr lang="fa-IR" sz="3600" dirty="0"/>
              <a:t>و </a:t>
            </a:r>
            <a:r>
              <a:rPr lang="fa-IR" sz="3600" dirty="0" smtClean="0"/>
              <a:t>سطوح بالاتر </a:t>
            </a:r>
            <a:r>
              <a:rPr lang="fa-IR" sz="3600" dirty="0"/>
              <a:t>استفاده کند؛ ولی مسئولیت تداوم خدمات با او و مراقبین مربوطه خواهد بود. یکی </a:t>
            </a:r>
            <a:r>
              <a:rPr lang="fa-IR" sz="3600" dirty="0" smtClean="0"/>
              <a:t>ازوظایف </a:t>
            </a:r>
            <a:r>
              <a:rPr lang="fa-IR" sz="3600" dirty="0"/>
              <a:t>پزشک خانواده، </a:t>
            </a:r>
            <a:r>
              <a:rPr lang="fa-IR" sz="3600" dirty="0">
                <a:solidFill>
                  <a:schemeClr val="accent2">
                    <a:lumMod val="75000"/>
                  </a:schemeClr>
                </a:solidFill>
              </a:rPr>
              <a:t>مدیریت و نظارت بر عملکرد مراقبین </a:t>
            </a:r>
            <a:r>
              <a:rPr lang="fa-IR" sz="3600" dirty="0" smtClean="0">
                <a:solidFill>
                  <a:schemeClr val="accent2">
                    <a:lumMod val="75000"/>
                  </a:schemeClr>
                </a:solidFill>
              </a:rPr>
              <a:t>سلامت </a:t>
            </a:r>
            <a:r>
              <a:rPr lang="fa-IR" sz="3600" dirty="0" smtClean="0"/>
              <a:t>تحت سرپرستی </a:t>
            </a:r>
            <a:r>
              <a:rPr lang="fa-IR" sz="3600" dirty="0"/>
              <a:t>خود </a:t>
            </a:r>
            <a:r>
              <a:rPr lang="fa-IR" sz="3600" dirty="0" smtClean="0"/>
              <a:t>است و </a:t>
            </a:r>
            <a:r>
              <a:rPr lang="fa-IR" sz="3600" dirty="0"/>
              <a:t>همچنین سایر خدمات وی شامل، ویزیت سرپایی، مراقبت مستقیم و پیگیری و ارائه </a:t>
            </a:r>
            <a:r>
              <a:rPr lang="fa-IR" sz="3600" dirty="0" smtClean="0"/>
              <a:t>خدمات موارد </a:t>
            </a:r>
            <a:r>
              <a:rPr lang="fa-IR" sz="3600" dirty="0"/>
              <a:t>ارجاعی به سطح 2 می باشد.</a:t>
            </a:r>
            <a:endParaRPr lang="en-US" sz="3600" dirty="0"/>
          </a:p>
        </p:txBody>
      </p:sp>
    </p:spTree>
    <p:extLst>
      <p:ext uri="{BB962C8B-B14F-4D97-AF65-F5344CB8AC3E}">
        <p14:creationId xmlns:p14="http://schemas.microsoft.com/office/powerpoint/2010/main" val="2591150673"/>
      </p:ext>
    </p:extLst>
  </p:cSld>
  <p:clrMapOvr>
    <a:masterClrMapping/>
  </p:clrMapOvr>
  <p:transition spd="slow">
    <p:randomBar dir="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35542"/>
          </a:xfrm>
        </p:spPr>
        <p:txBody>
          <a:bodyPr>
            <a:normAutofit fontScale="90000"/>
          </a:bodyPr>
          <a:lstStyle/>
          <a:p>
            <a:pPr algn="ctr"/>
            <a:r>
              <a:rPr lang="fa-IR" dirty="0" smtClean="0">
                <a:solidFill>
                  <a:srgbClr val="FF0000"/>
                </a:solidFill>
              </a:rPr>
              <a:t>الزامات </a:t>
            </a:r>
            <a:r>
              <a:rPr lang="fa-IR" dirty="0">
                <a:solidFill>
                  <a:srgbClr val="FF0000"/>
                </a:solidFill>
              </a:rPr>
              <a:t>نیروی انسانی </a:t>
            </a:r>
            <a:r>
              <a:rPr lang="fa-IR" dirty="0" smtClean="0">
                <a:solidFill>
                  <a:srgbClr val="FF0000"/>
                </a:solidFill>
              </a:rPr>
              <a:t>برنامه</a:t>
            </a:r>
            <a:r>
              <a:rPr lang="fa-IR" dirty="0"/>
              <a:t/>
            </a:r>
            <a:br>
              <a:rPr lang="fa-IR" dirty="0"/>
            </a:br>
            <a:endParaRPr lang="en-US" dirty="0"/>
          </a:p>
        </p:txBody>
      </p:sp>
      <p:sp>
        <p:nvSpPr>
          <p:cNvPr id="3" name="Content Placeholder 2"/>
          <p:cNvSpPr>
            <a:spLocks noGrp="1"/>
          </p:cNvSpPr>
          <p:nvPr>
            <p:ph idx="1"/>
          </p:nvPr>
        </p:nvSpPr>
        <p:spPr>
          <a:xfrm>
            <a:off x="838200" y="863600"/>
            <a:ext cx="10515600" cy="5313363"/>
          </a:xfrm>
        </p:spPr>
        <p:txBody>
          <a:bodyPr>
            <a:noAutofit/>
          </a:bodyPr>
          <a:lstStyle/>
          <a:p>
            <a:pPr marL="0" indent="0" algn="r" rtl="1">
              <a:buNone/>
            </a:pPr>
            <a:r>
              <a:rPr lang="fa-IR" sz="2400" dirty="0" smtClean="0">
                <a:solidFill>
                  <a:schemeClr val="accent5"/>
                </a:solidFill>
              </a:rPr>
              <a:t>پزشک </a:t>
            </a:r>
            <a:r>
              <a:rPr lang="fa-IR" sz="2400" dirty="0">
                <a:solidFill>
                  <a:schemeClr val="accent5"/>
                </a:solidFill>
              </a:rPr>
              <a:t>خانواده </a:t>
            </a:r>
            <a:r>
              <a:rPr lang="fa-IR" sz="2400" dirty="0"/>
              <a:t>از بین دارندگان مدارک پزشک عمومی، تخصص پزشکی </a:t>
            </a:r>
            <a:r>
              <a:rPr lang="fa-IR" sz="2400" dirty="0" smtClean="0"/>
              <a:t>خانواده،پزشکی </a:t>
            </a:r>
            <a:r>
              <a:rPr lang="fa-IR" sz="2400" dirty="0"/>
              <a:t>اجتماعی، </a:t>
            </a:r>
            <a:r>
              <a:rPr lang="fa-IR" sz="2400" dirty="0" smtClean="0"/>
              <a:t>و </a:t>
            </a:r>
            <a:r>
              <a:rPr lang="fa-IR" sz="2400" dirty="0"/>
              <a:t>پزشک عمومی دارای </a:t>
            </a:r>
            <a:r>
              <a:rPr lang="en-US" sz="2400" dirty="0"/>
              <a:t>PhD </a:t>
            </a:r>
            <a:r>
              <a:rPr lang="fa-IR" sz="2400" dirty="0" smtClean="0"/>
              <a:t>که پروانه </a:t>
            </a:r>
            <a:r>
              <a:rPr lang="fa-IR" sz="2400" dirty="0"/>
              <a:t>و مجوز معتبر کار پزشکی دارد، انتخاب شود.</a:t>
            </a:r>
          </a:p>
          <a:p>
            <a:pPr marL="0" indent="0" algn="r" rtl="1">
              <a:buNone/>
            </a:pPr>
            <a:r>
              <a:rPr lang="fa-IR" sz="2400" dirty="0" smtClean="0">
                <a:solidFill>
                  <a:schemeClr val="accent5"/>
                </a:solidFill>
              </a:rPr>
              <a:t>مراقب سلامت </a:t>
            </a:r>
            <a:r>
              <a:rPr lang="fa-IR" sz="2400" dirty="0"/>
              <a:t>ترجیحاً زن از بین دارندگان مدارک کارشناسی/ کارشناسی ارشد در رشته های </a:t>
            </a:r>
            <a:r>
              <a:rPr lang="fa-IR" sz="2400" dirty="0" smtClean="0"/>
              <a:t>مامایی،بهداشت </a:t>
            </a:r>
            <a:r>
              <a:rPr lang="fa-IR" sz="2400" dirty="0"/>
              <a:t>عمومی، بهداشت خانواده، پرستاری انتخاب شود.</a:t>
            </a:r>
          </a:p>
          <a:p>
            <a:pPr algn="r" rtl="1"/>
            <a:r>
              <a:rPr lang="fa-IR" sz="2400" dirty="0"/>
              <a:t>تبصره 1: هر تیم سلامت خانواده متشکل از یک پزشک و دو مراقب </a:t>
            </a:r>
            <a:r>
              <a:rPr lang="fa-IR" sz="2400" dirty="0" smtClean="0"/>
              <a:t>،یکی </a:t>
            </a:r>
            <a:r>
              <a:rPr lang="fa-IR" sz="2400" dirty="0"/>
              <a:t>از </a:t>
            </a:r>
            <a:r>
              <a:rPr lang="fa-IR" sz="2400" dirty="0" smtClean="0"/>
              <a:t>مراقبین ترجیحاً </a:t>
            </a:r>
            <a:r>
              <a:rPr lang="fa-IR" sz="2400" dirty="0"/>
              <a:t>کارشناس / کارشناس ارشد مامایی( برای پوشش 3000 نفر جمعیت خواهد بود.</a:t>
            </a:r>
          </a:p>
          <a:p>
            <a:pPr algn="r" rtl="1"/>
            <a:r>
              <a:rPr lang="fa-IR" sz="2400" dirty="0">
                <a:solidFill>
                  <a:schemeClr val="accent6">
                    <a:lumMod val="50000"/>
                  </a:schemeClr>
                </a:solidFill>
              </a:rPr>
              <a:t>تبصره 2: کلیه پزشکان خانواده و مراقبین طرف قرارداد باید قبل از عقد قرارداد</a:t>
            </a:r>
          </a:p>
          <a:p>
            <a:pPr marL="0" indent="0" algn="r" rtl="1">
              <a:buNone/>
            </a:pPr>
            <a:r>
              <a:rPr lang="fa-IR" sz="2400" dirty="0">
                <a:solidFill>
                  <a:schemeClr val="accent6">
                    <a:lumMod val="50000"/>
                  </a:schemeClr>
                </a:solidFill>
              </a:rPr>
              <a:t>در دور </a:t>
            </a:r>
            <a:r>
              <a:rPr lang="fa-IR" sz="2400" dirty="0" smtClean="0">
                <a:solidFill>
                  <a:schemeClr val="accent6">
                    <a:lumMod val="50000"/>
                  </a:schemeClr>
                </a:solidFill>
              </a:rPr>
              <a:t>ه های </a:t>
            </a:r>
            <a:r>
              <a:rPr lang="fa-IR" sz="2400" dirty="0">
                <a:solidFill>
                  <a:schemeClr val="accent6">
                    <a:lumMod val="50000"/>
                  </a:schemeClr>
                </a:solidFill>
              </a:rPr>
              <a:t>آموزشی تعیین شده مطابق آخرین دستورالعمل آموزشی ابلاغی شرکت</a:t>
            </a:r>
          </a:p>
          <a:p>
            <a:pPr marL="0" indent="0" algn="r" rtl="1">
              <a:buNone/>
            </a:pPr>
            <a:r>
              <a:rPr lang="fa-IR" sz="2400" dirty="0">
                <a:solidFill>
                  <a:schemeClr val="accent6">
                    <a:lumMod val="50000"/>
                  </a:schemeClr>
                </a:solidFill>
              </a:rPr>
              <a:t>نموده، گواهینامه پایان دوره دریافت نمایند.</a:t>
            </a:r>
            <a:endParaRPr lang="en-US" sz="2400" dirty="0">
              <a:solidFill>
                <a:schemeClr val="accent6">
                  <a:lumMod val="50000"/>
                </a:schemeClr>
              </a:solidFill>
            </a:endParaRPr>
          </a:p>
        </p:txBody>
      </p:sp>
    </p:spTree>
    <p:extLst>
      <p:ext uri="{BB962C8B-B14F-4D97-AF65-F5344CB8AC3E}">
        <p14:creationId xmlns:p14="http://schemas.microsoft.com/office/powerpoint/2010/main" val="293239863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599"/>
            <a:ext cx="8596668" cy="5334001"/>
          </a:xfrm>
        </p:spPr>
        <p:txBody>
          <a:bodyPr>
            <a:noAutofit/>
          </a:bodyPr>
          <a:lstStyle/>
          <a:p>
            <a:pPr algn="ctr"/>
            <a:r>
              <a:rPr lang="fa-IR" sz="7200" b="1" dirty="0" smtClean="0">
                <a:solidFill>
                  <a:schemeClr val="accent5"/>
                </a:solidFill>
              </a:rPr>
              <a:t>سطح بندی خدمات و نظام ارجاع </a:t>
            </a:r>
            <a:endParaRPr lang="en-US" sz="7200" b="1" dirty="0">
              <a:solidFill>
                <a:schemeClr val="accent5"/>
              </a:solidFill>
            </a:endParaRPr>
          </a:p>
        </p:txBody>
      </p:sp>
    </p:spTree>
    <p:extLst>
      <p:ext uri="{BB962C8B-B14F-4D97-AF65-F5344CB8AC3E}">
        <p14:creationId xmlns:p14="http://schemas.microsoft.com/office/powerpoint/2010/main" val="2493194221"/>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a-IR" sz="8800" dirty="0" smtClean="0">
                <a:solidFill>
                  <a:srgbClr val="C00000"/>
                </a:solidFill>
              </a:rPr>
              <a:t>معرفی دوره</a:t>
            </a:r>
            <a:endParaRPr lang="en-US" sz="8800" dirty="0">
              <a:solidFill>
                <a:srgbClr val="C00000"/>
              </a:solidFill>
            </a:endParaRPr>
          </a:p>
        </p:txBody>
      </p:sp>
      <p:sp>
        <p:nvSpPr>
          <p:cNvPr id="3" name="Content Placeholder 2"/>
          <p:cNvSpPr>
            <a:spLocks noGrp="1"/>
          </p:cNvSpPr>
          <p:nvPr>
            <p:ph idx="1"/>
          </p:nvPr>
        </p:nvSpPr>
        <p:spPr>
          <a:xfrm>
            <a:off x="838200" y="3115733"/>
            <a:ext cx="10515600" cy="3061230"/>
          </a:xfrm>
        </p:spPr>
        <p:txBody>
          <a:bodyPr>
            <a:normAutofit/>
          </a:bodyPr>
          <a:lstStyle/>
          <a:p>
            <a:pPr marL="0" indent="0" algn="ctr" rtl="1">
              <a:buNone/>
            </a:pPr>
            <a:r>
              <a:rPr lang="fa-IR" sz="4800" dirty="0"/>
              <a:t>آ</a:t>
            </a:r>
            <a:r>
              <a:rPr lang="fa-IR" sz="4800" dirty="0" smtClean="0"/>
              <a:t>موزش کارکنان و تیم سلامت برای اجرای خدمات سلامت و برنامه پزشکی خانواده </a:t>
            </a:r>
            <a:endParaRPr lang="en-US" sz="4800" dirty="0"/>
          </a:p>
        </p:txBody>
      </p:sp>
    </p:spTree>
    <p:extLst>
      <p:ext uri="{BB962C8B-B14F-4D97-AF65-F5344CB8AC3E}">
        <p14:creationId xmlns:p14="http://schemas.microsoft.com/office/powerpoint/2010/main" val="330052338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b="1" dirty="0" smtClean="0">
                <a:solidFill>
                  <a:schemeClr val="accent5"/>
                </a:solidFill>
              </a:rPr>
              <a:t>سطح بندی خدمات یعنی چه؟</a:t>
            </a:r>
            <a:endParaRPr lang="en-US" sz="4000" b="1" dirty="0">
              <a:solidFill>
                <a:schemeClr val="accent5"/>
              </a:solidFill>
            </a:endParaRPr>
          </a:p>
        </p:txBody>
      </p:sp>
      <p:sp>
        <p:nvSpPr>
          <p:cNvPr id="3" name="Content Placeholder 2"/>
          <p:cNvSpPr>
            <a:spLocks noGrp="1"/>
          </p:cNvSpPr>
          <p:nvPr>
            <p:ph idx="1"/>
          </p:nvPr>
        </p:nvSpPr>
        <p:spPr>
          <a:xfrm>
            <a:off x="677334" y="1676401"/>
            <a:ext cx="8596668" cy="4364962"/>
          </a:xfrm>
        </p:spPr>
        <p:txBody>
          <a:bodyPr>
            <a:noAutofit/>
          </a:bodyPr>
          <a:lstStyle/>
          <a:p>
            <a:pPr algn="just" rtl="1"/>
            <a:r>
              <a:rPr lang="fa-IR" sz="2400" dirty="0" smtClean="0"/>
              <a:t>هيچيك </a:t>
            </a:r>
            <a:r>
              <a:rPr lang="fa-IR" sz="2400" dirty="0"/>
              <a:t>از واحدهاي يك سطح ارائه دهنده خدمت، به خدماتي كه به عهده واحدهاي سطح پــاييــن تر قرار داده شده است، نپردازد، مگر آنكه خدمت موردنظر را در سطح تخصصي تـــر ارائه دهد. به همين دليل، بايستي در كنار هريك از واحدها، يك واحد سطح پايين تر منظور گردد كه البته، داراي مديريتي مستقل </a:t>
            </a:r>
            <a:r>
              <a:rPr lang="fa-IR" sz="2400" dirty="0" smtClean="0"/>
              <a:t>ميباشد</a:t>
            </a:r>
            <a:r>
              <a:rPr lang="fa-IR" sz="2400" dirty="0"/>
              <a:t>. بدین ترتیب، وجود خانه بهداشت دركنار مركز سلامت جامعه روستايي ، وجود پایگاه سلامت  در کنار مركز سلامت جامعه شهري و وجود مرکز خدمات جامع سلامت شهری در کنار بيمارستان با رعایت این اصل، در نظر گرفته شده اند. بدیهی است براي تحقق اين شرط، بايستي شرح وظيفه هر واحد به دقت تعيين و مشخص گردد. </a:t>
            </a:r>
            <a:endParaRPr lang="en-US" sz="2400" dirty="0"/>
          </a:p>
        </p:txBody>
      </p:sp>
    </p:spTree>
    <p:extLst>
      <p:ext uri="{BB962C8B-B14F-4D97-AF65-F5344CB8AC3E}">
        <p14:creationId xmlns:p14="http://schemas.microsoft.com/office/powerpoint/2010/main" val="100285431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400" dirty="0" smtClean="0">
                <a:solidFill>
                  <a:schemeClr val="accent5"/>
                </a:solidFill>
              </a:rPr>
              <a:t>سطح بندی خدمات </a:t>
            </a:r>
            <a:endParaRPr lang="en-US" sz="4400" dirty="0">
              <a:solidFill>
                <a:schemeClr val="accent5"/>
              </a:solidFill>
            </a:endParaRPr>
          </a:p>
        </p:txBody>
      </p:sp>
      <p:sp>
        <p:nvSpPr>
          <p:cNvPr id="3" name="Content Placeholder 2"/>
          <p:cNvSpPr>
            <a:spLocks noGrp="1"/>
          </p:cNvSpPr>
          <p:nvPr>
            <p:ph idx="1"/>
          </p:nvPr>
        </p:nvSpPr>
        <p:spPr>
          <a:xfrm>
            <a:off x="838200" y="2116667"/>
            <a:ext cx="10515600" cy="4060296"/>
          </a:xfrm>
        </p:spPr>
        <p:txBody>
          <a:bodyPr>
            <a:normAutofit/>
          </a:bodyPr>
          <a:lstStyle/>
          <a:p>
            <a:pPr algn="just" rtl="1"/>
            <a:r>
              <a:rPr lang="fa-IR" sz="2400" dirty="0" smtClean="0"/>
              <a:t>چیدمان واحدهای ارائه خدمت و مراقبت های سلامت ،دسترسی عادلانه و کم هزینه ، سریع و با کیفیت مردم را به خدمات سلامت میسر میسازد.</a:t>
            </a:r>
          </a:p>
          <a:p>
            <a:pPr marL="0" indent="0" algn="just" rtl="1">
              <a:buNone/>
            </a:pPr>
            <a:r>
              <a:rPr lang="fa-IR" sz="2400" dirty="0" smtClean="0"/>
              <a:t>این خدمات در سه سطح ارائه میگردد:</a:t>
            </a:r>
          </a:p>
          <a:p>
            <a:pPr algn="just" rtl="1">
              <a:buFont typeface="Wingdings" panose="05000000000000000000" pitchFamily="2" charset="2"/>
              <a:buChar char="q"/>
            </a:pPr>
            <a:r>
              <a:rPr lang="fa-IR" sz="2400" b="1" dirty="0" smtClean="0">
                <a:solidFill>
                  <a:schemeClr val="accent5"/>
                </a:solidFill>
              </a:rPr>
              <a:t>سطح 1:</a:t>
            </a:r>
            <a:r>
              <a:rPr lang="fa-IR" sz="2400" b="1" dirty="0" smtClean="0">
                <a:solidFill>
                  <a:schemeClr val="accent2">
                    <a:lumMod val="50000"/>
                  </a:schemeClr>
                </a:solidFill>
              </a:rPr>
              <a:t>مراقبتهای اولیه سلامت فردو جامعه که توسط خانه های بهداشت ، پایگاههای سلامت ومراکز جامع سلامت ارائه میگردد.</a:t>
            </a:r>
          </a:p>
          <a:p>
            <a:pPr algn="just" rtl="1">
              <a:buFont typeface="Wingdings" panose="05000000000000000000" pitchFamily="2" charset="2"/>
              <a:buChar char="q"/>
            </a:pPr>
            <a:r>
              <a:rPr lang="fa-IR" sz="2400" b="1" dirty="0" smtClean="0">
                <a:solidFill>
                  <a:schemeClr val="accent5"/>
                </a:solidFill>
              </a:rPr>
              <a:t>سطح 2: </a:t>
            </a:r>
            <a:r>
              <a:rPr lang="fa-IR" sz="2400" b="1" dirty="0" smtClean="0">
                <a:solidFill>
                  <a:schemeClr val="accent2">
                    <a:lumMod val="50000"/>
                  </a:schemeClr>
                </a:solidFill>
              </a:rPr>
              <a:t>شامل خدمات تشخیصی ودرمانی تخصصی است و در بیمارستان ارائه میگردد.</a:t>
            </a:r>
          </a:p>
          <a:p>
            <a:pPr algn="just" rtl="1">
              <a:buFont typeface="Wingdings" panose="05000000000000000000" pitchFamily="2" charset="2"/>
              <a:buChar char="q"/>
            </a:pPr>
            <a:r>
              <a:rPr lang="fa-IR" sz="2400" b="1" dirty="0" smtClean="0">
                <a:solidFill>
                  <a:schemeClr val="accent5"/>
                </a:solidFill>
              </a:rPr>
              <a:t>سطح 3 :</a:t>
            </a:r>
            <a:r>
              <a:rPr lang="fa-IR" sz="2400" b="1" dirty="0" smtClean="0">
                <a:solidFill>
                  <a:schemeClr val="accent2">
                    <a:lumMod val="50000"/>
                  </a:schemeClr>
                </a:solidFill>
              </a:rPr>
              <a:t>شامل خدمات فوق تخصصی است.</a:t>
            </a:r>
            <a:endParaRPr lang="en-US" sz="2400" b="1" dirty="0">
              <a:solidFill>
                <a:schemeClr val="accent2">
                  <a:lumMod val="50000"/>
                </a:schemeClr>
              </a:solidFill>
            </a:endParaRPr>
          </a:p>
        </p:txBody>
      </p:sp>
    </p:spTree>
    <p:extLst>
      <p:ext uri="{BB962C8B-B14F-4D97-AF65-F5344CB8AC3E}">
        <p14:creationId xmlns:p14="http://schemas.microsoft.com/office/powerpoint/2010/main" val="1895292416"/>
      </p:ext>
    </p:extLst>
  </p:cSld>
  <p:clrMapOvr>
    <a:masterClrMapping/>
  </p:clrMapOvr>
  <p:transition spd="slow">
    <p:randomBar dir="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9719733" cy="575733"/>
          </a:xfrm>
        </p:spPr>
        <p:txBody>
          <a:bodyPr>
            <a:normAutofit fontScale="90000"/>
          </a:bodyPr>
          <a:lstStyle/>
          <a:p>
            <a:pPr algn="ctr"/>
            <a:r>
              <a:rPr lang="fa-IR" sz="5400" dirty="0" smtClean="0">
                <a:solidFill>
                  <a:schemeClr val="accent5"/>
                </a:solidFill>
                <a:latin typeface="Arial" panose="020B0604020202020204" pitchFamily="34" charset="0"/>
                <a:cs typeface="Arial" panose="020B0604020202020204" pitchFamily="34" charset="0"/>
              </a:rPr>
              <a:t>ادغام خدمات</a:t>
            </a:r>
            <a:endParaRPr lang="en-US" sz="5400" dirty="0">
              <a:solidFill>
                <a:schemeClr val="accent5"/>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38200" y="1185333"/>
            <a:ext cx="10515600" cy="4991630"/>
          </a:xfrm>
        </p:spPr>
        <p:txBody>
          <a:bodyPr>
            <a:noAutofit/>
          </a:bodyPr>
          <a:lstStyle/>
          <a:p>
            <a:pPr algn="just" rtl="1">
              <a:lnSpc>
                <a:spcPct val="150000"/>
              </a:lnSpc>
            </a:pPr>
            <a:r>
              <a:rPr lang="fa-IR" sz="2400" dirty="0"/>
              <a:t>در طراحی شبکه مراقبت های اولیه بهداشتی، برنامه ها به </a:t>
            </a:r>
            <a:r>
              <a:rPr lang="fa-IR" sz="2400" dirty="0" smtClean="0"/>
              <a:t>شکل </a:t>
            </a:r>
            <a:r>
              <a:rPr lang="fa-IR" sz="2400" dirty="0"/>
              <a:t>ادغام یافته ارائه میشوند. این بدان مفهوم است که گیرنده خدمت در زمان واحد میتواند چندین خدمت را در رابطه با مشکلات سلامت متنوع دریافت کند. به عنوان مثال یک کودک در هنگام مراجعه نزد بهورز هم خدمت مرتبط با تغذیه و رشد را دریافت میکند و هم خدمت مربوط به ایمن سازی، علاوه بر این کودک در وقت مراجعه از نظر سایر موارد سلامت نظیر وضعیت رشد روانی حرکتی و سایر بیماری ها که در آن سن احتمال وقوع آنها موجود است بررسی میشود و در صورت لزوم خدمات مربوطه را دریافت میکند. این نوع ادغام را ادغام خدمات برای گیرنده خدمت میگویند. </a:t>
            </a:r>
            <a:endParaRPr lang="en-US" sz="2400" dirty="0"/>
          </a:p>
        </p:txBody>
      </p:sp>
    </p:spTree>
    <p:extLst>
      <p:ext uri="{BB962C8B-B14F-4D97-AF65-F5344CB8AC3E}">
        <p14:creationId xmlns:p14="http://schemas.microsoft.com/office/powerpoint/2010/main" val="1700388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3" y="762001"/>
            <a:ext cx="10634133" cy="5279362"/>
          </a:xfrm>
        </p:spPr>
        <p:txBody>
          <a:bodyPr>
            <a:noAutofit/>
          </a:bodyPr>
          <a:lstStyle/>
          <a:p>
            <a:pPr algn="just" rtl="1"/>
            <a:r>
              <a:rPr lang="fa-IR" sz="4400" dirty="0">
                <a:latin typeface="Arial" panose="020B0604020202020204" pitchFamily="34" charset="0"/>
                <a:cs typeface="Arial" panose="020B0604020202020204" pitchFamily="34" charset="0"/>
              </a:rPr>
              <a:t>نظارت، پايش، آموزش حين خدمت كاركنان و نيز تدارك و حمايت اداري مالي واحدهاي هر سطح به عهده واحدي است كه در اولين سطح بالاتر آن قرار دارد تا تدارك فني و اداري اين واحدها به صورت فعال و مستمر از نزديكترين واحد سطح بالاتر ميسر گردد و از بروز خطراتی مانند گرايش كاركنان غيرپزشك به درمان¬هاي غيرمجاز و تنزل كيفيت خدمات جلوگيري شود. </a:t>
            </a:r>
            <a:endParaRPr lang="en-US" sz="4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83565616"/>
      </p:ext>
    </p:extLst>
  </p:cSld>
  <p:clrMapOvr>
    <a:masterClrMapping/>
  </p:clrMapOvr>
  <p:transition spd="slow">
    <p:randomBar dir="ver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18608"/>
          </a:xfrm>
        </p:spPr>
        <p:txBody>
          <a:bodyPr>
            <a:normAutofit/>
          </a:bodyPr>
          <a:lstStyle/>
          <a:p>
            <a:pPr algn="ctr"/>
            <a:r>
              <a:rPr lang="fa-IR" sz="4000" b="1" dirty="0" smtClean="0">
                <a:solidFill>
                  <a:schemeClr val="accent1">
                    <a:lumMod val="50000"/>
                  </a:schemeClr>
                </a:solidFill>
                <a:latin typeface="Arial" panose="020B0604020202020204" pitchFamily="34" charset="0"/>
                <a:cs typeface="Arial" panose="020B0604020202020204" pitchFamily="34" charset="0"/>
              </a:rPr>
              <a:t>نظام ارجاع </a:t>
            </a:r>
            <a:endParaRPr lang="en-US" sz="4000" b="1" dirty="0">
              <a:solidFill>
                <a:schemeClr val="accent1">
                  <a:lumMod val="50000"/>
                </a:schemeClr>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38200" y="1083734"/>
            <a:ext cx="10515600" cy="5093229"/>
          </a:xfrm>
        </p:spPr>
        <p:txBody>
          <a:bodyPr>
            <a:noAutofit/>
          </a:bodyPr>
          <a:lstStyle/>
          <a:p>
            <a:pPr algn="r" rtl="1"/>
            <a:r>
              <a:rPr lang="fa-IR" sz="2400" dirty="0" smtClean="0"/>
              <a:t>پس از آنکه بهورز یا مراقب سلامت خدمات تعریف شده خود را طبق بسته خدمتی برای خدمت گیرنده ارائه داد درصورت لزوم فرد را به مرکز خدمات جامع سلامت ارجاع میدهد.</a:t>
            </a:r>
          </a:p>
          <a:p>
            <a:pPr algn="r" rtl="1"/>
            <a:r>
              <a:rPr lang="fa-IR" sz="2400" dirty="0" smtClean="0"/>
              <a:t>پزشک خانواده موظف است بیماران ارجاعی از خانه بهداشت یا پایگاه سلامت را معاینه و ویزیت نماید .و نتیجه اقدامات انجام شده را به اطلاع بهورز یا مراقب سلامت برساند.</a:t>
            </a:r>
          </a:p>
          <a:p>
            <a:pPr algn="r" rtl="1"/>
            <a:r>
              <a:rPr lang="fa-IR" sz="2400" dirty="0" smtClean="0"/>
              <a:t>در صورتیکه بیمار نیاز به خدمات تخصصی و فوق تخصصی داشته باشد پزشک خانواده بیمار را به سطوح بالاتر ارجاع میدهد </a:t>
            </a:r>
          </a:p>
          <a:p>
            <a:pPr marL="0" indent="0" algn="r" rtl="1">
              <a:buNone/>
            </a:pPr>
            <a:r>
              <a:rPr lang="fa-IR" sz="2400" dirty="0" smtClean="0">
                <a:solidFill>
                  <a:srgbClr val="FF0000"/>
                </a:solidFill>
              </a:rPr>
              <a:t>درهر حال مدیریت سلامت جمعیت تحت پوشش بر عهده پزشک خانواده میباشد و پزشک موظف است وضعیت بیمار ارجاع شده را پیگیری نماید.</a:t>
            </a:r>
          </a:p>
          <a:p>
            <a:pPr marL="0" indent="0" algn="r" rtl="1">
              <a:buNone/>
            </a:pPr>
            <a:r>
              <a:rPr lang="fa-IR" sz="2400" dirty="0" smtClean="0">
                <a:solidFill>
                  <a:schemeClr val="accent6">
                    <a:lumMod val="50000"/>
                  </a:schemeClr>
                </a:solidFill>
              </a:rPr>
              <a:t>با توجه به استقرار پرونده الکترونیک سلامت درحال حاضر نظام ارجاع الکترونیک بین سطوح مختلف برقرار است .ونوبت گیری الکترونیک توسط میان افزار نوبت گیری انجام میشود .</a:t>
            </a:r>
            <a:endParaRPr lang="en-US" sz="2400" dirty="0">
              <a:solidFill>
                <a:schemeClr val="accent6">
                  <a:lumMod val="50000"/>
                </a:schemeClr>
              </a:solidFill>
            </a:endParaRPr>
          </a:p>
        </p:txBody>
      </p:sp>
    </p:spTree>
    <p:extLst>
      <p:ext uri="{BB962C8B-B14F-4D97-AF65-F5344CB8AC3E}">
        <p14:creationId xmlns:p14="http://schemas.microsoft.com/office/powerpoint/2010/main" val="2170853913"/>
      </p:ext>
    </p:extLst>
  </p:cSld>
  <p:clrMapOvr>
    <a:masterClrMapping/>
  </p:clrMapOvr>
  <p:transition spd="slow">
    <p:wip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800" b="1" dirty="0" smtClean="0">
                <a:solidFill>
                  <a:srgbClr val="C00000"/>
                </a:solidFill>
                <a:latin typeface="Arial" panose="020B0604020202020204" pitchFamily="34" charset="0"/>
                <a:cs typeface="Arial" panose="020B0604020202020204" pitchFamily="34" charset="0"/>
              </a:rPr>
              <a:t>مزایای نظام ارجاع</a:t>
            </a:r>
            <a:endParaRPr lang="en-US" sz="4800" b="1" dirty="0">
              <a:solidFill>
                <a:srgbClr val="C0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677333" y="1557867"/>
            <a:ext cx="9601199" cy="4483495"/>
          </a:xfrm>
        </p:spPr>
        <p:txBody>
          <a:bodyPr>
            <a:normAutofit/>
          </a:bodyPr>
          <a:lstStyle/>
          <a:p>
            <a:pPr algn="r" rtl="1"/>
            <a:r>
              <a:rPr lang="fa-IR" sz="2800" dirty="0" smtClean="0">
                <a:latin typeface="Arial" panose="020B0604020202020204" pitchFamily="34" charset="0"/>
                <a:cs typeface="Arial" panose="020B0604020202020204" pitchFamily="34" charset="0"/>
              </a:rPr>
              <a:t>امکان </a:t>
            </a:r>
            <a:r>
              <a:rPr lang="fa-IR" sz="2800" dirty="0">
                <a:latin typeface="Arial" panose="020B0604020202020204" pitchFamily="34" charset="0"/>
                <a:cs typeface="Arial" panose="020B0604020202020204" pitchFamily="34" charset="0"/>
              </a:rPr>
              <a:t>استفاده از کارکنان غیرپزشک را برای ارائه خدمات ساده بهداشتی و کمک های اولیه درمانی فراهم سازد و سطوح تخصصی را از پرداختن به خدمات </a:t>
            </a:r>
            <a:r>
              <a:rPr lang="fa-IR" sz="2800" dirty="0" smtClean="0">
                <a:latin typeface="Arial" panose="020B0604020202020204" pitchFamily="34" charset="0"/>
                <a:cs typeface="Arial" panose="020B0604020202020204" pitchFamily="34" charset="0"/>
              </a:rPr>
              <a:t>ساده غیرتخصصی </a:t>
            </a:r>
            <a:r>
              <a:rPr lang="fa-IR" sz="2800" dirty="0">
                <a:latin typeface="Arial" panose="020B0604020202020204" pitchFamily="34" charset="0"/>
                <a:cs typeface="Arial" panose="020B0604020202020204" pitchFamily="34" charset="0"/>
              </a:rPr>
              <a:t>باز می دارد و برای پرداختن به خدمات تخصصی وقت بیشتری را فراهم می آورد.</a:t>
            </a:r>
          </a:p>
          <a:p>
            <a:pPr algn="r" rtl="1"/>
            <a:r>
              <a:rPr lang="fa-IR" sz="2800" dirty="0" smtClean="0">
                <a:latin typeface="Arial" panose="020B0604020202020204" pitchFamily="34" charset="0"/>
                <a:cs typeface="Arial" panose="020B0604020202020204" pitchFamily="34" charset="0"/>
              </a:rPr>
              <a:t>از </a:t>
            </a:r>
            <a:r>
              <a:rPr lang="fa-IR" sz="2800" dirty="0">
                <a:latin typeface="Arial" panose="020B0604020202020204" pitchFamily="34" charset="0"/>
                <a:cs typeface="Arial" panose="020B0604020202020204" pitchFamily="34" charset="0"/>
              </a:rPr>
              <a:t>ارائه خدمات به شکل تکراری (دارو، آزمایش و سایر ارزیابی های تشخیصی مکرر) جلوگیری می کند.</a:t>
            </a:r>
          </a:p>
          <a:p>
            <a:pPr algn="r" rtl="1"/>
            <a:r>
              <a:rPr lang="fa-IR" sz="2800" dirty="0" smtClean="0">
                <a:latin typeface="Arial" panose="020B0604020202020204" pitchFamily="34" charset="0"/>
                <a:cs typeface="Arial" panose="020B0604020202020204" pitchFamily="34" charset="0"/>
              </a:rPr>
              <a:t>خدمات </a:t>
            </a:r>
            <a:r>
              <a:rPr lang="fa-IR" sz="2800" dirty="0">
                <a:latin typeface="Arial" panose="020B0604020202020204" pitchFamily="34" charset="0"/>
                <a:cs typeface="Arial" panose="020B0604020202020204" pitchFamily="34" charset="0"/>
              </a:rPr>
              <a:t>را به نحو چشمگیری ارزان می کند.</a:t>
            </a:r>
          </a:p>
          <a:p>
            <a:pPr algn="r" rtl="1"/>
            <a:r>
              <a:rPr lang="fa-IR" sz="2800" dirty="0" smtClean="0">
                <a:latin typeface="Arial" panose="020B0604020202020204" pitchFamily="34" charset="0"/>
                <a:cs typeface="Arial" panose="020B0604020202020204" pitchFamily="34" charset="0"/>
              </a:rPr>
              <a:t>با </a:t>
            </a:r>
            <a:r>
              <a:rPr lang="fa-IR" sz="2800" dirty="0">
                <a:latin typeface="Arial" panose="020B0604020202020204" pitchFamily="34" charset="0"/>
                <a:cs typeface="Arial" panose="020B0604020202020204" pitchFamily="34" charset="0"/>
              </a:rPr>
              <a:t>توزیع وسیع و گسترده واحدهای محیطی  امکان تداوم و استمرار خدمات بهداشتی را فراهم آورد.</a:t>
            </a:r>
          </a:p>
          <a:p>
            <a:endParaRPr lang="en-US" dirty="0"/>
          </a:p>
        </p:txBody>
      </p:sp>
    </p:spTree>
    <p:extLst>
      <p:ext uri="{BB962C8B-B14F-4D97-AF65-F5344CB8AC3E}">
        <p14:creationId xmlns:p14="http://schemas.microsoft.com/office/powerpoint/2010/main" val="587115083"/>
      </p:ext>
    </p:extLst>
  </p:cSld>
  <p:clrMapOvr>
    <a:masterClrMapping/>
  </p:clrMapOvr>
  <p:transition spd="slow">
    <p:push dir="u"/>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a:solidFill>
                  <a:srgbClr val="C00000"/>
                </a:solidFill>
                <a:latin typeface="Arial" panose="020B0604020202020204" pitchFamily="34" charset="0"/>
                <a:cs typeface="Arial" panose="020B0604020202020204" pitchFamily="34" charset="0"/>
              </a:rPr>
              <a:t>فرآیندهای خدمات سطح دوم و سوم </a:t>
            </a:r>
            <a:r>
              <a:rPr lang="fa-IR" b="1" dirty="0" smtClean="0">
                <a:solidFill>
                  <a:srgbClr val="C00000"/>
                </a:solidFill>
                <a:latin typeface="Arial" panose="020B0604020202020204" pitchFamily="34" charset="0"/>
                <a:cs typeface="Arial" panose="020B0604020202020204" pitchFamily="34" charset="0"/>
              </a:rPr>
              <a:t>:نظام ارجاع</a:t>
            </a:r>
            <a:endParaRPr lang="en-US" b="1" dirty="0">
              <a:solidFill>
                <a:srgbClr val="C0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fontScale="92500"/>
          </a:bodyPr>
          <a:lstStyle/>
          <a:p>
            <a:pPr algn="just" rtl="1"/>
            <a:r>
              <a:rPr lang="fa-IR" sz="3600" dirty="0"/>
              <a:t>نظام ارجاع، فرایند مشخصی در ارائه خدمات تخصصی به </a:t>
            </a:r>
            <a:r>
              <a:rPr lang="fa-IR" sz="3600" dirty="0" smtClean="0"/>
              <a:t>ارجاع شونده </a:t>
            </a:r>
            <a:r>
              <a:rPr lang="fa-IR" sz="3600" dirty="0"/>
              <a:t>در بستر پرونده الکترونیک </a:t>
            </a:r>
            <a:r>
              <a:rPr lang="fa-IR" sz="3600" dirty="0" smtClean="0"/>
              <a:t>داردکه </a:t>
            </a:r>
            <a:r>
              <a:rPr lang="fa-IR" sz="3600" dirty="0"/>
              <a:t>از ارجاع از سطح یک شروع </a:t>
            </a:r>
            <a:r>
              <a:rPr lang="fa-IR" sz="3600" dirty="0" smtClean="0"/>
              <a:t>میشود </a:t>
            </a:r>
            <a:r>
              <a:rPr lang="fa-IR" sz="3600" dirty="0"/>
              <a:t>و با دریافت بازخورد الکترونیک و پیگیری اجرای </a:t>
            </a:r>
            <a:r>
              <a:rPr lang="fa-IR" sz="3600" dirty="0" smtClean="0"/>
              <a:t>توصیه های </a:t>
            </a:r>
            <a:r>
              <a:rPr lang="fa-IR" sz="3600" dirty="0"/>
              <a:t>ذکر </a:t>
            </a:r>
            <a:r>
              <a:rPr lang="fa-IR" sz="3600" dirty="0" smtClean="0"/>
              <a:t>شده در </a:t>
            </a:r>
            <a:r>
              <a:rPr lang="fa-IR" sz="3600" dirty="0"/>
              <a:t>بازخورد خاتمه </a:t>
            </a:r>
            <a:r>
              <a:rPr lang="fa-IR" sz="3600" dirty="0" smtClean="0"/>
              <a:t>مییابد</a:t>
            </a:r>
            <a:r>
              <a:rPr lang="fa-IR" sz="3600" dirty="0"/>
              <a:t>. اجزای این فرایند در سطح یک و سطوح تخصصی دو و سه عبارتنداز:</a:t>
            </a:r>
            <a:endParaRPr lang="en-US" sz="3600" dirty="0"/>
          </a:p>
        </p:txBody>
      </p:sp>
    </p:spTree>
    <p:extLst>
      <p:ext uri="{BB962C8B-B14F-4D97-AF65-F5344CB8AC3E}">
        <p14:creationId xmlns:p14="http://schemas.microsoft.com/office/powerpoint/2010/main" val="3147363699"/>
      </p:ext>
    </p:extLst>
  </p:cSld>
  <p:clrMapOvr>
    <a:masterClrMapping/>
  </p:clrMapOvr>
  <p:transition spd="slow">
    <p:wip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fa-IR" sz="6000" dirty="0">
                <a:solidFill>
                  <a:srgbClr val="C00000"/>
                </a:solidFill>
              </a:rPr>
              <a:t>سطح یک:</a:t>
            </a:r>
            <a:endParaRPr lang="en-US" sz="6000" dirty="0">
              <a:solidFill>
                <a:srgbClr val="C00000"/>
              </a:solidFill>
            </a:endParaRPr>
          </a:p>
        </p:txBody>
      </p:sp>
      <p:sp>
        <p:nvSpPr>
          <p:cNvPr id="3" name="Content Placeholder 2"/>
          <p:cNvSpPr>
            <a:spLocks noGrp="1"/>
          </p:cNvSpPr>
          <p:nvPr>
            <p:ph idx="1"/>
          </p:nvPr>
        </p:nvSpPr>
        <p:spPr/>
        <p:txBody>
          <a:bodyPr>
            <a:noAutofit/>
          </a:bodyPr>
          <a:lstStyle/>
          <a:p>
            <a:pPr algn="r" rtl="1"/>
            <a:r>
              <a:rPr lang="fa-IR" sz="2400" dirty="0"/>
              <a:t>ارجاع مراجعان نیازمند ویزیت خدمات تخصصی/ خدمات تشخیصی درمانی </a:t>
            </a:r>
            <a:r>
              <a:rPr lang="fa-IR" sz="2400" dirty="0" smtClean="0"/>
              <a:t>بخش </a:t>
            </a:r>
            <a:r>
              <a:rPr lang="fa-IR" sz="2400" dirty="0"/>
              <a:t>دولتی </a:t>
            </a:r>
            <a:endParaRPr lang="fa-IR" sz="2400" dirty="0" smtClean="0"/>
          </a:p>
          <a:p>
            <a:pPr algn="r" rtl="1"/>
            <a:r>
              <a:rPr lang="fa-IR" sz="2400" dirty="0" smtClean="0"/>
              <a:t>تکمیل </a:t>
            </a:r>
            <a:r>
              <a:rPr lang="fa-IR" sz="2400" dirty="0"/>
              <a:t>فرم ارجاع الکترونیکی</a:t>
            </a:r>
          </a:p>
          <a:p>
            <a:pPr algn="r" rtl="1"/>
            <a:r>
              <a:rPr lang="fa-IR" sz="2400" dirty="0" smtClean="0"/>
              <a:t> </a:t>
            </a:r>
            <a:r>
              <a:rPr lang="fa-IR" sz="2400" dirty="0"/>
              <a:t>اخذ نوبت از </a:t>
            </a:r>
            <a:r>
              <a:rPr lang="fa-IR" sz="2400" dirty="0" smtClean="0"/>
              <a:t>سامانه های </a:t>
            </a:r>
            <a:r>
              <a:rPr lang="fa-IR" sz="2400" dirty="0"/>
              <a:t>نوبت دهی </a:t>
            </a:r>
            <a:r>
              <a:rPr lang="fa-IR" sz="2400" dirty="0" smtClean="0"/>
              <a:t>درصورتیکه </a:t>
            </a:r>
            <a:r>
              <a:rPr lang="fa-IR" sz="2400" dirty="0"/>
              <a:t>سامانه نوبت دهی پاسخگو نباشد، </a:t>
            </a:r>
            <a:r>
              <a:rPr lang="fa-IR" sz="2400" dirty="0" smtClean="0"/>
              <a:t>هماهنگی لازم </a:t>
            </a:r>
            <a:r>
              <a:rPr lang="fa-IR" sz="2400" dirty="0"/>
              <a:t>با سطوح بالاتر صورت پذیرد</a:t>
            </a:r>
            <a:r>
              <a:rPr lang="fa-IR" sz="2400" dirty="0" smtClean="0"/>
              <a:t>.</a:t>
            </a:r>
          </a:p>
          <a:p>
            <a:pPr algn="r" rtl="1"/>
            <a:r>
              <a:rPr lang="fa-IR" sz="2400" dirty="0" smtClean="0"/>
              <a:t>بررسی </a:t>
            </a:r>
            <a:r>
              <a:rPr lang="fa-IR" sz="2400" dirty="0"/>
              <a:t>نتیجه ارجاع از نظر ویزیت پزشک/ دریافت خدمت</a:t>
            </a:r>
          </a:p>
          <a:p>
            <a:pPr algn="r" rtl="1"/>
            <a:r>
              <a:rPr lang="fa-IR" sz="2400" dirty="0" smtClean="0"/>
              <a:t>بررسی </a:t>
            </a:r>
            <a:r>
              <a:rPr lang="fa-IR" sz="2400" dirty="0"/>
              <a:t>از نظر ارسال بازخورد </a:t>
            </a:r>
            <a:r>
              <a:rPr lang="fa-IR" sz="2400" dirty="0" smtClean="0"/>
              <a:t>ارجاع</a:t>
            </a:r>
          </a:p>
          <a:p>
            <a:pPr algn="r" rtl="1"/>
            <a:r>
              <a:rPr lang="fa-IR" sz="2400" dirty="0"/>
              <a:t>پیگیری بازخورد از نظر انجام اقدامات توصیه ای بیمار و تیم سلامت</a:t>
            </a:r>
            <a:endParaRPr lang="en-US" sz="2400" dirty="0"/>
          </a:p>
        </p:txBody>
      </p:sp>
    </p:spTree>
    <p:extLst>
      <p:ext uri="{BB962C8B-B14F-4D97-AF65-F5344CB8AC3E}">
        <p14:creationId xmlns:p14="http://schemas.microsoft.com/office/powerpoint/2010/main" val="285939258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87867"/>
            <a:ext cx="10515600" cy="5889096"/>
          </a:xfrm>
        </p:spPr>
        <p:txBody>
          <a:bodyPr>
            <a:noAutofit/>
          </a:bodyPr>
          <a:lstStyle/>
          <a:p>
            <a:pPr algn="just" rtl="1"/>
            <a:r>
              <a:rPr lang="fa-IR" sz="3200" dirty="0">
                <a:solidFill>
                  <a:srgbClr val="C00000"/>
                </a:solidFill>
                <a:latin typeface="Arial" panose="020B0604020202020204" pitchFamily="34" charset="0"/>
                <a:cs typeface="Arial" panose="020B0604020202020204" pitchFamily="34" charset="0"/>
              </a:rPr>
              <a:t>تبصره 1: </a:t>
            </a:r>
            <a:r>
              <a:rPr lang="fa-IR" sz="3200" dirty="0">
                <a:latin typeface="Arial" panose="020B0604020202020204" pitchFamily="34" charset="0"/>
                <a:cs typeface="Arial" panose="020B0604020202020204" pitchFamily="34" charset="0"/>
              </a:rPr>
              <a:t>پزشکان خانواده موظف به رعایت سقف حداکثر 15 درصد ارجاع </a:t>
            </a:r>
            <a:r>
              <a:rPr lang="fa-IR" sz="3200" dirty="0" smtClean="0">
                <a:latin typeface="Arial" panose="020B0604020202020204" pitchFamily="34" charset="0"/>
                <a:cs typeface="Arial" panose="020B0604020202020204" pitchFamily="34" charset="0"/>
              </a:rPr>
              <a:t>بیماران مراجعه کننده خود به سطح دوم هستند.</a:t>
            </a:r>
          </a:p>
          <a:p>
            <a:pPr algn="just" rtl="1"/>
            <a:r>
              <a:rPr lang="fa-IR" sz="3200" dirty="0" smtClean="0">
                <a:latin typeface="Arial" panose="020B0604020202020204" pitchFamily="34" charset="0"/>
                <a:cs typeface="Arial" panose="020B0604020202020204" pitchFamily="34" charset="0"/>
              </a:rPr>
              <a:t>تب</a:t>
            </a:r>
            <a:r>
              <a:rPr lang="fa-IR" sz="3200" dirty="0" smtClean="0">
                <a:solidFill>
                  <a:srgbClr val="C00000"/>
                </a:solidFill>
                <a:latin typeface="Arial" panose="020B0604020202020204" pitchFamily="34" charset="0"/>
                <a:cs typeface="Arial" panose="020B0604020202020204" pitchFamily="34" charset="0"/>
              </a:rPr>
              <a:t>صره </a:t>
            </a:r>
            <a:r>
              <a:rPr lang="fa-IR" sz="3200" dirty="0">
                <a:solidFill>
                  <a:srgbClr val="C00000"/>
                </a:solidFill>
                <a:latin typeface="Arial" panose="020B0604020202020204" pitchFamily="34" charset="0"/>
                <a:cs typeface="Arial" panose="020B0604020202020204" pitchFamily="34" charset="0"/>
              </a:rPr>
              <a:t>2: </a:t>
            </a:r>
            <a:r>
              <a:rPr lang="fa-IR" sz="3200" dirty="0">
                <a:latin typeface="Arial" panose="020B0604020202020204" pitchFamily="34" charset="0"/>
                <a:cs typeface="Arial" panose="020B0604020202020204" pitchFamily="34" charset="0"/>
              </a:rPr>
              <a:t>هرگونه ارجاع بیماران به سطح دو صرفاً از طریق پزشک خانواده به </a:t>
            </a:r>
            <a:r>
              <a:rPr lang="fa-IR" sz="3200" dirty="0" smtClean="0">
                <a:latin typeface="Arial" panose="020B0604020202020204" pitchFamily="34" charset="0"/>
                <a:cs typeface="Arial" panose="020B0604020202020204" pitchFamily="34" charset="0"/>
              </a:rPr>
              <a:t>سطوح</a:t>
            </a:r>
            <a:r>
              <a:rPr lang="en-US" sz="3200" dirty="0" smtClean="0">
                <a:latin typeface="Arial" panose="020B0604020202020204" pitchFamily="34" charset="0"/>
                <a:cs typeface="Arial" panose="020B0604020202020204" pitchFamily="34" charset="0"/>
              </a:rPr>
              <a:t> </a:t>
            </a:r>
            <a:r>
              <a:rPr lang="fa-IR" sz="3200" dirty="0" smtClean="0">
                <a:latin typeface="Arial" panose="020B0604020202020204" pitchFamily="34" charset="0"/>
                <a:cs typeface="Arial" panose="020B0604020202020204" pitchFamily="34" charset="0"/>
              </a:rPr>
              <a:t>تخصصی </a:t>
            </a:r>
            <a:r>
              <a:rPr lang="fa-IR" sz="3200" dirty="0">
                <a:latin typeface="Arial" panose="020B0604020202020204" pitchFamily="34" charset="0"/>
                <a:cs typeface="Arial" panose="020B0604020202020204" pitchFamily="34" charset="0"/>
              </a:rPr>
              <a:t>طرف قرارداد برنامه </a:t>
            </a:r>
            <a:r>
              <a:rPr lang="fa-IR" sz="3200" dirty="0" smtClean="0">
                <a:latin typeface="Arial" panose="020B0604020202020204" pitchFamily="34" charset="0"/>
                <a:cs typeface="Arial" panose="020B0604020202020204" pitchFamily="34" charset="0"/>
              </a:rPr>
              <a:t>س</a:t>
            </a:r>
            <a:r>
              <a:rPr lang="fa-IR" sz="3200" dirty="0">
                <a:latin typeface="Arial" panose="020B0604020202020204" pitchFamily="34" charset="0"/>
                <a:cs typeface="Arial" panose="020B0604020202020204" pitchFamily="34" charset="0"/>
              </a:rPr>
              <a:t>ل</a:t>
            </a:r>
            <a:r>
              <a:rPr lang="fa-IR" sz="3200" dirty="0" smtClean="0">
                <a:latin typeface="Arial" panose="020B0604020202020204" pitchFamily="34" charset="0"/>
                <a:cs typeface="Arial" panose="020B0604020202020204" pitchFamily="34" charset="0"/>
              </a:rPr>
              <a:t>امت </a:t>
            </a:r>
            <a:r>
              <a:rPr lang="fa-IR" sz="3200" dirty="0">
                <a:latin typeface="Arial" panose="020B0604020202020204" pitchFamily="34" charset="0"/>
                <a:cs typeface="Arial" panose="020B0604020202020204" pitchFamily="34" charset="0"/>
              </a:rPr>
              <a:t>خانواده </a:t>
            </a:r>
            <a:r>
              <a:rPr lang="fa-IR" sz="3200" dirty="0" smtClean="0">
                <a:latin typeface="Arial" panose="020B0604020202020204" pitchFamily="34" charset="0"/>
                <a:cs typeface="Arial" panose="020B0604020202020204" pitchFamily="34" charset="0"/>
              </a:rPr>
              <a:t>،پزشکی </a:t>
            </a:r>
            <a:r>
              <a:rPr lang="fa-IR" sz="3200" dirty="0">
                <a:latin typeface="Arial" panose="020B0604020202020204" pitchFamily="34" charset="0"/>
                <a:cs typeface="Arial" panose="020B0604020202020204" pitchFamily="34" charset="0"/>
              </a:rPr>
              <a:t>خانواده و نظام </a:t>
            </a:r>
            <a:r>
              <a:rPr lang="fa-IR" sz="3200" dirty="0" smtClean="0">
                <a:latin typeface="Arial" panose="020B0604020202020204" pitchFamily="34" charset="0"/>
                <a:cs typeface="Arial" panose="020B0604020202020204" pitchFamily="34" charset="0"/>
              </a:rPr>
              <a:t>ارجاع انجام میشود</a:t>
            </a:r>
            <a:r>
              <a:rPr lang="fa-IR" sz="3200" dirty="0">
                <a:latin typeface="Arial" panose="020B0604020202020204" pitchFamily="34" charset="0"/>
                <a:cs typeface="Arial" panose="020B0604020202020204" pitchFamily="34" charset="0"/>
              </a:rPr>
              <a:t>.</a:t>
            </a:r>
          </a:p>
          <a:p>
            <a:pPr algn="just" rtl="1"/>
            <a:r>
              <a:rPr lang="fa-IR" sz="3200" dirty="0">
                <a:latin typeface="Arial" panose="020B0604020202020204" pitchFamily="34" charset="0"/>
                <a:cs typeface="Arial" panose="020B0604020202020204" pitchFamily="34" charset="0"/>
              </a:rPr>
              <a:t>ت</a:t>
            </a:r>
            <a:r>
              <a:rPr lang="fa-IR" sz="3200" dirty="0">
                <a:solidFill>
                  <a:srgbClr val="C00000"/>
                </a:solidFill>
                <a:latin typeface="Arial" panose="020B0604020202020204" pitchFamily="34" charset="0"/>
                <a:cs typeface="Arial" panose="020B0604020202020204" pitchFamily="34" charset="0"/>
              </a:rPr>
              <a:t>بصره 3: </a:t>
            </a:r>
            <a:r>
              <a:rPr lang="fa-IR" sz="3200" dirty="0">
                <a:latin typeface="Arial" panose="020B0604020202020204" pitchFamily="34" charset="0"/>
                <a:cs typeface="Arial" panose="020B0604020202020204" pitchFamily="34" charset="0"/>
              </a:rPr>
              <a:t>در صورتی که پزشک خانواده تصمیم به ارجاع به سطوح 2 را داشته </a:t>
            </a:r>
            <a:r>
              <a:rPr lang="fa-IR" sz="3200" dirty="0" smtClean="0">
                <a:latin typeface="Arial" panose="020B0604020202020204" pitchFamily="34" charset="0"/>
                <a:cs typeface="Arial" panose="020B0604020202020204" pitchFamily="34" charset="0"/>
              </a:rPr>
              <a:t>باشد،باید </a:t>
            </a:r>
            <a:r>
              <a:rPr lang="fa-IR" sz="3200" dirty="0">
                <a:latin typeface="Arial" panose="020B0604020202020204" pitchFamily="34" charset="0"/>
                <a:cs typeface="Arial" panose="020B0604020202020204" pitchFamily="34" charset="0"/>
              </a:rPr>
              <a:t>نوع رشته تخصصی موردنظر را برای بیمار شرح دهد و تعداد متخصصین </a:t>
            </a:r>
            <a:r>
              <a:rPr lang="fa-IR" sz="3200" dirty="0" smtClean="0">
                <a:latin typeface="Arial" panose="020B0604020202020204" pitchFamily="34" charset="0"/>
                <a:cs typeface="Arial" panose="020B0604020202020204" pitchFamily="34" charset="0"/>
              </a:rPr>
              <a:t>ویا </a:t>
            </a:r>
            <a:r>
              <a:rPr lang="fa-IR" sz="3200" dirty="0">
                <a:latin typeface="Arial" panose="020B0604020202020204" pitchFamily="34" charset="0"/>
                <a:cs typeface="Arial" panose="020B0604020202020204" pitchFamily="34" charset="0"/>
              </a:rPr>
              <a:t>فوق </a:t>
            </a:r>
            <a:r>
              <a:rPr lang="fa-IR" sz="3200" dirty="0" smtClean="0">
                <a:latin typeface="Arial" panose="020B0604020202020204" pitchFamily="34" charset="0"/>
                <a:cs typeface="Arial" panose="020B0604020202020204" pitchFamily="34" charset="0"/>
              </a:rPr>
              <a:t>تخصصهای </a:t>
            </a:r>
            <a:r>
              <a:rPr lang="fa-IR" sz="3200" dirty="0">
                <a:latin typeface="Arial" panose="020B0604020202020204" pitchFamily="34" charset="0"/>
                <a:cs typeface="Arial" panose="020B0604020202020204" pitchFamily="34" charset="0"/>
              </a:rPr>
              <a:t>موجود را بر اساس نقشه ارجاع به </a:t>
            </a:r>
            <a:r>
              <a:rPr lang="fa-IR" sz="3200" dirty="0" smtClean="0">
                <a:latin typeface="Arial" panose="020B0604020202020204" pitchFamily="34" charset="0"/>
                <a:cs typeface="Arial" panose="020B0604020202020204" pitchFamily="34" charset="0"/>
              </a:rPr>
              <a:t>اطلاع </a:t>
            </a:r>
            <a:r>
              <a:rPr lang="fa-IR" sz="3200" dirty="0">
                <a:latin typeface="Arial" panose="020B0604020202020204" pitchFamily="34" charset="0"/>
                <a:cs typeface="Arial" panose="020B0604020202020204" pitchFamily="34" charset="0"/>
              </a:rPr>
              <a:t>وی برساند. </a:t>
            </a:r>
            <a:r>
              <a:rPr lang="fa-IR" sz="3200" dirty="0" smtClean="0">
                <a:latin typeface="Arial" panose="020B0604020202020204" pitchFamily="34" charset="0"/>
                <a:cs typeface="Arial" panose="020B0604020202020204" pitchFamily="34" charset="0"/>
              </a:rPr>
              <a:t>بدیهی است </a:t>
            </a:r>
            <a:r>
              <a:rPr lang="fa-IR" sz="3200" dirty="0">
                <a:latin typeface="Arial" panose="020B0604020202020204" pitchFamily="34" charset="0"/>
                <a:cs typeface="Arial" panose="020B0604020202020204" pitchFamily="34" charset="0"/>
              </a:rPr>
              <a:t>انتخاب </a:t>
            </a:r>
            <a:r>
              <a:rPr lang="fa-IR" sz="3200" dirty="0" smtClean="0">
                <a:latin typeface="Arial" panose="020B0604020202020204" pitchFamily="34" charset="0"/>
                <a:cs typeface="Arial" panose="020B0604020202020204" pitchFamily="34" charset="0"/>
              </a:rPr>
              <a:t>رشته </a:t>
            </a:r>
            <a:r>
              <a:rPr lang="fa-IR" sz="3200" dirty="0">
                <a:latin typeface="Arial" panose="020B0604020202020204" pitchFamily="34" charset="0"/>
                <a:cs typeface="Arial" panose="020B0604020202020204" pitchFamily="34" charset="0"/>
              </a:rPr>
              <a:t>تخصصی با پزشک خانواده و انتخاب متخصص آن رشته </a:t>
            </a:r>
            <a:r>
              <a:rPr lang="fa-IR" sz="3200" dirty="0" smtClean="0">
                <a:latin typeface="Arial" panose="020B0604020202020204" pitchFamily="34" charset="0"/>
                <a:cs typeface="Arial" panose="020B0604020202020204" pitchFamily="34" charset="0"/>
              </a:rPr>
              <a:t>بابیمار </a:t>
            </a:r>
            <a:r>
              <a:rPr lang="fa-IR" sz="3200" dirty="0">
                <a:latin typeface="Arial" panose="020B0604020202020204" pitchFamily="34" charset="0"/>
                <a:cs typeface="Arial" panose="020B0604020202020204" pitchFamily="34" charset="0"/>
              </a:rPr>
              <a:t>خواهد بود.</a:t>
            </a:r>
            <a:endParaRPr lang="en-US"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52610609"/>
      </p:ext>
    </p:extLst>
  </p:cSld>
  <p:clrMapOvr>
    <a:masterClrMapping/>
  </p:clrMapOvr>
  <p:transition spd="slow">
    <p:randomBar dir="vert"/>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91067"/>
            <a:ext cx="10515600" cy="5685896"/>
          </a:xfrm>
        </p:spPr>
        <p:txBody>
          <a:bodyPr>
            <a:noAutofit/>
          </a:bodyPr>
          <a:lstStyle/>
          <a:p>
            <a:pPr algn="just" rtl="1"/>
            <a:r>
              <a:rPr lang="fa-IR" sz="3200" dirty="0">
                <a:solidFill>
                  <a:srgbClr val="C00000"/>
                </a:solidFill>
                <a:latin typeface="Arial" panose="020B0604020202020204" pitchFamily="34" charset="0"/>
                <a:cs typeface="Arial" panose="020B0604020202020204" pitchFamily="34" charset="0"/>
              </a:rPr>
              <a:t>تبصره 4: </a:t>
            </a:r>
            <a:r>
              <a:rPr lang="fa-IR" sz="3200" dirty="0">
                <a:latin typeface="Arial" panose="020B0604020202020204" pitchFamily="34" charset="0"/>
                <a:cs typeface="Arial" panose="020B0604020202020204" pitchFamily="34" charset="0"/>
              </a:rPr>
              <a:t>اولویت ارجاع، با </a:t>
            </a:r>
            <a:r>
              <a:rPr lang="fa-IR" sz="3200" dirty="0" smtClean="0">
                <a:latin typeface="Arial" panose="020B0604020202020204" pitchFamily="34" charset="0"/>
                <a:cs typeface="Arial" panose="020B0604020202020204" pitchFamily="34" charset="0"/>
              </a:rPr>
              <a:t>نزدیکترین </a:t>
            </a:r>
            <a:r>
              <a:rPr lang="fa-IR" sz="3200" dirty="0">
                <a:latin typeface="Arial" panose="020B0604020202020204" pitchFamily="34" charset="0"/>
                <a:cs typeface="Arial" panose="020B0604020202020204" pitchFamily="34" charset="0"/>
              </a:rPr>
              <a:t>متخصص موجود در محدوده </a:t>
            </a:r>
            <a:r>
              <a:rPr lang="fa-IR" sz="3200" dirty="0" smtClean="0">
                <a:latin typeface="Arial" panose="020B0604020202020204" pitchFamily="34" charset="0"/>
                <a:cs typeface="Arial" panose="020B0604020202020204" pitchFamily="34" charset="0"/>
              </a:rPr>
              <a:t>جغرافیایی است</a:t>
            </a:r>
            <a:r>
              <a:rPr lang="fa-IR" sz="3200" dirty="0">
                <a:latin typeface="Arial" panose="020B0604020202020204" pitchFamily="34" charset="0"/>
                <a:cs typeface="Arial" panose="020B0604020202020204" pitchFamily="34" charset="0"/>
              </a:rPr>
              <a:t>، به طوری که باید با مراکز </a:t>
            </a:r>
            <a:r>
              <a:rPr lang="fa-IR" sz="3200" dirty="0" smtClean="0">
                <a:latin typeface="Arial" panose="020B0604020202020204" pitchFamily="34" charset="0"/>
                <a:cs typeface="Arial" panose="020B0604020202020204" pitchFamily="34" charset="0"/>
              </a:rPr>
              <a:t>درمانی،مطب</a:t>
            </a:r>
            <a:r>
              <a:rPr lang="fa-IR" sz="3200" dirty="0">
                <a:latin typeface="Arial" panose="020B0604020202020204" pitchFamily="34" charset="0"/>
                <a:cs typeface="Arial" panose="020B0604020202020204" pitchFamily="34" charset="0"/>
              </a:rPr>
              <a:t>، درمانگاه، بیمارستان خصوصی </a:t>
            </a:r>
            <a:r>
              <a:rPr lang="fa-IR" sz="3200" dirty="0" smtClean="0">
                <a:latin typeface="Arial" panose="020B0604020202020204" pitchFamily="34" charset="0"/>
                <a:cs typeface="Arial" panose="020B0604020202020204" pitchFamily="34" charset="0"/>
              </a:rPr>
              <a:t>ویا دولتی هماهنگی </a:t>
            </a:r>
            <a:r>
              <a:rPr lang="fa-IR" sz="3200" dirty="0">
                <a:latin typeface="Arial" panose="020B0604020202020204" pitchFamily="34" charset="0"/>
                <a:cs typeface="Arial" panose="020B0604020202020204" pitchFamily="34" charset="0"/>
              </a:rPr>
              <a:t>لازم را از نظر تعیین وقت ملاقات برای بیمار </a:t>
            </a:r>
            <a:r>
              <a:rPr lang="fa-IR" sz="3200" dirty="0" smtClean="0">
                <a:latin typeface="Arial" panose="020B0604020202020204" pitchFamily="34" charset="0"/>
                <a:cs typeface="Arial" panose="020B0604020202020204" pitchFamily="34" charset="0"/>
              </a:rPr>
              <a:t>به عمل </a:t>
            </a:r>
            <a:r>
              <a:rPr lang="fa-IR" sz="3200" dirty="0">
                <a:latin typeface="Arial" panose="020B0604020202020204" pitchFamily="34" charset="0"/>
                <a:cs typeface="Arial" panose="020B0604020202020204" pitchFamily="34" charset="0"/>
              </a:rPr>
              <a:t>آورده، </a:t>
            </a:r>
            <a:r>
              <a:rPr lang="fa-IR" sz="3200" dirty="0" smtClean="0">
                <a:latin typeface="Arial" panose="020B0604020202020204" pitchFamily="34" charset="0"/>
                <a:cs typeface="Arial" panose="020B0604020202020204" pitchFamily="34" charset="0"/>
              </a:rPr>
              <a:t>به اطلاع </a:t>
            </a:r>
            <a:r>
              <a:rPr lang="fa-IR" sz="3200" dirty="0">
                <a:latin typeface="Arial" panose="020B0604020202020204" pitchFamily="34" charset="0"/>
                <a:cs typeface="Arial" panose="020B0604020202020204" pitchFamily="34" charset="0"/>
              </a:rPr>
              <a:t>وی رسانده </a:t>
            </a:r>
            <a:r>
              <a:rPr lang="fa-IR" sz="3200" dirty="0" smtClean="0">
                <a:latin typeface="Arial" panose="020B0604020202020204" pitchFamily="34" charset="0"/>
                <a:cs typeface="Arial" panose="020B0604020202020204" pitchFamily="34" charset="0"/>
              </a:rPr>
              <a:t>شده و </a:t>
            </a:r>
            <a:r>
              <a:rPr lang="fa-IR" sz="3200" dirty="0">
                <a:latin typeface="Arial" panose="020B0604020202020204" pitchFamily="34" charset="0"/>
                <a:cs typeface="Arial" panose="020B0604020202020204" pitchFamily="34" charset="0"/>
              </a:rPr>
              <a:t>ارجاع الکترونیک صورت گیرد. در این زمینه، مرکز </a:t>
            </a:r>
            <a:r>
              <a:rPr lang="fa-IR" sz="3200" dirty="0" smtClean="0">
                <a:latin typeface="Arial" panose="020B0604020202020204" pitchFamily="34" charset="0"/>
                <a:cs typeface="Arial" panose="020B0604020202020204" pitchFamily="34" charset="0"/>
              </a:rPr>
              <a:t>هدایت و </a:t>
            </a:r>
            <a:r>
              <a:rPr lang="fa-IR" sz="3200" dirty="0">
                <a:latin typeface="Arial" panose="020B0604020202020204" pitchFamily="34" charset="0"/>
                <a:cs typeface="Arial" panose="020B0604020202020204" pitchFamily="34" charset="0"/>
              </a:rPr>
              <a:t>پاسخگویی </a:t>
            </a:r>
            <a:r>
              <a:rPr lang="en-US" sz="3200" dirty="0" smtClean="0">
                <a:latin typeface="Arial" panose="020B0604020202020204" pitchFamily="34" charset="0"/>
                <a:cs typeface="Arial" panose="020B0604020202020204" pitchFamily="34" charset="0"/>
              </a:rPr>
              <a:t>Call </a:t>
            </a:r>
            <a:r>
              <a:rPr lang="en-US" sz="3200" dirty="0">
                <a:latin typeface="Arial" panose="020B0604020202020204" pitchFamily="34" charset="0"/>
                <a:cs typeface="Arial" panose="020B0604020202020204" pitchFamily="34" charset="0"/>
              </a:rPr>
              <a:t>Center </a:t>
            </a:r>
            <a:r>
              <a:rPr lang="fa-IR" sz="3200" dirty="0" smtClean="0">
                <a:latin typeface="Arial" panose="020B0604020202020204" pitchFamily="34" charset="0"/>
                <a:cs typeface="Arial" panose="020B0604020202020204" pitchFamily="34" charset="0"/>
              </a:rPr>
              <a:t>مسئول </a:t>
            </a:r>
            <a:r>
              <a:rPr lang="fa-IR" sz="3200" dirty="0">
                <a:latin typeface="Arial" panose="020B0604020202020204" pitchFamily="34" charset="0"/>
                <a:cs typeface="Arial" panose="020B0604020202020204" pitchFamily="34" charset="0"/>
              </a:rPr>
              <a:t>راهنمایی پزشک خانواده و مراجعین و </a:t>
            </a:r>
            <a:r>
              <a:rPr lang="fa-IR" sz="3200" dirty="0" smtClean="0">
                <a:latin typeface="Arial" panose="020B0604020202020204" pitchFamily="34" charset="0"/>
                <a:cs typeface="Arial" panose="020B0604020202020204" pitchFamily="34" charset="0"/>
              </a:rPr>
              <a:t>مسائل مرتبط </a:t>
            </a:r>
            <a:r>
              <a:rPr lang="fa-IR" sz="3200" dirty="0">
                <a:latin typeface="Arial" panose="020B0604020202020204" pitchFamily="34" charset="0"/>
                <a:cs typeface="Arial" panose="020B0604020202020204" pitchFamily="34" charset="0"/>
              </a:rPr>
              <a:t>با آنهاست</a:t>
            </a:r>
            <a:r>
              <a:rPr lang="fa-IR" sz="3200" dirty="0" smtClean="0">
                <a:latin typeface="Arial" panose="020B0604020202020204" pitchFamily="34" charset="0"/>
                <a:cs typeface="Arial" panose="020B0604020202020204" pitchFamily="34" charset="0"/>
              </a:rPr>
              <a:t>.</a:t>
            </a:r>
          </a:p>
          <a:p>
            <a:pPr algn="just" rtl="1"/>
            <a:r>
              <a:rPr lang="fa-IR" sz="3200" dirty="0">
                <a:latin typeface="Arial" panose="020B0604020202020204" pitchFamily="34" charset="0"/>
                <a:cs typeface="Arial" panose="020B0604020202020204" pitchFamily="34" charset="0"/>
              </a:rPr>
              <a:t>ت</a:t>
            </a:r>
            <a:r>
              <a:rPr lang="fa-IR" sz="3200" dirty="0">
                <a:solidFill>
                  <a:srgbClr val="C00000"/>
                </a:solidFill>
                <a:latin typeface="Arial" panose="020B0604020202020204" pitchFamily="34" charset="0"/>
                <a:cs typeface="Arial" panose="020B0604020202020204" pitchFamily="34" charset="0"/>
              </a:rPr>
              <a:t>بصره 5: </a:t>
            </a:r>
            <a:r>
              <a:rPr lang="fa-IR" sz="3200" dirty="0">
                <a:latin typeface="Arial" panose="020B0604020202020204" pitchFamily="34" charset="0"/>
                <a:cs typeface="Arial" panose="020B0604020202020204" pitchFamily="34" charset="0"/>
              </a:rPr>
              <a:t>در صورتی که بیمار </a:t>
            </a:r>
            <a:r>
              <a:rPr lang="fa-IR" sz="3200" dirty="0" smtClean="0">
                <a:latin typeface="Arial" panose="020B0604020202020204" pitchFamily="34" charset="0"/>
                <a:cs typeface="Arial" panose="020B0604020202020204" pitchFamily="34" charset="0"/>
              </a:rPr>
              <a:t>بر خلاف </a:t>
            </a:r>
            <a:r>
              <a:rPr lang="fa-IR" sz="3200" dirty="0">
                <a:latin typeface="Arial" panose="020B0604020202020204" pitchFamily="34" charset="0"/>
                <a:cs typeface="Arial" panose="020B0604020202020204" pitchFamily="34" charset="0"/>
              </a:rPr>
              <a:t>تشخیص پزشک خانواده( درخواست </a:t>
            </a:r>
            <a:r>
              <a:rPr lang="fa-IR" sz="3200" dirty="0" smtClean="0">
                <a:latin typeface="Arial" panose="020B0604020202020204" pitchFamily="34" charset="0"/>
                <a:cs typeface="Arial" panose="020B0604020202020204" pitchFamily="34" charset="0"/>
              </a:rPr>
              <a:t>ارجاع به </a:t>
            </a:r>
            <a:r>
              <a:rPr lang="fa-IR" sz="3200" dirty="0">
                <a:latin typeface="Arial" panose="020B0604020202020204" pitchFamily="34" charset="0"/>
                <a:cs typeface="Arial" panose="020B0604020202020204" pitchFamily="34" charset="0"/>
              </a:rPr>
              <a:t>سطوح بالاتر را داشته باشد، باید شخصاً اقدام به اخذ پذیرش از متخصص موردنظر خارج از نظام ارجاع نموده و پوشش بیمه در دورۀ گذر </a:t>
            </a:r>
            <a:r>
              <a:rPr lang="fa-IR" sz="3200" dirty="0" smtClean="0">
                <a:latin typeface="Arial" panose="020B0604020202020204" pitchFamily="34" charset="0"/>
                <a:cs typeface="Arial" panose="020B0604020202020204" pitchFamily="34" charset="0"/>
              </a:rPr>
              <a:t>(ارجاع اختیاری)کامل </a:t>
            </a:r>
            <a:r>
              <a:rPr lang="fa-IR" sz="3200" dirty="0">
                <a:latin typeface="Arial" panose="020B0604020202020204" pitchFamily="34" charset="0"/>
                <a:cs typeface="Arial" panose="020B0604020202020204" pitchFamily="34" charset="0"/>
              </a:rPr>
              <a:t>خواهد بود و پس از دوره گذر </a:t>
            </a:r>
            <a:r>
              <a:rPr lang="fa-IR" sz="3200" dirty="0" smtClean="0">
                <a:latin typeface="Arial" panose="020B0604020202020204" pitchFamily="34" charset="0"/>
                <a:cs typeface="Arial" panose="020B0604020202020204" pitchFamily="34" charset="0"/>
              </a:rPr>
              <a:t>(ارجاع اجباری) به صورت </a:t>
            </a:r>
            <a:r>
              <a:rPr lang="fa-IR" sz="3200" dirty="0">
                <a:latin typeface="Arial" panose="020B0604020202020204" pitchFamily="34" charset="0"/>
                <a:cs typeface="Arial" panose="020B0604020202020204" pitchFamily="34" charset="0"/>
              </a:rPr>
              <a:t>آزاد محاسبه </a:t>
            </a:r>
            <a:r>
              <a:rPr lang="fa-IR" sz="3200" dirty="0" smtClean="0">
                <a:latin typeface="Arial" panose="020B0604020202020204" pitchFamily="34" charset="0"/>
                <a:cs typeface="Arial" panose="020B0604020202020204" pitchFamily="34" charset="0"/>
              </a:rPr>
              <a:t>خواهدشد</a:t>
            </a:r>
            <a:r>
              <a:rPr lang="fa-IR" sz="3200" dirty="0">
                <a:latin typeface="Arial" panose="020B0604020202020204" pitchFamily="34" charset="0"/>
                <a:cs typeface="Arial" panose="020B0604020202020204" pitchFamily="34" charset="0"/>
              </a:rPr>
              <a:t>.</a:t>
            </a:r>
            <a:endParaRPr lang="en-US"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0701416"/>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20208"/>
          </a:xfrm>
        </p:spPr>
        <p:txBody>
          <a:bodyPr/>
          <a:lstStyle/>
          <a:p>
            <a:pPr algn="ctr"/>
            <a:r>
              <a:rPr lang="fa-IR" dirty="0" smtClean="0">
                <a:solidFill>
                  <a:srgbClr val="C00000"/>
                </a:solidFill>
              </a:rPr>
              <a:t>هدف از اجرای برنامه</a:t>
            </a:r>
            <a:endParaRPr lang="en-US" dirty="0">
              <a:solidFill>
                <a:srgbClr val="C00000"/>
              </a:solidFill>
            </a:endParaRPr>
          </a:p>
        </p:txBody>
      </p:sp>
      <p:sp>
        <p:nvSpPr>
          <p:cNvPr id="3" name="Content Placeholder 2"/>
          <p:cNvSpPr>
            <a:spLocks noGrp="1"/>
          </p:cNvSpPr>
          <p:nvPr>
            <p:ph idx="1"/>
          </p:nvPr>
        </p:nvSpPr>
        <p:spPr>
          <a:xfrm>
            <a:off x="838200" y="1185333"/>
            <a:ext cx="10515600" cy="4991630"/>
          </a:xfrm>
        </p:spPr>
        <p:txBody>
          <a:bodyPr>
            <a:normAutofit fontScale="92500" lnSpcReduction="20000"/>
          </a:bodyPr>
          <a:lstStyle/>
          <a:p>
            <a:pPr algn="just" rtl="1"/>
            <a:r>
              <a:rPr lang="fa-IR" sz="4000" dirty="0" smtClean="0"/>
              <a:t>مهارت آموزی مبتنی بر شرح وظایف سازمانی کارکنان به ویژه اعضای تیم سلامت مجری خدمات و برنامه پزشکی خانواده در واحدهای ارائه خدمات به منظور اجرای خدمات تعریف شده و برنامه پزشک خانواده است </a:t>
            </a:r>
          </a:p>
          <a:p>
            <a:pPr marL="0" indent="0" algn="just" rtl="1">
              <a:buNone/>
            </a:pPr>
            <a:endParaRPr lang="fa-IR" sz="4000" dirty="0" smtClean="0"/>
          </a:p>
          <a:p>
            <a:pPr marL="0" indent="0" algn="ctr" rtl="1">
              <a:buNone/>
            </a:pPr>
            <a:r>
              <a:rPr lang="fa-IR" sz="4000" dirty="0" smtClean="0">
                <a:solidFill>
                  <a:schemeClr val="accent6">
                    <a:lumMod val="50000"/>
                  </a:schemeClr>
                </a:solidFill>
              </a:rPr>
              <a:t>هدف نهائی:</a:t>
            </a:r>
          </a:p>
          <a:p>
            <a:pPr marL="0" indent="0" algn="ctr" rtl="1">
              <a:buNone/>
            </a:pPr>
            <a:r>
              <a:rPr lang="fa-IR" sz="4000" dirty="0" smtClean="0">
                <a:solidFill>
                  <a:schemeClr val="accent6">
                    <a:lumMod val="50000"/>
                  </a:schemeClr>
                </a:solidFill>
              </a:rPr>
              <a:t>ارتقا حیطه های شناختی ، انگیزشی،مهارتی وعملکرد فراگیران</a:t>
            </a:r>
            <a:endParaRPr lang="en-US" sz="4000" dirty="0">
              <a:solidFill>
                <a:schemeClr val="accent6">
                  <a:lumMod val="50000"/>
                </a:schemeClr>
              </a:solidFill>
            </a:endParaRPr>
          </a:p>
        </p:txBody>
      </p:sp>
    </p:spTree>
    <p:extLst>
      <p:ext uri="{BB962C8B-B14F-4D97-AF65-F5344CB8AC3E}">
        <p14:creationId xmlns:p14="http://schemas.microsoft.com/office/powerpoint/2010/main" val="2229946996"/>
      </p:ext>
    </p:extLst>
  </p:cSld>
  <p:clrMapOvr>
    <a:masterClrMapping/>
  </p:clrMapOvr>
  <p:transition spd="slow">
    <p:push dir="u"/>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43467"/>
            <a:ext cx="10515600" cy="5533496"/>
          </a:xfrm>
        </p:spPr>
        <p:txBody>
          <a:bodyPr>
            <a:normAutofit/>
          </a:bodyPr>
          <a:lstStyle/>
          <a:p>
            <a:pPr algn="just" rtl="1"/>
            <a:r>
              <a:rPr lang="fa-IR" sz="3200" dirty="0">
                <a:solidFill>
                  <a:srgbClr val="C00000"/>
                </a:solidFill>
                <a:latin typeface="Arial" panose="020B0604020202020204" pitchFamily="34" charset="0"/>
                <a:cs typeface="Arial" panose="020B0604020202020204" pitchFamily="34" charset="0"/>
              </a:rPr>
              <a:t>تبصره 6: </a:t>
            </a:r>
            <a:r>
              <a:rPr lang="fa-IR" sz="3200" dirty="0" smtClean="0">
                <a:latin typeface="Arial" panose="020B0604020202020204" pitchFamily="34" charset="0"/>
                <a:cs typeface="Arial" panose="020B0604020202020204" pitchFamily="34" charset="0"/>
              </a:rPr>
              <a:t>درصورتیکه </a:t>
            </a:r>
            <a:r>
              <a:rPr lang="fa-IR" sz="3200" dirty="0">
                <a:latin typeface="Arial" panose="020B0604020202020204" pitchFamily="34" charset="0"/>
                <a:cs typeface="Arial" panose="020B0604020202020204" pitchFamily="34" charset="0"/>
              </a:rPr>
              <a:t>تخصص مدنظر در آن شهرستان موجود نباشد، مراجعه </a:t>
            </a:r>
            <a:r>
              <a:rPr lang="fa-IR" sz="3200" dirty="0" smtClean="0">
                <a:latin typeface="Arial" panose="020B0604020202020204" pitchFamily="34" charset="0"/>
                <a:cs typeface="Arial" panose="020B0604020202020204" pitchFamily="34" charset="0"/>
              </a:rPr>
              <a:t>کننده با </a:t>
            </a:r>
            <a:r>
              <a:rPr lang="fa-IR" sz="3200" dirty="0">
                <a:latin typeface="Arial" panose="020B0604020202020204" pitchFamily="34" charset="0"/>
                <a:cs typeface="Arial" panose="020B0604020202020204" pitchFamily="34" charset="0"/>
              </a:rPr>
              <a:t>راهنمایی پزشک خانواده یا </a:t>
            </a:r>
            <a:r>
              <a:rPr lang="en-US" sz="3200" dirty="0">
                <a:latin typeface="Arial" panose="020B0604020202020204" pitchFamily="34" charset="0"/>
                <a:cs typeface="Arial" panose="020B0604020202020204" pitchFamily="34" charset="0"/>
              </a:rPr>
              <a:t>Call Center </a:t>
            </a:r>
            <a:r>
              <a:rPr lang="fa-IR" sz="3200" dirty="0">
                <a:latin typeface="Arial" panose="020B0604020202020204" pitchFamily="34" charset="0"/>
                <a:cs typeface="Arial" panose="020B0604020202020204" pitchFamily="34" charset="0"/>
              </a:rPr>
              <a:t>براساس مسیر حرکتی </a:t>
            </a:r>
            <a:r>
              <a:rPr lang="fa-IR" sz="3200" dirty="0" smtClean="0">
                <a:latin typeface="Arial" panose="020B0604020202020204" pitchFamily="34" charset="0"/>
                <a:cs typeface="Arial" panose="020B0604020202020204" pitchFamily="34" charset="0"/>
              </a:rPr>
              <a:t>تسهیل شده به </a:t>
            </a:r>
            <a:r>
              <a:rPr lang="fa-IR" sz="3200" dirty="0">
                <a:latin typeface="Arial" panose="020B0604020202020204" pitchFamily="34" charset="0"/>
                <a:cs typeface="Arial" panose="020B0604020202020204" pitchFamily="34" charset="0"/>
              </a:rPr>
              <a:t>عنوان مثال شهرستان استان همجوار که مسیر حرکتی مردمی به آن </a:t>
            </a:r>
            <a:r>
              <a:rPr lang="fa-IR" sz="3200" dirty="0" smtClean="0">
                <a:latin typeface="Arial" panose="020B0604020202020204" pitchFamily="34" charset="0"/>
                <a:cs typeface="Arial" panose="020B0604020202020204" pitchFamily="34" charset="0"/>
              </a:rPr>
              <a:t>راحتترصورت میگیرد مستقیماً میتواند </a:t>
            </a:r>
            <a:r>
              <a:rPr lang="fa-IR" sz="3200" dirty="0">
                <a:latin typeface="Arial" panose="020B0604020202020204" pitchFamily="34" charset="0"/>
                <a:cs typeface="Arial" panose="020B0604020202020204" pitchFamily="34" charset="0"/>
              </a:rPr>
              <a:t>شهرستان بعدی را تعیین نموده، از خدمات </a:t>
            </a:r>
            <a:r>
              <a:rPr lang="fa-IR" sz="3200" dirty="0" smtClean="0">
                <a:latin typeface="Arial" panose="020B0604020202020204" pitchFamily="34" charset="0"/>
                <a:cs typeface="Arial" panose="020B0604020202020204" pitchFamily="34" charset="0"/>
              </a:rPr>
              <a:t>لازم برخوردار </a:t>
            </a:r>
            <a:r>
              <a:rPr lang="fa-IR" sz="3200" dirty="0">
                <a:latin typeface="Arial" panose="020B0604020202020204" pitchFamily="34" charset="0"/>
                <a:cs typeface="Arial" panose="020B0604020202020204" pitchFamily="34" charset="0"/>
              </a:rPr>
              <a:t>گردد</a:t>
            </a:r>
            <a:r>
              <a:rPr lang="fa-IR" sz="3200" dirty="0" smtClean="0">
                <a:latin typeface="Arial" panose="020B0604020202020204" pitchFamily="34" charset="0"/>
                <a:cs typeface="Arial" panose="020B0604020202020204" pitchFamily="34" charset="0"/>
              </a:rPr>
              <a:t>.</a:t>
            </a:r>
          </a:p>
          <a:p>
            <a:pPr algn="just" rtl="1"/>
            <a:r>
              <a:rPr lang="fa-IR" sz="3200" dirty="0">
                <a:solidFill>
                  <a:srgbClr val="C00000"/>
                </a:solidFill>
                <a:latin typeface="Arial" panose="020B0604020202020204" pitchFamily="34" charset="0"/>
                <a:cs typeface="Arial" panose="020B0604020202020204" pitchFamily="34" charset="0"/>
              </a:rPr>
              <a:t>تبصره 7: </a:t>
            </a:r>
            <a:r>
              <a:rPr lang="fa-IR" sz="3200" dirty="0">
                <a:latin typeface="Arial" panose="020B0604020202020204" pitchFamily="34" charset="0"/>
                <a:cs typeface="Arial" panose="020B0604020202020204" pitchFamily="34" charset="0"/>
              </a:rPr>
              <a:t>در فرایند ارجاع از سطح یک باید مشخص شود ارجاع وی </a:t>
            </a:r>
            <a:r>
              <a:rPr lang="fa-IR" sz="3200" dirty="0" smtClean="0">
                <a:latin typeface="Arial" panose="020B0604020202020204" pitchFamily="34" charset="0"/>
                <a:cs typeface="Arial" panose="020B0604020202020204" pitchFamily="34" charset="0"/>
              </a:rPr>
              <a:t>مطابق راهنماهای </a:t>
            </a:r>
            <a:r>
              <a:rPr lang="fa-IR" sz="3200" dirty="0">
                <a:latin typeface="Arial" panose="020B0604020202020204" pitchFamily="34" charset="0"/>
                <a:cs typeface="Arial" panose="020B0604020202020204" pitchFamily="34" charset="0"/>
              </a:rPr>
              <a:t>بالینی بهداشت و درمان دارای چه سطحی از اولویت است. بیمارانی </a:t>
            </a:r>
            <a:r>
              <a:rPr lang="fa-IR" sz="3200" dirty="0" smtClean="0">
                <a:latin typeface="Arial" panose="020B0604020202020204" pitchFamily="34" charset="0"/>
                <a:cs typeface="Arial" panose="020B0604020202020204" pitchFamily="34" charset="0"/>
              </a:rPr>
              <a:t>که در اولویت ارجاع </a:t>
            </a:r>
            <a:r>
              <a:rPr lang="fa-IR" sz="3200" dirty="0">
                <a:latin typeface="Arial" panose="020B0604020202020204" pitchFamily="34" charset="0"/>
                <a:cs typeface="Arial" panose="020B0604020202020204" pitchFamily="34" charset="0"/>
              </a:rPr>
              <a:t>فوری قرار </a:t>
            </a:r>
            <a:r>
              <a:rPr lang="fa-IR" sz="3200" dirty="0" smtClean="0">
                <a:latin typeface="Arial" panose="020B0604020202020204" pitchFamily="34" charset="0"/>
                <a:cs typeface="Arial" panose="020B0604020202020204" pitchFamily="34" charset="0"/>
              </a:rPr>
              <a:t>میگیرند</a:t>
            </a:r>
            <a:r>
              <a:rPr lang="fa-IR" sz="3200" dirty="0">
                <a:latin typeface="Arial" panose="020B0604020202020204" pitchFamily="34" charset="0"/>
                <a:cs typeface="Arial" panose="020B0604020202020204" pitchFamily="34" charset="0"/>
              </a:rPr>
              <a:t>، حتی در صورت تکمیل ظرفیت، با </a:t>
            </a:r>
            <a:r>
              <a:rPr lang="fa-IR" sz="3200" dirty="0" smtClean="0">
                <a:latin typeface="Arial" panose="020B0604020202020204" pitchFamily="34" charset="0"/>
                <a:cs typeface="Arial" panose="020B0604020202020204" pitchFamily="34" charset="0"/>
              </a:rPr>
              <a:t>هماهنگی مرکز </a:t>
            </a:r>
            <a:r>
              <a:rPr lang="fa-IR" sz="3200" dirty="0">
                <a:latin typeface="Arial" panose="020B0604020202020204" pitchFamily="34" charset="0"/>
                <a:cs typeface="Arial" panose="020B0604020202020204" pitchFamily="34" charset="0"/>
              </a:rPr>
              <a:t>هدایت و پاسخگویی؛ باید در اسرع وقت در سطح دو و سه پذیرش شوند.</a:t>
            </a:r>
            <a:endParaRPr lang="en-US"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71014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rgbClr val="C00000"/>
                </a:solidFill>
              </a:rPr>
              <a:t>سطح 2</a:t>
            </a:r>
            <a:endParaRPr lang="en-US" dirty="0">
              <a:solidFill>
                <a:srgbClr val="C00000"/>
              </a:solidFill>
            </a:endParaRPr>
          </a:p>
        </p:txBody>
      </p:sp>
      <p:sp>
        <p:nvSpPr>
          <p:cNvPr id="3" name="Content Placeholder 2"/>
          <p:cNvSpPr>
            <a:spLocks noGrp="1"/>
          </p:cNvSpPr>
          <p:nvPr>
            <p:ph idx="1"/>
          </p:nvPr>
        </p:nvSpPr>
        <p:spPr>
          <a:xfrm>
            <a:off x="677334" y="1388533"/>
            <a:ext cx="8596668" cy="4652829"/>
          </a:xfrm>
        </p:spPr>
        <p:txBody>
          <a:bodyPr>
            <a:noAutofit/>
          </a:bodyPr>
          <a:lstStyle/>
          <a:p>
            <a:pPr algn="r" rtl="1"/>
            <a:r>
              <a:rPr lang="fa-IR" sz="3200" dirty="0">
                <a:latin typeface="Arial" panose="020B0604020202020204" pitchFamily="34" charset="0"/>
                <a:cs typeface="Arial" panose="020B0604020202020204" pitchFamily="34" charset="0"/>
              </a:rPr>
              <a:t>ویزیت سرپایی و ارائه خدمات تشخیصی درمانی</a:t>
            </a:r>
          </a:p>
          <a:p>
            <a:pPr algn="r" rtl="1"/>
            <a:r>
              <a:rPr lang="fa-IR" sz="3200" dirty="0" smtClean="0">
                <a:latin typeface="Arial" panose="020B0604020202020204" pitchFamily="34" charset="0"/>
                <a:cs typeface="Arial" panose="020B0604020202020204" pitchFamily="34" charset="0"/>
              </a:rPr>
              <a:t>ویزیت </a:t>
            </a:r>
            <a:r>
              <a:rPr lang="fa-IR" sz="3200" dirty="0">
                <a:latin typeface="Arial" panose="020B0604020202020204" pitchFamily="34" charset="0"/>
                <a:cs typeface="Arial" panose="020B0604020202020204" pitchFamily="34" charset="0"/>
              </a:rPr>
              <a:t>سرپایی و ارجاع غیرفوری مراجعه کننده به سایر مراکز درمانی جهت انجام خدمات </a:t>
            </a:r>
            <a:r>
              <a:rPr lang="fa-IR" sz="3200" dirty="0" smtClean="0">
                <a:latin typeface="Arial" panose="020B0604020202020204" pitchFamily="34" charset="0"/>
                <a:cs typeface="Arial" panose="020B0604020202020204" pitchFamily="34" charset="0"/>
              </a:rPr>
              <a:t>تخصصی/فوق </a:t>
            </a:r>
            <a:r>
              <a:rPr lang="fa-IR" sz="3200" dirty="0">
                <a:latin typeface="Arial" panose="020B0604020202020204" pitchFamily="34" charset="0"/>
                <a:cs typeface="Arial" panose="020B0604020202020204" pitchFamily="34" charset="0"/>
              </a:rPr>
              <a:t>تخصصی و یا بازتوانی به صورت الکترونیکی/ </a:t>
            </a:r>
            <a:r>
              <a:rPr lang="fa-IR" sz="3200" dirty="0" smtClean="0">
                <a:latin typeface="Arial" panose="020B0604020202020204" pitchFamily="34" charset="0"/>
                <a:cs typeface="Arial" panose="020B0604020202020204" pitchFamily="34" charset="0"/>
              </a:rPr>
              <a:t>کاغذی</a:t>
            </a:r>
          </a:p>
          <a:p>
            <a:pPr algn="r" rtl="1"/>
            <a:r>
              <a:rPr lang="fa-IR" sz="3200" dirty="0" smtClean="0">
                <a:latin typeface="Arial" panose="020B0604020202020204" pitchFamily="34" charset="0"/>
                <a:cs typeface="Arial" panose="020B0604020202020204" pitchFamily="34" charset="0"/>
              </a:rPr>
              <a:t>•</a:t>
            </a:r>
            <a:r>
              <a:rPr lang="fa-IR" sz="3200" dirty="0">
                <a:latin typeface="Arial" panose="020B0604020202020204" pitchFamily="34" charset="0"/>
                <a:cs typeface="Arial" panose="020B0604020202020204" pitchFamily="34" charset="0"/>
              </a:rPr>
              <a:t>درخواست یا انجام مشاوره با سایر پزشکان متخصص/ فو </a:t>
            </a:r>
            <a:r>
              <a:rPr lang="fa-IR" sz="3200" dirty="0" smtClean="0">
                <a:latin typeface="Arial" panose="020B0604020202020204" pitchFamily="34" charset="0"/>
                <a:cs typeface="Arial" panose="020B0604020202020204" pitchFamily="34" charset="0"/>
              </a:rPr>
              <a:t>ق تخصص </a:t>
            </a:r>
            <a:r>
              <a:rPr lang="fa-IR" sz="3200" dirty="0">
                <a:latin typeface="Arial" panose="020B0604020202020204" pitchFamily="34" charset="0"/>
                <a:cs typeface="Arial" panose="020B0604020202020204" pitchFamily="34" charset="0"/>
              </a:rPr>
              <a:t>حسب مورد به </a:t>
            </a:r>
            <a:r>
              <a:rPr lang="fa-IR" sz="3200" dirty="0" smtClean="0">
                <a:latin typeface="Arial" panose="020B0604020202020204" pitchFamily="34" charset="0"/>
                <a:cs typeface="Arial" panose="020B0604020202020204" pitchFamily="34" charset="0"/>
              </a:rPr>
              <a:t>صورت الکترونیکی/کاغذی</a:t>
            </a:r>
            <a:endParaRPr lang="en-US"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36188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63600"/>
            <a:ext cx="10515600" cy="5313363"/>
          </a:xfrm>
        </p:spPr>
        <p:txBody>
          <a:bodyPr>
            <a:normAutofit/>
          </a:bodyPr>
          <a:lstStyle/>
          <a:p>
            <a:pPr algn="just" rtl="1"/>
            <a:r>
              <a:rPr lang="fa-IR" sz="3600" dirty="0">
                <a:latin typeface="Arial" panose="020B0604020202020204" pitchFamily="34" charset="0"/>
                <a:cs typeface="Arial" panose="020B0604020202020204" pitchFamily="34" charset="0"/>
              </a:rPr>
              <a:t>اعزام فوری مراجعه کننده با شرایط اورژانسی به سایر مراکز درمانی جهت انجام </a:t>
            </a:r>
            <a:r>
              <a:rPr lang="fa-IR" sz="3600" dirty="0" smtClean="0">
                <a:latin typeface="Arial" panose="020B0604020202020204" pitchFamily="34" charset="0"/>
                <a:cs typeface="Arial" panose="020B0604020202020204" pitchFamily="34" charset="0"/>
              </a:rPr>
              <a:t>خدمات تشخیصی،درمانی </a:t>
            </a:r>
            <a:r>
              <a:rPr lang="fa-IR" sz="3600" dirty="0">
                <a:latin typeface="Arial" panose="020B0604020202020204" pitchFamily="34" charset="0"/>
                <a:cs typeface="Arial" panose="020B0604020202020204" pitchFamily="34" charset="0"/>
              </a:rPr>
              <a:t>و یا فوق تخصصی به صورت الکترونیکی/کاغذی </a:t>
            </a:r>
            <a:r>
              <a:rPr lang="fa-IR" sz="3600" dirty="0" smtClean="0">
                <a:latin typeface="Arial" panose="020B0604020202020204" pitchFamily="34" charset="0"/>
                <a:cs typeface="Arial" panose="020B0604020202020204" pitchFamily="34" charset="0"/>
              </a:rPr>
              <a:t>(در </a:t>
            </a:r>
            <a:r>
              <a:rPr lang="fa-IR" sz="3600" dirty="0">
                <a:latin typeface="Arial" panose="020B0604020202020204" pitchFamily="34" charset="0"/>
                <a:cs typeface="Arial" panose="020B0604020202020204" pitchFamily="34" charset="0"/>
              </a:rPr>
              <a:t>صورت وجود مشکلات </a:t>
            </a:r>
            <a:r>
              <a:rPr lang="fa-IR" sz="3600" dirty="0" smtClean="0">
                <a:latin typeface="Arial" panose="020B0604020202020204" pitchFamily="34" charset="0"/>
                <a:cs typeface="Arial" panose="020B0604020202020204" pitchFamily="34" charset="0"/>
              </a:rPr>
              <a:t>زیرساخت الکترونیکی)</a:t>
            </a:r>
            <a:endParaRPr lang="fa-IR" sz="3600" dirty="0">
              <a:latin typeface="Arial" panose="020B0604020202020204" pitchFamily="34" charset="0"/>
              <a:cs typeface="Arial" panose="020B0604020202020204" pitchFamily="34" charset="0"/>
            </a:endParaRPr>
          </a:p>
          <a:p>
            <a:pPr algn="just" rtl="1"/>
            <a:r>
              <a:rPr lang="fa-IR" sz="3600" dirty="0" smtClean="0">
                <a:latin typeface="Arial" panose="020B0604020202020204" pitchFamily="34" charset="0"/>
                <a:cs typeface="Arial" panose="020B0604020202020204" pitchFamily="34" charset="0"/>
              </a:rPr>
              <a:t>صدور </a:t>
            </a:r>
            <a:r>
              <a:rPr lang="fa-IR" sz="3600" dirty="0">
                <a:latin typeface="Arial" panose="020B0604020202020204" pitchFamily="34" charset="0"/>
                <a:cs typeface="Arial" panose="020B0604020202020204" pitchFamily="34" charset="0"/>
              </a:rPr>
              <a:t>دستور بستری جهت ادامه خدمات تشخیصی درمانی در بیمارستان</a:t>
            </a:r>
          </a:p>
          <a:p>
            <a:pPr algn="just" rtl="1"/>
            <a:r>
              <a:rPr lang="fa-IR" sz="3600" dirty="0" smtClean="0">
                <a:latin typeface="Arial" panose="020B0604020202020204" pitchFamily="34" charset="0"/>
                <a:cs typeface="Arial" panose="020B0604020202020204" pitchFamily="34" charset="0"/>
              </a:rPr>
              <a:t>ارائه </a:t>
            </a:r>
            <a:r>
              <a:rPr lang="fa-IR" sz="3600" dirty="0">
                <a:latin typeface="Arial" panose="020B0604020202020204" pitchFamily="34" charset="0"/>
                <a:cs typeface="Arial" panose="020B0604020202020204" pitchFamily="34" charset="0"/>
              </a:rPr>
              <a:t>بازخورد الکترونیکی/کاغذی به تیم سلامت ارجاع دهنده</a:t>
            </a:r>
            <a:endParaRPr lang="en-US"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124855"/>
      </p:ext>
    </p:extLst>
  </p:cSld>
  <p:clrMapOvr>
    <a:masterClrMapping/>
  </p:clrMapOvr>
  <p:transition spd="slow">
    <p:wip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43467"/>
            <a:ext cx="10515600" cy="5533496"/>
          </a:xfrm>
        </p:spPr>
        <p:txBody>
          <a:bodyPr>
            <a:noAutofit/>
          </a:bodyPr>
          <a:lstStyle/>
          <a:p>
            <a:pPr algn="just" rtl="1"/>
            <a:r>
              <a:rPr lang="fa-IR" sz="3200" dirty="0">
                <a:solidFill>
                  <a:srgbClr val="C00000"/>
                </a:solidFill>
                <a:latin typeface="Arial" panose="020B0604020202020204" pitchFamily="34" charset="0"/>
                <a:cs typeface="Arial" panose="020B0604020202020204" pitchFamily="34" charset="0"/>
              </a:rPr>
              <a:t>تبصره 1: </a:t>
            </a:r>
            <a:r>
              <a:rPr lang="fa-IR" sz="3200" dirty="0">
                <a:latin typeface="Arial" panose="020B0604020202020204" pitchFamily="34" charset="0"/>
                <a:cs typeface="Arial" panose="020B0604020202020204" pitchFamily="34" charset="0"/>
              </a:rPr>
              <a:t>چنانچه تشخیص و تجویز مستلزم انجام اقدامات پاراکلینیک </a:t>
            </a:r>
            <a:r>
              <a:rPr lang="fa-IR" sz="3200" dirty="0" smtClean="0">
                <a:latin typeface="Arial" panose="020B0604020202020204" pitchFamily="34" charset="0"/>
                <a:cs typeface="Arial" panose="020B0604020202020204" pitchFamily="34" charset="0"/>
              </a:rPr>
              <a:t>باشد،پزشک </a:t>
            </a:r>
            <a:r>
              <a:rPr lang="fa-IR" sz="3200" dirty="0">
                <a:latin typeface="Arial" panose="020B0604020202020204" pitchFamily="34" charset="0"/>
                <a:cs typeface="Arial" panose="020B0604020202020204" pitchFamily="34" charset="0"/>
              </a:rPr>
              <a:t>متخصص/ فوق تخصص باید بازخورد را پس از رویت نتایج </a:t>
            </a:r>
            <a:r>
              <a:rPr lang="fa-IR" sz="3200" dirty="0" smtClean="0">
                <a:latin typeface="Arial" panose="020B0604020202020204" pitchFamily="34" charset="0"/>
                <a:cs typeface="Arial" panose="020B0604020202020204" pitchFamily="34" charset="0"/>
              </a:rPr>
              <a:t>پاراکلینیک،ارسال </a:t>
            </a:r>
            <a:r>
              <a:rPr lang="fa-IR" sz="3200" dirty="0">
                <a:latin typeface="Arial" panose="020B0604020202020204" pitchFamily="34" charset="0"/>
                <a:cs typeface="Arial" panose="020B0604020202020204" pitchFamily="34" charset="0"/>
              </a:rPr>
              <a:t>نماید. حق ویزیت متخصص/ فوق تخصص در مراجعه بعدی بیمار </a:t>
            </a:r>
            <a:r>
              <a:rPr lang="fa-IR" sz="3200" dirty="0" smtClean="0">
                <a:latin typeface="Arial" panose="020B0604020202020204" pitchFamily="34" charset="0"/>
                <a:cs typeface="Arial" panose="020B0604020202020204" pitchFamily="34" charset="0"/>
              </a:rPr>
              <a:t>جهت بررسی </a:t>
            </a:r>
            <a:r>
              <a:rPr lang="fa-IR" sz="3200" dirty="0">
                <a:latin typeface="Arial" panose="020B0604020202020204" pitchFamily="34" charset="0"/>
                <a:cs typeface="Arial" panose="020B0604020202020204" pitchFamily="34" charset="0"/>
              </a:rPr>
              <a:t>نتایج </a:t>
            </a:r>
            <a:r>
              <a:rPr lang="fa-IR" sz="3200" dirty="0" smtClean="0">
                <a:latin typeface="Arial" panose="020B0604020202020204" pitchFamily="34" charset="0"/>
                <a:cs typeface="Arial" panose="020B0604020202020204" pitchFamily="34" charset="0"/>
              </a:rPr>
              <a:t>پاراکلینیک</a:t>
            </a:r>
            <a:r>
              <a:rPr lang="fa-IR" sz="3200" dirty="0">
                <a:latin typeface="Arial" panose="020B0604020202020204" pitchFamily="34" charset="0"/>
                <a:cs typeface="Arial" panose="020B0604020202020204" pitchFamily="34" charset="0"/>
              </a:rPr>
              <a:t>، مطابق مقررات جاری معاونت درمان تعیین می شود.</a:t>
            </a:r>
          </a:p>
          <a:p>
            <a:pPr algn="just" rtl="1"/>
            <a:r>
              <a:rPr lang="fa-IR" sz="3200" dirty="0">
                <a:solidFill>
                  <a:srgbClr val="C00000"/>
                </a:solidFill>
                <a:latin typeface="Arial" panose="020B0604020202020204" pitchFamily="34" charset="0"/>
                <a:cs typeface="Arial" panose="020B0604020202020204" pitchFamily="34" charset="0"/>
              </a:rPr>
              <a:t>تبصره 2: </a:t>
            </a:r>
            <a:r>
              <a:rPr lang="fa-IR" sz="3200" dirty="0">
                <a:latin typeface="Arial" panose="020B0604020202020204" pitchFamily="34" charset="0"/>
                <a:cs typeface="Arial" panose="020B0604020202020204" pitchFamily="34" charset="0"/>
              </a:rPr>
              <a:t>درصورت عدم دریافت بازخورد از سطوح بالاتر توسط پزشک خانواده </a:t>
            </a:r>
            <a:r>
              <a:rPr lang="fa-IR" sz="3200" dirty="0" smtClean="0">
                <a:latin typeface="Arial" panose="020B0604020202020204" pitchFamily="34" charset="0"/>
                <a:cs typeface="Arial" panose="020B0604020202020204" pitchFamily="34" charset="0"/>
              </a:rPr>
              <a:t>به مدت </a:t>
            </a:r>
            <a:r>
              <a:rPr lang="fa-IR" sz="3200" dirty="0">
                <a:latin typeface="Arial" panose="020B0604020202020204" pitchFamily="34" charset="0"/>
                <a:cs typeface="Arial" panose="020B0604020202020204" pitchFamily="34" charset="0"/>
              </a:rPr>
              <a:t>بیش از یک ماه، تیم سامت در سطح یک موظف است نتیجه ارجاع را </a:t>
            </a:r>
            <a:r>
              <a:rPr lang="fa-IR" sz="3200" dirty="0" smtClean="0">
                <a:latin typeface="Arial" panose="020B0604020202020204" pitchFamily="34" charset="0"/>
                <a:cs typeface="Arial" panose="020B0604020202020204" pitchFamily="34" charset="0"/>
              </a:rPr>
              <a:t>ازشخص </a:t>
            </a:r>
            <a:r>
              <a:rPr lang="fa-IR" sz="3200" dirty="0">
                <a:latin typeface="Arial" panose="020B0604020202020204" pitchFamily="34" charset="0"/>
                <a:cs typeface="Arial" panose="020B0604020202020204" pitchFamily="34" charset="0"/>
              </a:rPr>
              <a:t>بیمار پیگیری نماید.</a:t>
            </a:r>
          </a:p>
          <a:p>
            <a:pPr algn="just" rtl="1"/>
            <a:r>
              <a:rPr lang="fa-IR" sz="3200" dirty="0">
                <a:solidFill>
                  <a:srgbClr val="C00000"/>
                </a:solidFill>
                <a:latin typeface="Arial" panose="020B0604020202020204" pitchFamily="34" charset="0"/>
                <a:cs typeface="Arial" panose="020B0604020202020204" pitchFamily="34" charset="0"/>
              </a:rPr>
              <a:t>تبصره 3: </a:t>
            </a:r>
            <a:r>
              <a:rPr lang="fa-IR" sz="3200" dirty="0">
                <a:latin typeface="Arial" panose="020B0604020202020204" pitchFamily="34" charset="0"/>
                <a:cs typeface="Arial" panose="020B0604020202020204" pitchFamily="34" charset="0"/>
              </a:rPr>
              <a:t>ارائه خدمات فوق در سطح تخصصی و فو </a:t>
            </a:r>
            <a:r>
              <a:rPr lang="fa-IR" sz="3200" dirty="0" smtClean="0">
                <a:latin typeface="Arial" panose="020B0604020202020204" pitchFamily="34" charset="0"/>
                <a:cs typeface="Arial" panose="020B0604020202020204" pitchFamily="34" charset="0"/>
              </a:rPr>
              <a:t>ق تخصصی </a:t>
            </a:r>
            <a:r>
              <a:rPr lang="fa-IR" sz="3200" dirty="0">
                <a:latin typeface="Arial" panose="020B0604020202020204" pitchFamily="34" charset="0"/>
                <a:cs typeface="Arial" panose="020B0604020202020204" pitchFamily="34" charset="0"/>
              </a:rPr>
              <a:t>در واحدهای </a:t>
            </a:r>
            <a:r>
              <a:rPr lang="fa-IR" sz="3200" dirty="0" smtClean="0">
                <a:latin typeface="Arial" panose="020B0604020202020204" pitchFamily="34" charset="0"/>
                <a:cs typeface="Arial" panose="020B0604020202020204" pitchFamily="34" charset="0"/>
              </a:rPr>
              <a:t>دولتی،عمومی </a:t>
            </a:r>
            <a:r>
              <a:rPr lang="fa-IR" sz="3200" dirty="0">
                <a:latin typeface="Arial" panose="020B0604020202020204" pitchFamily="34" charset="0"/>
                <a:cs typeface="Arial" panose="020B0604020202020204" pitchFamily="34" charset="0"/>
              </a:rPr>
              <a:t>و خصوصی طرف تفاهم صورت خواهد گرفت.</a:t>
            </a:r>
            <a:endParaRPr lang="en-US"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42973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11200"/>
            <a:ext cx="10515600" cy="5465763"/>
          </a:xfrm>
        </p:spPr>
        <p:txBody>
          <a:bodyPr>
            <a:normAutofit lnSpcReduction="10000"/>
          </a:bodyPr>
          <a:lstStyle/>
          <a:p>
            <a:pPr algn="just" rtl="1"/>
            <a:r>
              <a:rPr lang="fa-IR" sz="4400" dirty="0">
                <a:latin typeface="Arial" panose="020B0604020202020204" pitchFamily="34" charset="0"/>
                <a:cs typeface="Arial" panose="020B0604020202020204" pitchFamily="34" charset="0"/>
              </a:rPr>
              <a:t>کلیه مراکز درمانی سرپایی و </a:t>
            </a:r>
            <a:r>
              <a:rPr lang="fa-IR" sz="4400" dirty="0" smtClean="0">
                <a:latin typeface="Arial" panose="020B0604020202020204" pitchFamily="34" charset="0"/>
                <a:cs typeface="Arial" panose="020B0604020202020204" pitchFamily="34" charset="0"/>
              </a:rPr>
              <a:t>کلینیکهای </a:t>
            </a:r>
            <a:r>
              <a:rPr lang="fa-IR" sz="4400" dirty="0">
                <a:latin typeface="Arial" panose="020B0604020202020204" pitchFamily="34" charset="0"/>
                <a:cs typeface="Arial" panose="020B0604020202020204" pitchFamily="34" charset="0"/>
              </a:rPr>
              <a:t>ویژه موظف به استفاده از </a:t>
            </a:r>
            <a:r>
              <a:rPr lang="fa-IR" sz="4400" dirty="0" smtClean="0">
                <a:latin typeface="Arial" panose="020B0604020202020204" pitchFamily="34" charset="0"/>
                <a:cs typeface="Arial" panose="020B0604020202020204" pitchFamily="34" charset="0"/>
              </a:rPr>
              <a:t>سامانه های نوبت دهی الکترونیک دارای </a:t>
            </a:r>
            <a:r>
              <a:rPr lang="fa-IR" sz="4400" dirty="0">
                <a:latin typeface="Arial" panose="020B0604020202020204" pitchFamily="34" charset="0"/>
                <a:cs typeface="Arial" panose="020B0604020202020204" pitchFamily="34" charset="0"/>
              </a:rPr>
              <a:t>مجوز مرکز مدیریت آمار و </a:t>
            </a:r>
            <a:r>
              <a:rPr lang="fa-IR" sz="4400" dirty="0" smtClean="0">
                <a:latin typeface="Arial" panose="020B0604020202020204" pitchFamily="34" charset="0"/>
                <a:cs typeface="Arial" panose="020B0604020202020204" pitchFamily="34" charset="0"/>
              </a:rPr>
              <a:t>فنآوری </a:t>
            </a:r>
            <a:r>
              <a:rPr lang="fa-IR" sz="4400" dirty="0">
                <a:latin typeface="Arial" panose="020B0604020202020204" pitchFamily="34" charset="0"/>
                <a:cs typeface="Arial" panose="020B0604020202020204" pitchFamily="34" charset="0"/>
              </a:rPr>
              <a:t>اطلاعات وزارت بهداشت می باشند.</a:t>
            </a:r>
          </a:p>
          <a:p>
            <a:pPr algn="just" rtl="1"/>
            <a:r>
              <a:rPr lang="fa-IR" sz="4400" dirty="0" smtClean="0">
                <a:latin typeface="Arial" panose="020B0604020202020204" pitchFamily="34" charset="0"/>
                <a:cs typeface="Arial" panose="020B0604020202020204" pitchFamily="34" charset="0"/>
              </a:rPr>
              <a:t>نوبت </a:t>
            </a:r>
            <a:r>
              <a:rPr lang="fa-IR" sz="4400" dirty="0">
                <a:latin typeface="Arial" panose="020B0604020202020204" pitchFamily="34" charset="0"/>
                <a:cs typeface="Arial" panose="020B0604020202020204" pitchFamily="34" charset="0"/>
              </a:rPr>
              <a:t>گیری از مرکز سطح دو برای خدمت مورد نظر و </a:t>
            </a:r>
            <a:r>
              <a:rPr lang="fa-IR" sz="4400" dirty="0" smtClean="0">
                <a:latin typeface="Arial" panose="020B0604020202020204" pitchFamily="34" charset="0"/>
                <a:cs typeface="Arial" panose="020B0604020202020204" pitchFamily="34" charset="0"/>
              </a:rPr>
              <a:t>اطلاع </a:t>
            </a:r>
            <a:r>
              <a:rPr lang="fa-IR" sz="4400" dirty="0">
                <a:latin typeface="Arial" panose="020B0604020202020204" pitchFamily="34" charset="0"/>
                <a:cs typeface="Arial" panose="020B0604020202020204" pitchFamily="34" charset="0"/>
              </a:rPr>
              <a:t>به بیمار برای مراجعه به مرکز سطح </a:t>
            </a:r>
            <a:r>
              <a:rPr lang="fa-IR" sz="4400" dirty="0" smtClean="0">
                <a:latin typeface="Arial" panose="020B0604020202020204" pitchFamily="34" charset="0"/>
                <a:cs typeface="Arial" panose="020B0604020202020204" pitchFamily="34" charset="0"/>
              </a:rPr>
              <a:t>دومبتنی </a:t>
            </a:r>
            <a:r>
              <a:rPr lang="fa-IR" sz="4400" dirty="0">
                <a:latin typeface="Arial" panose="020B0604020202020204" pitchFamily="34" charset="0"/>
                <a:cs typeface="Arial" panose="020B0604020202020204" pitchFamily="34" charset="0"/>
              </a:rPr>
              <a:t>بر سامانه الکترونیک بر عهده مراکز سطح یک می باشد.</a:t>
            </a:r>
            <a:endParaRPr lang="en-US" sz="4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16433637"/>
      </p:ext>
    </p:extLst>
  </p:cSld>
  <p:clrMapOvr>
    <a:masterClrMapping/>
  </p:clrMapOvr>
  <p:transition spd="slow">
    <p:push dir="u"/>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10312399" cy="812800"/>
          </a:xfrm>
        </p:spPr>
        <p:txBody>
          <a:bodyPr/>
          <a:lstStyle/>
          <a:p>
            <a:pPr algn="ctr"/>
            <a:r>
              <a:rPr lang="fa-IR" dirty="0">
                <a:solidFill>
                  <a:srgbClr val="C00000"/>
                </a:solidFill>
              </a:rPr>
              <a:t>الزامات ارجاع به پاراکلینیک</a:t>
            </a:r>
            <a:endParaRPr lang="en-US" dirty="0">
              <a:solidFill>
                <a:srgbClr val="C00000"/>
              </a:solidFill>
            </a:endParaRPr>
          </a:p>
        </p:txBody>
      </p:sp>
      <p:sp>
        <p:nvSpPr>
          <p:cNvPr id="3" name="Content Placeholder 2"/>
          <p:cNvSpPr>
            <a:spLocks noGrp="1"/>
          </p:cNvSpPr>
          <p:nvPr>
            <p:ph idx="1"/>
          </p:nvPr>
        </p:nvSpPr>
        <p:spPr>
          <a:xfrm>
            <a:off x="838200" y="1422400"/>
            <a:ext cx="10515600" cy="4754563"/>
          </a:xfrm>
        </p:spPr>
        <p:txBody>
          <a:bodyPr>
            <a:noAutofit/>
          </a:bodyPr>
          <a:lstStyle/>
          <a:p>
            <a:pPr algn="just" rtl="1"/>
            <a:r>
              <a:rPr lang="fa-IR" sz="2800" dirty="0">
                <a:latin typeface="Arial" panose="020B0604020202020204" pitchFamily="34" charset="0"/>
                <a:cs typeface="Arial" panose="020B0604020202020204" pitchFamily="34" charset="0"/>
              </a:rPr>
              <a:t>ارجاع برای خدمات پاراکلینیک از سطح یک مطابق بسته های خدمات سطح یک و پروتکل </a:t>
            </a:r>
            <a:r>
              <a:rPr lang="fa-IR" sz="2800" dirty="0" smtClean="0">
                <a:latin typeface="Arial" panose="020B0604020202020204" pitchFamily="34" charset="0"/>
                <a:cs typeface="Arial" panose="020B0604020202020204" pitchFamily="34" charset="0"/>
              </a:rPr>
              <a:t>های ابلاغی </a:t>
            </a:r>
            <a:r>
              <a:rPr lang="fa-IR" sz="2800" dirty="0">
                <a:latin typeface="Arial" panose="020B0604020202020204" pitchFamily="34" charset="0"/>
                <a:cs typeface="Arial" panose="020B0604020202020204" pitchFamily="34" charset="0"/>
              </a:rPr>
              <a:t>وزارت بهداشت صورت </a:t>
            </a:r>
            <a:r>
              <a:rPr lang="fa-IR" sz="2800" dirty="0" smtClean="0">
                <a:latin typeface="Arial" panose="020B0604020202020204" pitchFamily="34" charset="0"/>
                <a:cs typeface="Arial" panose="020B0604020202020204" pitchFamily="34" charset="0"/>
              </a:rPr>
              <a:t>میگیرد</a:t>
            </a:r>
            <a:r>
              <a:rPr lang="fa-IR" sz="2800" dirty="0">
                <a:latin typeface="Arial" panose="020B0604020202020204" pitchFamily="34" charset="0"/>
                <a:cs typeface="Arial" panose="020B0604020202020204" pitchFamily="34" charset="0"/>
              </a:rPr>
              <a:t>. عملکرد پزشکان خانواده طرف قرارداد در خصوص </a:t>
            </a:r>
            <a:r>
              <a:rPr lang="fa-IR" sz="2800" dirty="0" smtClean="0">
                <a:latin typeface="Arial" panose="020B0604020202020204" pitchFamily="34" charset="0"/>
                <a:cs typeface="Arial" panose="020B0604020202020204" pitchFamily="34" charset="0"/>
              </a:rPr>
              <a:t>رعایت</a:t>
            </a:r>
            <a:r>
              <a:rPr lang="en-US" sz="2800" dirty="0" smtClean="0">
                <a:latin typeface="Arial" panose="020B0604020202020204" pitchFamily="34" charset="0"/>
                <a:cs typeface="Arial" panose="020B0604020202020204" pitchFamily="34" charset="0"/>
              </a:rPr>
              <a:t> </a:t>
            </a:r>
            <a:r>
              <a:rPr lang="fa-IR" sz="2800" dirty="0" smtClean="0">
                <a:latin typeface="Arial" panose="020B0604020202020204" pitchFamily="34" charset="0"/>
                <a:cs typeface="Arial" panose="020B0604020202020204" pitchFamily="34" charset="0"/>
              </a:rPr>
              <a:t>اندیکاسیون </a:t>
            </a:r>
            <a:r>
              <a:rPr lang="fa-IR" sz="2800" dirty="0">
                <a:latin typeface="Arial" panose="020B0604020202020204" pitchFamily="34" charset="0"/>
                <a:cs typeface="Arial" panose="020B0604020202020204" pitchFamily="34" charset="0"/>
              </a:rPr>
              <a:t>های تجویز در نظام پرداخت و استمرار همکاری در برنامه لحاظ خواهد شد</a:t>
            </a:r>
            <a:r>
              <a:rPr lang="fa-IR" sz="2800" dirty="0" smtClean="0">
                <a:latin typeface="Arial" panose="020B0604020202020204" pitchFamily="34" charset="0"/>
                <a:cs typeface="Arial" panose="020B0604020202020204" pitchFamily="34" charset="0"/>
              </a:rPr>
              <a:t>.</a:t>
            </a:r>
          </a:p>
          <a:p>
            <a:pPr marL="0" indent="0" algn="just" rtl="1">
              <a:buNone/>
            </a:pPr>
            <a:r>
              <a:rPr lang="fa-IR" sz="2800" dirty="0" smtClean="0">
                <a:latin typeface="Arial" panose="020B0604020202020204" pitchFamily="34" charset="0"/>
                <a:cs typeface="Arial" panose="020B0604020202020204" pitchFamily="34" charset="0"/>
              </a:rPr>
              <a:t>◦ </a:t>
            </a:r>
            <a:r>
              <a:rPr lang="fa-IR" sz="2800" dirty="0">
                <a:latin typeface="Arial" panose="020B0604020202020204" pitchFamily="34" charset="0"/>
                <a:cs typeface="Arial" panose="020B0604020202020204" pitchFamily="34" charset="0"/>
              </a:rPr>
              <a:t>ارجاع جهت انجام خدمات پاراکلینیک از سطح 2 و 3 مطابق با شیو </a:t>
            </a:r>
            <a:r>
              <a:rPr lang="fa-IR" sz="2800" dirty="0" smtClean="0">
                <a:latin typeface="Arial" panose="020B0604020202020204" pitchFamily="34" charset="0"/>
                <a:cs typeface="Arial" panose="020B0604020202020204" pitchFamily="34" charset="0"/>
              </a:rPr>
              <a:t>ه نامه های </a:t>
            </a:r>
            <a:r>
              <a:rPr lang="fa-IR" sz="2800" dirty="0">
                <a:latin typeface="Arial" panose="020B0604020202020204" pitchFamily="34" charset="0"/>
                <a:cs typeface="Arial" panose="020B0604020202020204" pitchFamily="34" charset="0"/>
              </a:rPr>
              <a:t>بالینی </a:t>
            </a:r>
            <a:r>
              <a:rPr lang="fa-IR" sz="2800" dirty="0" smtClean="0">
                <a:latin typeface="Arial" panose="020B0604020202020204" pitchFamily="34" charset="0"/>
                <a:cs typeface="Arial" panose="020B0604020202020204" pitchFamily="34" charset="0"/>
              </a:rPr>
              <a:t>است و </a:t>
            </a:r>
            <a:r>
              <a:rPr lang="fa-IR" sz="2800" dirty="0">
                <a:latin typeface="Arial" panose="020B0604020202020204" pitchFamily="34" charset="0"/>
                <a:cs typeface="Arial" panose="020B0604020202020204" pitchFamily="34" charset="0"/>
              </a:rPr>
              <a:t>عملکرد متخصصین در خصوص رعایت اندیکاسیو نهای تجویز در نظام پرداخت و </a:t>
            </a:r>
            <a:r>
              <a:rPr lang="fa-IR" sz="2800" dirty="0" smtClean="0">
                <a:latin typeface="Arial" panose="020B0604020202020204" pitchFamily="34" charset="0"/>
                <a:cs typeface="Arial" panose="020B0604020202020204" pitchFamily="34" charset="0"/>
              </a:rPr>
              <a:t>استمرارهمکاری </a:t>
            </a:r>
            <a:r>
              <a:rPr lang="fa-IR" sz="2800" dirty="0">
                <a:latin typeface="Arial" panose="020B0604020202020204" pitchFamily="34" charset="0"/>
                <a:cs typeface="Arial" panose="020B0604020202020204" pitchFamily="34" charset="0"/>
              </a:rPr>
              <a:t>در برنامه لحاظ خواهد شد</a:t>
            </a:r>
            <a:r>
              <a:rPr lang="fa-IR" sz="2800" dirty="0" smtClean="0">
                <a:latin typeface="Arial" panose="020B0604020202020204" pitchFamily="34" charset="0"/>
                <a:cs typeface="Arial" panose="020B0604020202020204" pitchFamily="34" charset="0"/>
              </a:rPr>
              <a:t>.</a:t>
            </a:r>
          </a:p>
          <a:p>
            <a:pPr algn="just" rtl="1"/>
            <a:r>
              <a:rPr lang="fa-IR" sz="2800" dirty="0" smtClean="0">
                <a:latin typeface="Arial" panose="020B0604020202020204" pitchFamily="34" charset="0"/>
                <a:cs typeface="Arial" panose="020B0604020202020204" pitchFamily="34" charset="0"/>
              </a:rPr>
              <a:t>درخواست </a:t>
            </a:r>
            <a:r>
              <a:rPr lang="fa-IR" sz="2800" dirty="0">
                <a:latin typeface="Arial" panose="020B0604020202020204" pitchFamily="34" charset="0"/>
                <a:cs typeface="Arial" panose="020B0604020202020204" pitchFamily="34" charset="0"/>
              </a:rPr>
              <a:t>خدمات پاراکلینیک توسط پزشک خانواده، متخصص یا فو </a:t>
            </a:r>
            <a:r>
              <a:rPr lang="fa-IR" sz="2800" dirty="0" smtClean="0">
                <a:latin typeface="Arial" panose="020B0604020202020204" pitchFamily="34" charset="0"/>
                <a:cs typeface="Arial" panose="020B0604020202020204" pitchFamily="34" charset="0"/>
              </a:rPr>
              <a:t>ق تخصص </a:t>
            </a:r>
            <a:r>
              <a:rPr lang="fa-IR" sz="2800" dirty="0">
                <a:latin typeface="Arial" panose="020B0604020202020204" pitchFamily="34" charset="0"/>
                <a:cs typeface="Arial" panose="020B0604020202020204" pitchFamily="34" charset="0"/>
              </a:rPr>
              <a:t>مطابق </a:t>
            </a:r>
            <a:r>
              <a:rPr lang="fa-IR" sz="2800" dirty="0" smtClean="0">
                <a:latin typeface="Arial" panose="020B0604020202020204" pitchFamily="34" charset="0"/>
                <a:cs typeface="Arial" panose="020B0604020202020204" pitchFamily="34" charset="0"/>
              </a:rPr>
              <a:t>ضوابط</a:t>
            </a:r>
            <a:r>
              <a:rPr lang="en-US" sz="2800" dirty="0" smtClean="0">
                <a:latin typeface="Arial" panose="020B0604020202020204" pitchFamily="34" charset="0"/>
                <a:cs typeface="Arial" panose="020B0604020202020204" pitchFamily="34" charset="0"/>
              </a:rPr>
              <a:t> </a:t>
            </a:r>
            <a:r>
              <a:rPr lang="fa-IR" sz="2800" dirty="0" smtClean="0">
                <a:latin typeface="Arial" panose="020B0604020202020204" pitchFamily="34" charset="0"/>
                <a:cs typeface="Arial" panose="020B0604020202020204" pitchFamily="34" charset="0"/>
              </a:rPr>
              <a:t>نسخه </a:t>
            </a:r>
            <a:r>
              <a:rPr lang="fa-IR" sz="2800" dirty="0">
                <a:latin typeface="Arial" panose="020B0604020202020204" pitchFamily="34" charset="0"/>
                <a:cs typeface="Arial" panose="020B0604020202020204" pitchFamily="34" charset="0"/>
              </a:rPr>
              <a:t>الکترونیک صورت </a:t>
            </a:r>
            <a:r>
              <a:rPr lang="fa-IR" sz="2800" dirty="0" smtClean="0">
                <a:latin typeface="Arial" panose="020B0604020202020204" pitchFamily="34" charset="0"/>
                <a:cs typeface="Arial" panose="020B0604020202020204" pitchFamily="34" charset="0"/>
              </a:rPr>
              <a:t>میگیرد </a:t>
            </a:r>
            <a:r>
              <a:rPr lang="fa-IR" sz="2800" dirty="0">
                <a:latin typeface="Arial" panose="020B0604020202020204" pitchFamily="34" charset="0"/>
                <a:cs typeface="Arial" panose="020B0604020202020204" pitchFamily="34" charset="0"/>
              </a:rPr>
              <a:t>و بیمار مستقیماً به مراکز </a:t>
            </a:r>
            <a:r>
              <a:rPr lang="fa-IR" sz="2800" dirty="0" smtClean="0">
                <a:latin typeface="Arial" panose="020B0604020202020204" pitchFamily="34" charset="0"/>
                <a:cs typeface="Arial" panose="020B0604020202020204" pitchFamily="34" charset="0"/>
              </a:rPr>
              <a:t>دولتی </a:t>
            </a:r>
            <a:r>
              <a:rPr lang="fa-IR" sz="2800" dirty="0">
                <a:latin typeface="Arial" panose="020B0604020202020204" pitchFamily="34" charset="0"/>
                <a:cs typeface="Arial" panose="020B0604020202020204" pitchFamily="34" charset="0"/>
              </a:rPr>
              <a:t>یا </a:t>
            </a:r>
            <a:r>
              <a:rPr lang="fa-IR" sz="2800" dirty="0" smtClean="0">
                <a:latin typeface="Arial" panose="020B0604020202020204" pitchFamily="34" charset="0"/>
                <a:cs typeface="Arial" panose="020B0604020202020204" pitchFamily="34" charset="0"/>
              </a:rPr>
              <a:t>غیردولتی </a:t>
            </a:r>
            <a:r>
              <a:rPr lang="fa-IR" sz="2800" dirty="0">
                <a:latin typeface="Arial" panose="020B0604020202020204" pitchFamily="34" charset="0"/>
                <a:cs typeface="Arial" panose="020B0604020202020204" pitchFamily="34" charset="0"/>
              </a:rPr>
              <a:t>موجود </a:t>
            </a:r>
            <a:r>
              <a:rPr lang="fa-IR" sz="2800" dirty="0" smtClean="0">
                <a:latin typeface="Arial" panose="020B0604020202020204" pitchFamily="34" charset="0"/>
                <a:cs typeface="Arial" panose="020B0604020202020204" pitchFamily="34" charset="0"/>
              </a:rPr>
              <a:t>درشهرستان </a:t>
            </a:r>
            <a:r>
              <a:rPr lang="fa-IR" sz="2800" dirty="0">
                <a:latin typeface="Arial" panose="020B0604020202020204" pitchFamily="34" charset="0"/>
                <a:cs typeface="Arial" panose="020B0604020202020204" pitchFamily="34" charset="0"/>
              </a:rPr>
              <a:t>محل سکونت و در صورت عدم وجود امکانات به سایر مراکز </a:t>
            </a:r>
            <a:r>
              <a:rPr lang="fa-IR" sz="2800" dirty="0" smtClean="0">
                <a:latin typeface="Arial" panose="020B0604020202020204" pitchFamily="34" charset="0"/>
                <a:cs typeface="Arial" panose="020B0604020202020204" pitchFamily="34" charset="0"/>
              </a:rPr>
              <a:t>ارائه</a:t>
            </a:r>
            <a:r>
              <a:rPr lang="en-US" sz="2800" dirty="0" smtClean="0">
                <a:latin typeface="Arial" panose="020B0604020202020204" pitchFamily="34" charset="0"/>
                <a:cs typeface="Arial" panose="020B0604020202020204" pitchFamily="34" charset="0"/>
              </a:rPr>
              <a:t> </a:t>
            </a:r>
            <a:r>
              <a:rPr lang="fa-IR" sz="2800" dirty="0" smtClean="0">
                <a:latin typeface="Arial" panose="020B0604020202020204" pitchFamily="34" charset="0"/>
                <a:cs typeface="Arial" panose="020B0604020202020204" pitchFamily="34" charset="0"/>
              </a:rPr>
              <a:t>دهنده خدمات</a:t>
            </a:r>
            <a:r>
              <a:rPr lang="en-US" sz="2800" dirty="0" smtClean="0">
                <a:latin typeface="Arial" panose="020B0604020202020204" pitchFamily="34" charset="0"/>
                <a:cs typeface="Arial" panose="020B0604020202020204" pitchFamily="34" charset="0"/>
              </a:rPr>
              <a:t> </a:t>
            </a:r>
            <a:r>
              <a:rPr lang="fa-IR" sz="2800" dirty="0" smtClean="0">
                <a:latin typeface="Arial" panose="020B0604020202020204" pitchFamily="34" charset="0"/>
                <a:cs typeface="Arial" panose="020B0604020202020204" pitchFamily="34" charset="0"/>
              </a:rPr>
              <a:t>پاراکلینیک </a:t>
            </a:r>
            <a:r>
              <a:rPr lang="fa-IR" sz="2800" dirty="0">
                <a:latin typeface="Arial" panose="020B0604020202020204" pitchFamily="34" charset="0"/>
                <a:cs typeface="Arial" panose="020B0604020202020204" pitchFamily="34" charset="0"/>
              </a:rPr>
              <a:t>مطابق نقشه ارجاع مراجعه </a:t>
            </a:r>
            <a:r>
              <a:rPr lang="fa-IR" sz="2800" dirty="0" smtClean="0">
                <a:latin typeface="Arial" panose="020B0604020202020204" pitchFamily="34" charset="0"/>
                <a:cs typeface="Arial" panose="020B0604020202020204" pitchFamily="34" charset="0"/>
              </a:rPr>
              <a:t>میکند</a:t>
            </a:r>
            <a:r>
              <a:rPr lang="fa-IR" sz="2800" dirty="0">
                <a:latin typeface="Arial" panose="020B0604020202020204" pitchFamily="34" charset="0"/>
                <a:cs typeface="Arial" panose="020B0604020202020204" pitchFamily="34" charset="0"/>
              </a:rPr>
              <a:t>.</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33768100"/>
      </p:ext>
    </p:extLst>
  </p:cSld>
  <p:clrMapOvr>
    <a:masterClrMapping/>
  </p:clrMapOvr>
  <p:transition spd="slow">
    <p:wip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38666"/>
            <a:ext cx="10515600" cy="6316133"/>
          </a:xfrm>
        </p:spPr>
        <p:txBody>
          <a:bodyPr>
            <a:noAutofit/>
          </a:bodyPr>
          <a:lstStyle/>
          <a:p>
            <a:pPr algn="r" rtl="1"/>
            <a:r>
              <a:rPr lang="fa-IR" sz="3200" dirty="0" smtClean="0">
                <a:latin typeface="Arial" panose="020B0604020202020204" pitchFamily="34" charset="0"/>
                <a:cs typeface="Arial" panose="020B0604020202020204" pitchFamily="34" charset="0"/>
              </a:rPr>
              <a:t>در صورتی که فاصله پایگاه سلامت خانواده پزشکی خانواده و نظام ارجاع</a:t>
            </a:r>
            <a:r>
              <a:rPr lang="en-US" sz="3200" dirty="0" smtClean="0">
                <a:latin typeface="Arial" panose="020B0604020202020204" pitchFamily="34" charset="0"/>
                <a:cs typeface="Arial" panose="020B0604020202020204" pitchFamily="34" charset="0"/>
              </a:rPr>
              <a:t> </a:t>
            </a:r>
            <a:r>
              <a:rPr lang="fa-IR" sz="3200" dirty="0" smtClean="0">
                <a:latin typeface="Arial" panose="020B0604020202020204" pitchFamily="34" charset="0"/>
                <a:cs typeface="Arial" panose="020B0604020202020204" pitchFamily="34" charset="0"/>
              </a:rPr>
              <a:t>از آزمایشگاه های</a:t>
            </a:r>
            <a:r>
              <a:rPr lang="en-US" sz="3200" dirty="0" smtClean="0">
                <a:latin typeface="Arial" panose="020B0604020202020204" pitchFamily="34" charset="0"/>
                <a:cs typeface="Arial" panose="020B0604020202020204" pitchFamily="34" charset="0"/>
              </a:rPr>
              <a:t> </a:t>
            </a:r>
            <a:r>
              <a:rPr lang="fa-IR" sz="3200" dirty="0" smtClean="0">
                <a:latin typeface="Arial" panose="020B0604020202020204" pitchFamily="34" charset="0"/>
                <a:cs typeface="Arial" panose="020B0604020202020204" pitchFamily="34" charset="0"/>
              </a:rPr>
              <a:t>تشخصی طبی با خودرو بیش از نیم ساعت باشد، شبکه بهداشت موظف است امکانات</a:t>
            </a:r>
            <a:r>
              <a:rPr lang="en-US" sz="3200" dirty="0" smtClean="0">
                <a:latin typeface="Arial" panose="020B0604020202020204" pitchFamily="34" charset="0"/>
                <a:cs typeface="Arial" panose="020B0604020202020204" pitchFamily="34" charset="0"/>
              </a:rPr>
              <a:t> </a:t>
            </a:r>
            <a:r>
              <a:rPr lang="fa-IR" sz="3200" dirty="0" smtClean="0">
                <a:latin typeface="Arial" panose="020B0604020202020204" pitchFamily="34" charset="0"/>
                <a:cs typeface="Arial" panose="020B0604020202020204" pitchFamily="34" charset="0"/>
              </a:rPr>
              <a:t>نمونه</a:t>
            </a:r>
            <a:r>
              <a:rPr lang="en-US" sz="3200" dirty="0" smtClean="0">
                <a:latin typeface="Arial" panose="020B0604020202020204" pitchFamily="34" charset="0"/>
                <a:cs typeface="Arial" panose="020B0604020202020204" pitchFamily="34" charset="0"/>
              </a:rPr>
              <a:t> </a:t>
            </a:r>
            <a:r>
              <a:rPr lang="fa-IR" sz="3200" dirty="0" smtClean="0">
                <a:latin typeface="Arial" panose="020B0604020202020204" pitchFamily="34" charset="0"/>
                <a:cs typeface="Arial" panose="020B0604020202020204" pitchFamily="34" charset="0"/>
              </a:rPr>
              <a:t>گیری را در سطح مرکز خدمات جامع سلامت مربوطه فراهم نماید. بدیهی است رعایت شیوه نامه های موجود برای انتقال نمونه بیماران الزامی است.</a:t>
            </a:r>
          </a:p>
          <a:p>
            <a:pPr algn="r" rtl="1"/>
            <a:r>
              <a:rPr lang="fa-IR" sz="3200" dirty="0" smtClean="0">
                <a:latin typeface="Arial" panose="020B0604020202020204" pitchFamily="34" charset="0"/>
                <a:cs typeface="Arial" panose="020B0604020202020204" pitchFamily="34" charset="0"/>
              </a:rPr>
              <a:t> نتایج خدمات پاراکلینیک درخواستی از طریق دسترسی های ایجاد شده برای واحدهای مذکوردر پرونده الکترونیک سطح یک قرار میگیرد.</a:t>
            </a:r>
          </a:p>
          <a:p>
            <a:pPr algn="r" rtl="1"/>
            <a:r>
              <a:rPr lang="fa-IR" sz="3200" dirty="0" smtClean="0">
                <a:latin typeface="Arial" panose="020B0604020202020204" pitchFamily="34" charset="0"/>
                <a:cs typeface="Arial" panose="020B0604020202020204" pitchFamily="34" charset="0"/>
              </a:rPr>
              <a:t>یافته های مثبت در گزارش خدمات پاراکلینیک که در تشخیص و مراقبت بیماری نقش دارد،باید به صورت الکترونیک در بازخوراند ثبت شود.</a:t>
            </a:r>
            <a:endParaRPr lang="en-US"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5154094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338666" y="152400"/>
            <a:ext cx="11599333" cy="6519333"/>
          </a:xfrm>
          <a:prstGeom prst="rect">
            <a:avLst/>
          </a:prstGeom>
        </p:spPr>
      </p:pic>
    </p:spTree>
    <p:extLst>
      <p:ext uri="{BB962C8B-B14F-4D97-AF65-F5344CB8AC3E}">
        <p14:creationId xmlns:p14="http://schemas.microsoft.com/office/powerpoint/2010/main" val="649562502"/>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800" dirty="0" smtClean="0">
                <a:solidFill>
                  <a:srgbClr val="C00000"/>
                </a:solidFill>
              </a:rPr>
              <a:t>گروه هدف </a:t>
            </a:r>
            <a:endParaRPr lang="en-US" sz="4800" dirty="0">
              <a:solidFill>
                <a:srgbClr val="C00000"/>
              </a:solidFill>
            </a:endParaRPr>
          </a:p>
        </p:txBody>
      </p:sp>
      <p:sp>
        <p:nvSpPr>
          <p:cNvPr id="3" name="Content Placeholder 2"/>
          <p:cNvSpPr>
            <a:spLocks noGrp="1"/>
          </p:cNvSpPr>
          <p:nvPr>
            <p:ph idx="1"/>
          </p:nvPr>
        </p:nvSpPr>
        <p:spPr>
          <a:xfrm>
            <a:off x="838200" y="1540933"/>
            <a:ext cx="10515600" cy="4636030"/>
          </a:xfrm>
        </p:spPr>
        <p:txBody>
          <a:bodyPr>
            <a:normAutofit fontScale="70000" lnSpcReduction="20000"/>
          </a:bodyPr>
          <a:lstStyle/>
          <a:p>
            <a:pPr marL="0" indent="0" algn="r" rtl="1">
              <a:buNone/>
            </a:pPr>
            <a:r>
              <a:rPr lang="fa-IR" sz="4400" dirty="0" smtClean="0"/>
              <a:t>گروه هد ف در برنامه آموزش عبارتند از تمامی کارکنان و اعضای تیم سلامت باید در این برنامه آموزش ببینند.</a:t>
            </a:r>
          </a:p>
          <a:p>
            <a:pPr algn="r" rtl="1"/>
            <a:r>
              <a:rPr lang="fa-IR" sz="4400" dirty="0" smtClean="0"/>
              <a:t>پزشک </a:t>
            </a:r>
          </a:p>
          <a:p>
            <a:pPr algn="r" rtl="1"/>
            <a:r>
              <a:rPr lang="fa-IR" sz="4400" dirty="0" smtClean="0"/>
              <a:t>دندانپزشک</a:t>
            </a:r>
          </a:p>
          <a:p>
            <a:pPr algn="r" rtl="1"/>
            <a:r>
              <a:rPr lang="fa-IR" sz="4400" dirty="0" smtClean="0"/>
              <a:t>ماما</a:t>
            </a:r>
            <a:endParaRPr lang="en-US" sz="4400" dirty="0" smtClean="0"/>
          </a:p>
          <a:p>
            <a:pPr algn="r" rtl="1"/>
            <a:r>
              <a:rPr lang="fa-IR" sz="4400" dirty="0" smtClean="0"/>
              <a:t>پرستار</a:t>
            </a:r>
          </a:p>
          <a:p>
            <a:pPr algn="r" rtl="1"/>
            <a:r>
              <a:rPr lang="fa-IR" sz="4400" dirty="0" smtClean="0"/>
              <a:t>مراقب سلامت </a:t>
            </a:r>
          </a:p>
          <a:p>
            <a:pPr algn="r" rtl="1"/>
            <a:r>
              <a:rPr lang="fa-IR" sz="4400" dirty="0" smtClean="0"/>
              <a:t>روانشناس </a:t>
            </a:r>
          </a:p>
          <a:p>
            <a:pPr algn="r" rtl="1"/>
            <a:r>
              <a:rPr lang="fa-IR" sz="4400" dirty="0" smtClean="0"/>
              <a:t>کارشناس تغذیه ......</a:t>
            </a:r>
          </a:p>
          <a:p>
            <a:pPr algn="ctr" rtl="1"/>
            <a:endParaRPr lang="en-US" sz="4400" dirty="0"/>
          </a:p>
        </p:txBody>
      </p:sp>
    </p:spTree>
    <p:extLst>
      <p:ext uri="{BB962C8B-B14F-4D97-AF65-F5344CB8AC3E}">
        <p14:creationId xmlns:p14="http://schemas.microsoft.com/office/powerpoint/2010/main" val="786699349"/>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54075"/>
          </a:xfrm>
        </p:spPr>
        <p:txBody>
          <a:bodyPr/>
          <a:lstStyle/>
          <a:p>
            <a:pPr algn="ctr"/>
            <a:r>
              <a:rPr lang="fa-IR" b="1" dirty="0" smtClean="0">
                <a:solidFill>
                  <a:srgbClr val="C00000"/>
                </a:solidFill>
                <a:latin typeface="Arial" panose="020B0604020202020204" pitchFamily="34" charset="0"/>
                <a:cs typeface="Arial" panose="020B0604020202020204" pitchFamily="34" charset="0"/>
              </a:rPr>
              <a:t>مراحل و حیطه های آموزش</a:t>
            </a:r>
            <a:endParaRPr lang="en-US" b="1" dirty="0">
              <a:solidFill>
                <a:srgbClr val="C0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38200" y="1219200"/>
            <a:ext cx="10515600" cy="4957763"/>
          </a:xfrm>
        </p:spPr>
        <p:txBody>
          <a:bodyPr/>
          <a:lstStyle/>
          <a:p>
            <a:pPr algn="r" rtl="1"/>
            <a:r>
              <a:rPr lang="fa-IR" sz="2400" dirty="0" smtClean="0"/>
              <a:t>مرحله اول آموزش حضوری در بدو ورود به نظام شبکه (مرور اجمالی برنامه های سلامت)</a:t>
            </a:r>
          </a:p>
          <a:p>
            <a:pPr algn="r" rtl="1"/>
            <a:r>
              <a:rPr lang="fa-IR" sz="2400" dirty="0" smtClean="0"/>
              <a:t>مرحله دوم آموزش حضوری پس  از شروع به کار و در حین خدمت (مباحث مکمل و مرور تفصیلی برنامه ها)</a:t>
            </a:r>
          </a:p>
          <a:p>
            <a:pPr algn="r" rtl="1"/>
            <a:r>
              <a:rPr lang="fa-IR" sz="2400" dirty="0" smtClean="0"/>
              <a:t>کارآموزی در مراکز جامع سلامت و بازدید از واحدهای تابعه </a:t>
            </a:r>
          </a:p>
          <a:p>
            <a:pPr algn="r" rtl="1"/>
            <a:r>
              <a:rPr lang="fa-IR" sz="2400" dirty="0" smtClean="0"/>
              <a:t>آموزش غیر حضوری با استفاده از بسته های آموزشی</a:t>
            </a:r>
          </a:p>
          <a:p>
            <a:pPr algn="r" rtl="1"/>
            <a:r>
              <a:rPr lang="fa-IR" sz="2400" dirty="0" smtClean="0"/>
              <a:t>برگزاری آزمون</a:t>
            </a:r>
          </a:p>
          <a:p>
            <a:pPr algn="r" rtl="1"/>
            <a:r>
              <a:rPr lang="fa-IR" sz="2400" dirty="0" smtClean="0"/>
              <a:t>صدور گواهی</a:t>
            </a:r>
          </a:p>
          <a:p>
            <a:pPr marL="0" indent="0" algn="r" rtl="1">
              <a:buNone/>
            </a:pPr>
            <a:r>
              <a:rPr lang="fa-IR" sz="2400" dirty="0" smtClean="0"/>
              <a:t>گواهی پس از آزمون به شرط کسب 70% نمره برای شرکت کنندگان صادر خواهد شد .</a:t>
            </a:r>
          </a:p>
          <a:p>
            <a:pPr algn="r" rtl="1"/>
            <a:endParaRPr lang="fa-IR" dirty="0" smtClean="0"/>
          </a:p>
          <a:p>
            <a:endParaRPr lang="en-US" dirty="0"/>
          </a:p>
        </p:txBody>
      </p:sp>
    </p:spTree>
    <p:extLst>
      <p:ext uri="{BB962C8B-B14F-4D97-AF65-F5344CB8AC3E}">
        <p14:creationId xmlns:p14="http://schemas.microsoft.com/office/powerpoint/2010/main" val="55091359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26533"/>
            <a:ext cx="10515600" cy="5550430"/>
          </a:xfrm>
        </p:spPr>
        <p:txBody>
          <a:bodyPr>
            <a:noAutofit/>
          </a:bodyPr>
          <a:lstStyle/>
          <a:p>
            <a:pPr algn="r" rtl="1"/>
            <a:r>
              <a:rPr lang="fa-IR" sz="2400" dirty="0" smtClean="0"/>
              <a:t>تمام نیروهای شاغل در پایگاههای بهداشت و مراکز خدمات جامع سلامت و سایر واحدها که </a:t>
            </a:r>
            <a:r>
              <a:rPr lang="fa-IR" sz="2400" dirty="0" smtClean="0">
                <a:solidFill>
                  <a:srgbClr val="FF0000"/>
                </a:solidFill>
              </a:rPr>
              <a:t>تحت عناوین ارائه دهنده خدمات </a:t>
            </a:r>
            <a:r>
              <a:rPr lang="fa-IR" sz="2400" dirty="0" smtClean="0"/>
              <a:t>سلامت انجام وظیفه میکنند ملزم به آموزش هستند.</a:t>
            </a:r>
          </a:p>
          <a:p>
            <a:pPr marL="0" indent="0" algn="r" rtl="1">
              <a:buNone/>
            </a:pPr>
            <a:endParaRPr lang="fa-IR" sz="2400" dirty="0" smtClean="0"/>
          </a:p>
          <a:p>
            <a:pPr algn="r" rtl="1"/>
            <a:r>
              <a:rPr lang="fa-IR" sz="2400" dirty="0" smtClean="0"/>
              <a:t>گواهی هائی که برای افراد پس از دوره آموزشی صادر میشود برای فعالیت در واحدهای ارائه خدمات و نظام ارجاع تحت پوشش معاونت بهداشت کاربرد دارد.</a:t>
            </a:r>
          </a:p>
          <a:p>
            <a:pPr marL="0" indent="0" algn="r" rtl="1">
              <a:buNone/>
            </a:pPr>
            <a:endParaRPr lang="fa-IR" sz="2400" dirty="0" smtClean="0"/>
          </a:p>
          <a:p>
            <a:pPr algn="r" rtl="1"/>
            <a:r>
              <a:rPr lang="fa-IR" sz="2400" dirty="0" smtClean="0"/>
              <a:t>اعتبار گواهی های اخذ شده تا </a:t>
            </a:r>
            <a:r>
              <a:rPr lang="fa-IR" sz="2400" dirty="0" smtClean="0">
                <a:solidFill>
                  <a:srgbClr val="FF0000"/>
                </a:solidFill>
              </a:rPr>
              <a:t>5 سال </a:t>
            </a:r>
            <a:r>
              <a:rPr lang="fa-IR" sz="2400" dirty="0" smtClean="0"/>
              <a:t>از زمان صدور است .ادامه فعالیت منوط به موفقیت در آزمون جامع میباشد .</a:t>
            </a:r>
          </a:p>
          <a:p>
            <a:pPr marL="0" indent="0" algn="r" rtl="1">
              <a:buNone/>
            </a:pPr>
            <a:endParaRPr lang="fa-IR" sz="2400" dirty="0" smtClean="0"/>
          </a:p>
          <a:p>
            <a:pPr algn="r" rtl="1"/>
            <a:r>
              <a:rPr lang="fa-IR" sz="2400" dirty="0" smtClean="0"/>
              <a:t>چنانچه فرد دارای گواهینامه برای کار به دانشگاه مراجعه نماید باید از وی آزمون به عمل آید و نیازی به تکرار کلاسها نیست .در صورت قبولی در آزمون با وی قرارداد منعقد میگردد.</a:t>
            </a:r>
            <a:endParaRPr lang="en-US" sz="2400" dirty="0"/>
          </a:p>
        </p:txBody>
      </p:sp>
    </p:spTree>
    <p:extLst>
      <p:ext uri="{BB962C8B-B14F-4D97-AF65-F5344CB8AC3E}">
        <p14:creationId xmlns:p14="http://schemas.microsoft.com/office/powerpoint/2010/main" val="1243835655"/>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879600"/>
          </a:xfrm>
        </p:spPr>
        <p:txBody>
          <a:bodyPr>
            <a:normAutofit fontScale="90000"/>
          </a:bodyPr>
          <a:lstStyle/>
          <a:p>
            <a:pPr algn="ctr"/>
            <a:r>
              <a:rPr lang="fa-IR" sz="4400" b="1" dirty="0">
                <a:solidFill>
                  <a:srgbClr val="C00000"/>
                </a:solidFill>
              </a:rPr>
              <a:t>ساختار و عملکرد نظام سلامت در ایران</a:t>
            </a:r>
            <a:r>
              <a:rPr lang="fa-IR" dirty="0"/>
              <a:t/>
            </a:r>
            <a:br>
              <a:rPr lang="fa-IR" dirty="0"/>
            </a:br>
            <a:endParaRPr lang="en-US" dirty="0"/>
          </a:p>
        </p:txBody>
      </p:sp>
      <p:sp>
        <p:nvSpPr>
          <p:cNvPr id="3" name="Content Placeholder 2"/>
          <p:cNvSpPr>
            <a:spLocks noGrp="1"/>
          </p:cNvSpPr>
          <p:nvPr>
            <p:ph idx="1"/>
          </p:nvPr>
        </p:nvSpPr>
        <p:spPr>
          <a:xfrm>
            <a:off x="677334" y="3505200"/>
            <a:ext cx="8596668" cy="2536162"/>
          </a:xfrm>
        </p:spPr>
        <p:txBody>
          <a:bodyPr>
            <a:normAutofit/>
          </a:bodyPr>
          <a:lstStyle/>
          <a:p>
            <a:pPr marL="0" indent="0" algn="ctr" rtl="1">
              <a:buNone/>
            </a:pPr>
            <a:r>
              <a:rPr lang="fa-IR" sz="3600" dirty="0"/>
              <a:t>افراد یا خود در نظام سلامت مشغول به کار هستند و یا </a:t>
            </a:r>
            <a:r>
              <a:rPr lang="fa-IR" sz="3600" dirty="0" smtClean="0"/>
              <a:t>به نوعی با </a:t>
            </a:r>
            <a:r>
              <a:rPr lang="fa-IR" sz="3600" dirty="0"/>
              <a:t>این </a:t>
            </a:r>
            <a:r>
              <a:rPr lang="fa-IR" sz="3600" dirty="0" smtClean="0"/>
              <a:t>نظام در </a:t>
            </a:r>
            <a:r>
              <a:rPr lang="fa-IR" sz="3600" dirty="0"/>
              <a:t>ارتباط خواهند بود.</a:t>
            </a:r>
            <a:endParaRPr lang="en-US" sz="3600" dirty="0"/>
          </a:p>
        </p:txBody>
      </p:sp>
    </p:spTree>
    <p:extLst>
      <p:ext uri="{BB962C8B-B14F-4D97-AF65-F5344CB8AC3E}">
        <p14:creationId xmlns:p14="http://schemas.microsoft.com/office/powerpoint/2010/main" val="1967210917"/>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767</TotalTime>
  <Words>4485</Words>
  <Application>Microsoft Office PowerPoint</Application>
  <PresentationFormat>Widescreen</PresentationFormat>
  <Paragraphs>265</Paragraphs>
  <Slides>57</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57</vt:i4>
      </vt:variant>
    </vt:vector>
  </HeadingPairs>
  <TitlesOfParts>
    <vt:vector size="67" baseType="lpstr">
      <vt:lpstr>Arial</vt:lpstr>
      <vt:lpstr>B Mitra</vt:lpstr>
      <vt:lpstr>Calibri</vt:lpstr>
      <vt:lpstr>Calibri,Bold</vt:lpstr>
      <vt:lpstr>Tahoma</vt:lpstr>
      <vt:lpstr>Trebuchet MS</vt:lpstr>
      <vt:lpstr>Verdana</vt:lpstr>
      <vt:lpstr>Wingdings</vt:lpstr>
      <vt:lpstr>Wingdings 3</vt:lpstr>
      <vt:lpstr>Facet</vt:lpstr>
      <vt:lpstr>PowerPoint Presentation</vt:lpstr>
      <vt:lpstr>برنامه آموزش کارکنان و تیم سلامت برای اجرای خدمات سلامت و برنامه پزشکی خانواده نسرین ممتازی مدیر مرکز آموزش بهورزی و بازآموزی برنامه های سلامت پائیز1402 </vt:lpstr>
      <vt:lpstr>PowerPoint Presentation</vt:lpstr>
      <vt:lpstr>معرفی دوره</vt:lpstr>
      <vt:lpstr>هدف از اجرای برنامه</vt:lpstr>
      <vt:lpstr>گروه هدف </vt:lpstr>
      <vt:lpstr>مراحل و حیطه های آموزش</vt:lpstr>
      <vt:lpstr>PowerPoint Presentation</vt:lpstr>
      <vt:lpstr>ساختار و عملکرد نظام سلامت در ایران </vt:lpstr>
      <vt:lpstr>PowerPoint Presentation</vt:lpstr>
      <vt:lpstr>نظام سلامت </vt:lpstr>
      <vt:lpstr>اهداف نظام سلامت</vt:lpstr>
      <vt:lpstr>کارکردهای نظام سلامت </vt:lpstr>
      <vt:lpstr>تولیت </vt:lpstr>
      <vt:lpstr>توسعه منابع</vt:lpstr>
      <vt:lpstr>تامین مالی </vt:lpstr>
      <vt:lpstr>ارائه خدمت</vt:lpstr>
      <vt:lpstr>PowerPoint Presentation</vt:lpstr>
      <vt:lpstr>نظام بهداشتی –درمانی ایران</vt:lpstr>
      <vt:lpstr>برخی سیاستهای کلی نظام سلامت در ایران</vt:lpstr>
      <vt:lpstr>سازمان های ارائه دهنده خدمات بهداشتی و درمانی</vt:lpstr>
      <vt:lpstr>ساختارشبکه خدمت </vt:lpstr>
      <vt:lpstr>PowerPoint Presentation</vt:lpstr>
      <vt:lpstr>قوانین و دستورالعمل های نظام شبکه </vt:lpstr>
      <vt:lpstr>برنامه بیمه روستائی وپزشک خانواده و نظام ارجاع </vt:lpstr>
      <vt:lpstr>تعاریف </vt:lpstr>
      <vt:lpstr>PowerPoint Presentation</vt:lpstr>
      <vt:lpstr>وظایف تیم سلامت </vt:lpstr>
      <vt:lpstr>برنامه گسترش مراقبتهای اولیه سلامت برای تحقق پوشش همگانی سلامت در مناطق شهری (برنامه سلامت خانواده ) </vt:lpstr>
      <vt:lpstr>اسناد بالادستی  قانون برنامه پنجم توسعه</vt:lpstr>
      <vt:lpstr>PowerPoint Presentation</vt:lpstr>
      <vt:lpstr>PowerPoint Presentation</vt:lpstr>
      <vt:lpstr>تاریخچه برنامه پزشک خانواده در ایران</vt:lpstr>
      <vt:lpstr>بسته خدمت</vt:lpstr>
      <vt:lpstr>گروههای سنی</vt:lpstr>
      <vt:lpstr>ساز و کار ارائه خدمات تیم سلامت </vt:lpstr>
      <vt:lpstr>PowerPoint Presentation</vt:lpstr>
      <vt:lpstr>الزامات نیروی انسانی برنامه </vt:lpstr>
      <vt:lpstr>سطح بندی خدمات و نظام ارجاع </vt:lpstr>
      <vt:lpstr>سطح بندی خدمات یعنی چه؟</vt:lpstr>
      <vt:lpstr>سطح بندی خدمات </vt:lpstr>
      <vt:lpstr>ادغام خدمات</vt:lpstr>
      <vt:lpstr>PowerPoint Presentation</vt:lpstr>
      <vt:lpstr>نظام ارجاع </vt:lpstr>
      <vt:lpstr>مزایای نظام ارجاع</vt:lpstr>
      <vt:lpstr>فرآیندهای خدمات سطح دوم و سوم :نظام ارجاع</vt:lpstr>
      <vt:lpstr>سطح یک:</vt:lpstr>
      <vt:lpstr>PowerPoint Presentation</vt:lpstr>
      <vt:lpstr>PowerPoint Presentation</vt:lpstr>
      <vt:lpstr>PowerPoint Presentation</vt:lpstr>
      <vt:lpstr>سطح 2</vt:lpstr>
      <vt:lpstr>PowerPoint Presentation</vt:lpstr>
      <vt:lpstr>PowerPoint Presentation</vt:lpstr>
      <vt:lpstr>PowerPoint Presentation</vt:lpstr>
      <vt:lpstr>الزامات ارجاع به پاراکلینیک</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نسرين ممتازي</dc:creator>
  <cp:lastModifiedBy>نسرين ممتازي</cp:lastModifiedBy>
  <cp:revision>55</cp:revision>
  <dcterms:created xsi:type="dcterms:W3CDTF">2023-09-13T05:19:12Z</dcterms:created>
  <dcterms:modified xsi:type="dcterms:W3CDTF">2023-09-25T09:30:28Z</dcterms:modified>
</cp:coreProperties>
</file>