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72" r:id="rId3"/>
    <p:sldId id="257" r:id="rId4"/>
    <p:sldId id="292" r:id="rId5"/>
    <p:sldId id="293" r:id="rId6"/>
    <p:sldId id="294" r:id="rId7"/>
    <p:sldId id="270" r:id="rId8"/>
    <p:sldId id="271" r:id="rId9"/>
    <p:sldId id="258" r:id="rId10"/>
    <p:sldId id="261" r:id="rId11"/>
    <p:sldId id="262" r:id="rId12"/>
    <p:sldId id="275" r:id="rId13"/>
    <p:sldId id="263" r:id="rId14"/>
    <p:sldId id="26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288" r:id="rId33"/>
    <p:sldId id="290" r:id="rId34"/>
    <p:sldId id="289" r:id="rId35"/>
    <p:sldId id="291" r:id="rId36"/>
    <p:sldId id="27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E100D-7F9F-4DF7-B139-463990FF84F1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DF822-6478-4BDC-9267-951D6EA9C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8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30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1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85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8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837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9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60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7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6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0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23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2199C12-FBEE-490C-819A-AC2452B9D195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8CC63F8-9FE3-4059-ACA8-8C2FAC1F530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513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fa.wikipedia.org/wiki/%D9%86%D8%B8%D8%A7%D9%85_%D8%B3%D9%84%D8%A7%D9%85%D8%A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fa.wikipedia.org/wiki/%D8%A7%D9%82%D8%AA%D8%B5%D8%A7%D8%AF_%D8%AE%D8%A7%D9%86%D9%88%D8%A7%D8%AF%D9%8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fa.wikipedia.org/wiki/%D9%BE%D8%B2%D8%B4%DA%A9_%D8%B9%D9%85%D9%88%D9%85%DB%8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دانلود مجموعه عکس بسم الله الرحمن الرحيم با فرمت png رایگا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675" y="300250"/>
            <a:ext cx="8993874" cy="600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4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507" y="777922"/>
            <a:ext cx="10515600" cy="914400"/>
          </a:xfrm>
        </p:spPr>
        <p:txBody>
          <a:bodyPr>
            <a:normAutofit/>
          </a:bodyPr>
          <a:lstStyle/>
          <a:p>
            <a:pPr algn="r" rtl="1"/>
            <a:r>
              <a:rPr lang="fa-IR" sz="3200" b="1" dirty="0" smtClean="0">
                <a:cs typeface="B Titr" panose="00000700000000000000" pitchFamily="2" charset="-78"/>
              </a:rPr>
              <a:t>ماده :24ارجاع در سطح یک خدمات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67" y="1869743"/>
            <a:ext cx="11108140" cy="484813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تبصره1:پزشک خانواده موظف است بیماران ارجاعی از خانه های بهداشت و پایگاههای سلامت را معاینه، ویزیت و بر اساس پروتکل های درمانی تعیین شده، تحت درمان قرار دهد.و نتیجۀ اقدامات انجام شده و یا موارد نیازمند پیگیری را به بهورز بازخورد دهد.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تبصره2: در صورتیکه بیمار نیازمند دریافت خدمات تخصصی و فوق تخصصی باشدپزشک خانواده باید با تکمیل فرم ارجاع و دریافت کد ارجاع،بیمار را به متخصص ارجاع دهد.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تبصره 3: در هر حال مدیریت سلامت جمعیت ساکن فعال، برعهدۀ پزشک خانواده مربوطه می باشد و پزشک موظف است وضعیت بیمار ارجاع شده به سطح تخصصی راپیگیری و مشخص نماید.</a:t>
            </a:r>
            <a:r>
              <a:rPr lang="fa-IR" dirty="0" smtClean="0">
                <a:cs typeface="B Nazanin" panose="00000400000000000000" pitchFamily="2" charset="-78"/>
              </a:rPr>
              <a:t/>
            </a:r>
            <a:br>
              <a:rPr lang="fa-IR" dirty="0" smtClean="0">
                <a:cs typeface="B Nazanin" panose="00000400000000000000" pitchFamily="2" charset="-78"/>
              </a:rPr>
            </a:br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12666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95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74" y="1743075"/>
            <a:ext cx="10515600" cy="849526"/>
          </a:xfrm>
        </p:spPr>
        <p:txBody>
          <a:bodyPr>
            <a:normAutofit fontScale="90000"/>
          </a:bodyPr>
          <a:lstStyle/>
          <a:p>
            <a:pPr algn="r" rtl="1">
              <a:lnSpc>
                <a:spcPct val="150000"/>
              </a:lnSpc>
            </a:pPr>
            <a:r>
              <a:rPr lang="fa-IR" sz="3200" b="1" dirty="0">
                <a:cs typeface="B Titr" panose="00000700000000000000" pitchFamily="2" charset="-78"/>
              </a:rPr>
              <a:t>ماده :25ارجاع در سطح دو </a:t>
            </a:r>
            <a:r>
              <a:rPr lang="fa-IR" sz="3200" b="1" dirty="0" smtClean="0">
                <a:cs typeface="B Titr" panose="00000700000000000000" pitchFamily="2" charset="-78"/>
              </a:rPr>
              <a:t>خدمات</a:t>
            </a:r>
            <a:br>
              <a:rPr lang="fa-IR" sz="3200" b="1" dirty="0" smtClean="0">
                <a:cs typeface="B Titr" panose="00000700000000000000" pitchFamily="2" charset="-78"/>
              </a:rPr>
            </a:br>
            <a:r>
              <a:rPr lang="fa-IR" sz="2200" b="1" dirty="0" smtClean="0">
                <a:cs typeface="B Titr" panose="00000700000000000000" pitchFamily="2" charset="-78"/>
              </a:rPr>
              <a:t>نسخه 22 پزشک خانواده روستایی </a:t>
            </a:r>
            <a:r>
              <a:rPr lang="fa-IR" sz="2200" dirty="0" smtClean="0">
                <a:cs typeface="B Titr" panose="00000700000000000000" pitchFamily="2" charset="-78"/>
              </a:rPr>
              <a:t> </a:t>
            </a: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554" y="1743075"/>
            <a:ext cx="10515600" cy="5207972"/>
          </a:xfrm>
        </p:spPr>
        <p:txBody>
          <a:bodyPr>
            <a:no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sz="2400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1- فرایند </a:t>
            </a:r>
            <a:r>
              <a:rPr lang="fa-IR" sz="2400" b="1" dirty="0">
                <a:solidFill>
                  <a:schemeClr val="tx1"/>
                </a:solidFill>
                <a:cs typeface="B Titr" panose="00000700000000000000" pitchFamily="2" charset="-78"/>
              </a:rPr>
              <a:t>ارجاع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: اجرای سطح بندی خدمات و ارجاع به سطوح بالاتر بر اساس دستور عمل ابلاغی استقرار نظام </a:t>
            </a: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ارجاع الکترونیک خواهد بود.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2400" b="1" i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ارجاع بیماران به متخصصین سطح دو خدمات، توسط پزشکان خانواده مستقر در سطح یک صورت می گیرد.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2-سقف </a:t>
            </a:r>
            <a:r>
              <a:rPr lang="fa-IR" sz="2400" b="1" dirty="0">
                <a:solidFill>
                  <a:schemeClr val="tx1"/>
                </a:solidFill>
                <a:cs typeface="B Titr" panose="00000700000000000000" pitchFamily="2" charset="-78"/>
              </a:rPr>
              <a:t>ارجاع به سطوح بالاتر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: سقف ارجاع به متخصص سطح دو تا حداکثر 15درصد مراجعین به پزشک </a:t>
            </a: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خانواده مرکز خدمات جامع سلامت می باشد . بدیهی است درصد مزبور شامل موارد ارجاعی به متخصص سطح دو بر اساس مراقبت گروههای هدف و بسته خدمتی نیز می باشد. 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/>
              <a:t/>
            </a:r>
            <a:br>
              <a:rPr lang="fa-IR" sz="2800" dirty="0"/>
            </a:b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 smtClean="0"/>
              <a:t/>
            </a:r>
            <a:br>
              <a:rPr lang="fa-IR" sz="2800" dirty="0" smtClean="0"/>
            </a:b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4" y="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89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4" y="200606"/>
            <a:ext cx="10515600" cy="590218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tx1"/>
                </a:solidFill>
                <a:cs typeface="B Titr" panose="00000700000000000000" pitchFamily="2" charset="-78"/>
              </a:rPr>
              <a:t>مزایای نظام ارجاع</a:t>
            </a:r>
            <a:endParaRPr lang="en-US" sz="36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8364" y="1241946"/>
            <a:ext cx="10515600" cy="5090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104"/>
            <a:ext cx="2619375" cy="124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31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Titr" panose="00000700000000000000" pitchFamily="2" charset="-78"/>
              </a:rPr>
              <a:t>مزایای نظام ارجاع: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4" name="AutoShape 2" descr="مهندس افشاری: نظام ارجاع الکترونیک به زودی در کل استان اجرایی می شود -  ۱۳۹۸/۰۴/۳۱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545910" y="1886551"/>
            <a:ext cx="11066970" cy="469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مهمترین مزایای اجرای نظام ارجاع و نوبت دهی الکترونیک :</a:t>
            </a:r>
            <a:b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*صرفه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جویی در وقت وجلوگیری از سرگردانی بیماران</a:t>
            </a:r>
            <a:b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*کاهش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هزینه بیماران و دریافت خدمات تخصصی وفوق تخصصی با تعرفه دولتی</a:t>
            </a:r>
            <a:b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*انتخاب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درست پزشک متخصص وجلوگیری از مراجعه به پزشکان متعدد وغیر مرتبط</a:t>
            </a:r>
            <a:b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*ارائه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بازخورد نتیجه ارجاع از پزشک متخصص به پزشک خانواده به منظور پیگیری و ادامه درمان بیمار و انجام مراقبت های مورد نیاز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97" y="28639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83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1561"/>
            <a:ext cx="12028713" cy="64388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85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55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image3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7971"/>
            <a:ext cx="12192000" cy="623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02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71767" y="286603"/>
            <a:ext cx="11909425" cy="6091692"/>
            <a:chOff x="446" y="136"/>
            <a:chExt cx="18550" cy="989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" y="136"/>
              <a:ext cx="18550" cy="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515" y="6656"/>
              <a:ext cx="1304" cy="327"/>
            </a:xfrm>
            <a:custGeom>
              <a:avLst/>
              <a:gdLst>
                <a:gd name="T0" fmla="+- 0 4679 4516"/>
                <a:gd name="T1" fmla="*/ T0 w 1304"/>
                <a:gd name="T2" fmla="+- 0 6656 6656"/>
                <a:gd name="T3" fmla="*/ 6656 h 327"/>
                <a:gd name="T4" fmla="+- 0 4516 4516"/>
                <a:gd name="T5" fmla="*/ T4 w 1304"/>
                <a:gd name="T6" fmla="+- 0 6820 6656"/>
                <a:gd name="T7" fmla="*/ 6820 h 327"/>
                <a:gd name="T8" fmla="+- 0 4679 4516"/>
                <a:gd name="T9" fmla="*/ T8 w 1304"/>
                <a:gd name="T10" fmla="+- 0 6983 6656"/>
                <a:gd name="T11" fmla="*/ 6983 h 327"/>
                <a:gd name="T12" fmla="+- 0 4679 4516"/>
                <a:gd name="T13" fmla="*/ T12 w 1304"/>
                <a:gd name="T14" fmla="+- 0 6901 6656"/>
                <a:gd name="T15" fmla="*/ 6901 h 327"/>
                <a:gd name="T16" fmla="+- 0 5819 4516"/>
                <a:gd name="T17" fmla="*/ T16 w 1304"/>
                <a:gd name="T18" fmla="+- 0 6901 6656"/>
                <a:gd name="T19" fmla="*/ 6901 h 327"/>
                <a:gd name="T20" fmla="+- 0 5819 4516"/>
                <a:gd name="T21" fmla="*/ T20 w 1304"/>
                <a:gd name="T22" fmla="+- 0 6738 6656"/>
                <a:gd name="T23" fmla="*/ 6738 h 327"/>
                <a:gd name="T24" fmla="+- 0 4679 4516"/>
                <a:gd name="T25" fmla="*/ T24 w 1304"/>
                <a:gd name="T26" fmla="+- 0 6738 6656"/>
                <a:gd name="T27" fmla="*/ 6738 h 327"/>
                <a:gd name="T28" fmla="+- 0 4679 4516"/>
                <a:gd name="T29" fmla="*/ T28 w 1304"/>
                <a:gd name="T30" fmla="+- 0 6656 6656"/>
                <a:gd name="T31" fmla="*/ 6656 h 32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7">
                  <a:moveTo>
                    <a:pt x="163" y="0"/>
                  </a:moveTo>
                  <a:lnTo>
                    <a:pt x="0" y="164"/>
                  </a:lnTo>
                  <a:lnTo>
                    <a:pt x="163" y="327"/>
                  </a:lnTo>
                  <a:lnTo>
                    <a:pt x="163" y="245"/>
                  </a:lnTo>
                  <a:lnTo>
                    <a:pt x="1303" y="245"/>
                  </a:lnTo>
                  <a:lnTo>
                    <a:pt x="1303" y="82"/>
                  </a:lnTo>
                  <a:lnTo>
                    <a:pt x="163" y="82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15" y="6656"/>
              <a:ext cx="1304" cy="327"/>
            </a:xfrm>
            <a:custGeom>
              <a:avLst/>
              <a:gdLst>
                <a:gd name="T0" fmla="+- 0 4516 4516"/>
                <a:gd name="T1" fmla="*/ T0 w 1304"/>
                <a:gd name="T2" fmla="+- 0 6820 6656"/>
                <a:gd name="T3" fmla="*/ 6820 h 327"/>
                <a:gd name="T4" fmla="+- 0 4679 4516"/>
                <a:gd name="T5" fmla="*/ T4 w 1304"/>
                <a:gd name="T6" fmla="+- 0 6656 6656"/>
                <a:gd name="T7" fmla="*/ 6656 h 327"/>
                <a:gd name="T8" fmla="+- 0 4679 4516"/>
                <a:gd name="T9" fmla="*/ T8 w 1304"/>
                <a:gd name="T10" fmla="+- 0 6738 6656"/>
                <a:gd name="T11" fmla="*/ 6738 h 327"/>
                <a:gd name="T12" fmla="+- 0 5819 4516"/>
                <a:gd name="T13" fmla="*/ T12 w 1304"/>
                <a:gd name="T14" fmla="+- 0 6738 6656"/>
                <a:gd name="T15" fmla="*/ 6738 h 327"/>
                <a:gd name="T16" fmla="+- 0 5819 4516"/>
                <a:gd name="T17" fmla="*/ T16 w 1304"/>
                <a:gd name="T18" fmla="+- 0 6901 6656"/>
                <a:gd name="T19" fmla="*/ 6901 h 327"/>
                <a:gd name="T20" fmla="+- 0 4679 4516"/>
                <a:gd name="T21" fmla="*/ T20 w 1304"/>
                <a:gd name="T22" fmla="+- 0 6901 6656"/>
                <a:gd name="T23" fmla="*/ 6901 h 327"/>
                <a:gd name="T24" fmla="+- 0 4679 4516"/>
                <a:gd name="T25" fmla="*/ T24 w 1304"/>
                <a:gd name="T26" fmla="+- 0 6983 6656"/>
                <a:gd name="T27" fmla="*/ 6983 h 327"/>
                <a:gd name="T28" fmla="+- 0 4516 4516"/>
                <a:gd name="T29" fmla="*/ T28 w 1304"/>
                <a:gd name="T30" fmla="+- 0 6820 6656"/>
                <a:gd name="T31" fmla="*/ 6820 h 32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7">
                  <a:moveTo>
                    <a:pt x="0" y="164"/>
                  </a:moveTo>
                  <a:lnTo>
                    <a:pt x="163" y="0"/>
                  </a:lnTo>
                  <a:lnTo>
                    <a:pt x="163" y="82"/>
                  </a:lnTo>
                  <a:lnTo>
                    <a:pt x="1303" y="82"/>
                  </a:lnTo>
                  <a:lnTo>
                    <a:pt x="1303" y="245"/>
                  </a:lnTo>
                  <a:lnTo>
                    <a:pt x="163" y="245"/>
                  </a:lnTo>
                  <a:lnTo>
                    <a:pt x="163" y="327"/>
                  </a:lnTo>
                  <a:lnTo>
                    <a:pt x="0" y="164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 Box 68"/>
          <p:cNvSpPr txBox="1">
            <a:spLocks noChangeArrowheads="1"/>
          </p:cNvSpPr>
          <p:nvPr/>
        </p:nvSpPr>
        <p:spPr bwMode="auto">
          <a:xfrm>
            <a:off x="3733800" y="4301344"/>
            <a:ext cx="4969192" cy="444827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85090" algn="ctr" rtl="1">
              <a:spcBef>
                <a:spcPts val="100"/>
              </a:spcBef>
              <a:spcAft>
                <a:spcPts val="0"/>
              </a:spcAft>
            </a:pP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 کلیک روی عبارت </a:t>
            </a:r>
            <a:r>
              <a:rPr lang="fa-IR" sz="1800" b="1" i="1" u="sng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افزودن</a:t>
            </a:r>
            <a:r>
              <a:rPr lang="fa-IR" sz="1800" b="1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اطلاعات ثبت و ذخیره خواهد شد.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R="86360" algn="l" rtl="1">
              <a:spcBef>
                <a:spcPts val="105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79542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97971" y="127953"/>
            <a:ext cx="11944350" cy="6207533"/>
            <a:chOff x="475" y="158"/>
            <a:chExt cx="18420" cy="1039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" y="158"/>
              <a:ext cx="18420" cy="10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930" y="6933"/>
              <a:ext cx="1122" cy="848"/>
            </a:xfrm>
            <a:custGeom>
              <a:avLst/>
              <a:gdLst>
                <a:gd name="T0" fmla="+- 0 3158 2930"/>
                <a:gd name="T1" fmla="*/ T0 w 1122"/>
                <a:gd name="T2" fmla="+- 0 6933 6933"/>
                <a:gd name="T3" fmla="*/ 6933 h 848"/>
                <a:gd name="T4" fmla="+- 0 2930 2930"/>
                <a:gd name="T5" fmla="*/ T4 w 1122"/>
                <a:gd name="T6" fmla="+- 0 6976 6933"/>
                <a:gd name="T7" fmla="*/ 6976 h 848"/>
                <a:gd name="T8" fmla="+- 0 2972 2930"/>
                <a:gd name="T9" fmla="*/ T8 w 1122"/>
                <a:gd name="T10" fmla="+- 0 7204 6933"/>
                <a:gd name="T11" fmla="*/ 7204 h 848"/>
                <a:gd name="T12" fmla="+- 0 3019 2930"/>
                <a:gd name="T13" fmla="*/ T12 w 1122"/>
                <a:gd name="T14" fmla="+- 0 7136 6933"/>
                <a:gd name="T15" fmla="*/ 7136 h 848"/>
                <a:gd name="T16" fmla="+- 0 3959 2930"/>
                <a:gd name="T17" fmla="*/ T16 w 1122"/>
                <a:gd name="T18" fmla="+- 0 7781 6933"/>
                <a:gd name="T19" fmla="*/ 7781 h 848"/>
                <a:gd name="T20" fmla="+- 0 4052 2930"/>
                <a:gd name="T21" fmla="*/ T20 w 1122"/>
                <a:gd name="T22" fmla="+- 0 7646 6933"/>
                <a:gd name="T23" fmla="*/ 7646 h 848"/>
                <a:gd name="T24" fmla="+- 0 3112 2930"/>
                <a:gd name="T25" fmla="*/ T24 w 1122"/>
                <a:gd name="T26" fmla="+- 0 7001 6933"/>
                <a:gd name="T27" fmla="*/ 7001 h 848"/>
                <a:gd name="T28" fmla="+- 0 3158 2930"/>
                <a:gd name="T29" fmla="*/ T28 w 1122"/>
                <a:gd name="T30" fmla="+- 0 6933 6933"/>
                <a:gd name="T31" fmla="*/ 6933 h 84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122" h="848">
                  <a:moveTo>
                    <a:pt x="228" y="0"/>
                  </a:moveTo>
                  <a:lnTo>
                    <a:pt x="0" y="43"/>
                  </a:lnTo>
                  <a:lnTo>
                    <a:pt x="42" y="271"/>
                  </a:lnTo>
                  <a:lnTo>
                    <a:pt x="89" y="203"/>
                  </a:lnTo>
                  <a:lnTo>
                    <a:pt x="1029" y="848"/>
                  </a:lnTo>
                  <a:lnTo>
                    <a:pt x="1122" y="713"/>
                  </a:lnTo>
                  <a:lnTo>
                    <a:pt x="182" y="68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930" y="6933"/>
              <a:ext cx="1122" cy="848"/>
            </a:xfrm>
            <a:custGeom>
              <a:avLst/>
              <a:gdLst>
                <a:gd name="T0" fmla="+- 0 2930 2930"/>
                <a:gd name="T1" fmla="*/ T0 w 1122"/>
                <a:gd name="T2" fmla="+- 0 6976 6933"/>
                <a:gd name="T3" fmla="*/ 6976 h 848"/>
                <a:gd name="T4" fmla="+- 0 3158 2930"/>
                <a:gd name="T5" fmla="*/ T4 w 1122"/>
                <a:gd name="T6" fmla="+- 0 6933 6933"/>
                <a:gd name="T7" fmla="*/ 6933 h 848"/>
                <a:gd name="T8" fmla="+- 0 3112 2930"/>
                <a:gd name="T9" fmla="*/ T8 w 1122"/>
                <a:gd name="T10" fmla="+- 0 7001 6933"/>
                <a:gd name="T11" fmla="*/ 7001 h 848"/>
                <a:gd name="T12" fmla="+- 0 4052 2930"/>
                <a:gd name="T13" fmla="*/ T12 w 1122"/>
                <a:gd name="T14" fmla="+- 0 7646 6933"/>
                <a:gd name="T15" fmla="*/ 7646 h 848"/>
                <a:gd name="T16" fmla="+- 0 3959 2930"/>
                <a:gd name="T17" fmla="*/ T16 w 1122"/>
                <a:gd name="T18" fmla="+- 0 7781 6933"/>
                <a:gd name="T19" fmla="*/ 7781 h 848"/>
                <a:gd name="T20" fmla="+- 0 3019 2930"/>
                <a:gd name="T21" fmla="*/ T20 w 1122"/>
                <a:gd name="T22" fmla="+- 0 7136 6933"/>
                <a:gd name="T23" fmla="*/ 7136 h 848"/>
                <a:gd name="T24" fmla="+- 0 2972 2930"/>
                <a:gd name="T25" fmla="*/ T24 w 1122"/>
                <a:gd name="T26" fmla="+- 0 7204 6933"/>
                <a:gd name="T27" fmla="*/ 7204 h 848"/>
                <a:gd name="T28" fmla="+- 0 2930 2930"/>
                <a:gd name="T29" fmla="*/ T28 w 1122"/>
                <a:gd name="T30" fmla="+- 0 6976 6933"/>
                <a:gd name="T31" fmla="*/ 6976 h 84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122" h="848">
                  <a:moveTo>
                    <a:pt x="0" y="43"/>
                  </a:moveTo>
                  <a:lnTo>
                    <a:pt x="228" y="0"/>
                  </a:lnTo>
                  <a:lnTo>
                    <a:pt x="182" y="68"/>
                  </a:lnTo>
                  <a:lnTo>
                    <a:pt x="1122" y="713"/>
                  </a:lnTo>
                  <a:lnTo>
                    <a:pt x="1029" y="848"/>
                  </a:lnTo>
                  <a:lnTo>
                    <a:pt x="89" y="203"/>
                  </a:lnTo>
                  <a:lnTo>
                    <a:pt x="42" y="271"/>
                  </a:lnTo>
                  <a:lnTo>
                    <a:pt x="0" y="43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 Box 68"/>
          <p:cNvSpPr txBox="1">
            <a:spLocks noChangeArrowheads="1"/>
          </p:cNvSpPr>
          <p:nvPr/>
        </p:nvSpPr>
        <p:spPr bwMode="auto">
          <a:xfrm>
            <a:off x="3548743" y="4354286"/>
            <a:ext cx="5154249" cy="511628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85090" algn="ctr" rtl="1">
              <a:spcBef>
                <a:spcPts val="100"/>
              </a:spcBef>
              <a:spcAft>
                <a:spcPts val="0"/>
              </a:spcAft>
            </a:pP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 کلیک روی عبارت </a:t>
            </a:r>
            <a:r>
              <a:rPr lang="fa-IR" sz="1800" b="1" i="1" u="sng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افزودن</a:t>
            </a:r>
            <a:r>
              <a:rPr lang="fa-IR" sz="1800" b="1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اطلاعات ثبت و ذخیره خواهد شد.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R="86360" algn="l" rtl="1">
              <a:spcBef>
                <a:spcPts val="105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75651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76200" y="286603"/>
            <a:ext cx="11865429" cy="5970369"/>
            <a:chOff x="508" y="664"/>
            <a:chExt cx="18020" cy="8909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" y="664"/>
              <a:ext cx="18020" cy="8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978" y="6548"/>
              <a:ext cx="1304" cy="329"/>
            </a:xfrm>
            <a:custGeom>
              <a:avLst/>
              <a:gdLst>
                <a:gd name="T0" fmla="+- 0 4142 3978"/>
                <a:gd name="T1" fmla="*/ T0 w 1304"/>
                <a:gd name="T2" fmla="+- 0 6548 6548"/>
                <a:gd name="T3" fmla="*/ 6548 h 329"/>
                <a:gd name="T4" fmla="+- 0 3978 3978"/>
                <a:gd name="T5" fmla="*/ T4 w 1304"/>
                <a:gd name="T6" fmla="+- 0 6713 6548"/>
                <a:gd name="T7" fmla="*/ 6713 h 329"/>
                <a:gd name="T8" fmla="+- 0 4142 3978"/>
                <a:gd name="T9" fmla="*/ T8 w 1304"/>
                <a:gd name="T10" fmla="+- 0 6877 6548"/>
                <a:gd name="T11" fmla="*/ 6877 h 329"/>
                <a:gd name="T12" fmla="+- 0 4142 3978"/>
                <a:gd name="T13" fmla="*/ T12 w 1304"/>
                <a:gd name="T14" fmla="+- 0 6795 6548"/>
                <a:gd name="T15" fmla="*/ 6795 h 329"/>
                <a:gd name="T16" fmla="+- 0 5281 3978"/>
                <a:gd name="T17" fmla="*/ T16 w 1304"/>
                <a:gd name="T18" fmla="+- 0 6795 6548"/>
                <a:gd name="T19" fmla="*/ 6795 h 329"/>
                <a:gd name="T20" fmla="+- 0 5281 3978"/>
                <a:gd name="T21" fmla="*/ T20 w 1304"/>
                <a:gd name="T22" fmla="+- 0 6631 6548"/>
                <a:gd name="T23" fmla="*/ 6631 h 329"/>
                <a:gd name="T24" fmla="+- 0 4142 3978"/>
                <a:gd name="T25" fmla="*/ T24 w 1304"/>
                <a:gd name="T26" fmla="+- 0 6631 6548"/>
                <a:gd name="T27" fmla="*/ 6631 h 329"/>
                <a:gd name="T28" fmla="+- 0 4142 3978"/>
                <a:gd name="T29" fmla="*/ T28 w 1304"/>
                <a:gd name="T30" fmla="+- 0 6548 6548"/>
                <a:gd name="T31" fmla="*/ 6548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9">
                  <a:moveTo>
                    <a:pt x="164" y="0"/>
                  </a:moveTo>
                  <a:lnTo>
                    <a:pt x="0" y="165"/>
                  </a:lnTo>
                  <a:lnTo>
                    <a:pt x="164" y="329"/>
                  </a:lnTo>
                  <a:lnTo>
                    <a:pt x="164" y="247"/>
                  </a:lnTo>
                  <a:lnTo>
                    <a:pt x="1303" y="247"/>
                  </a:lnTo>
                  <a:lnTo>
                    <a:pt x="1303" y="83"/>
                  </a:lnTo>
                  <a:lnTo>
                    <a:pt x="164" y="83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978" y="6548"/>
              <a:ext cx="1304" cy="329"/>
            </a:xfrm>
            <a:custGeom>
              <a:avLst/>
              <a:gdLst>
                <a:gd name="T0" fmla="+- 0 3978 3978"/>
                <a:gd name="T1" fmla="*/ T0 w 1304"/>
                <a:gd name="T2" fmla="+- 0 6713 6548"/>
                <a:gd name="T3" fmla="*/ 6713 h 329"/>
                <a:gd name="T4" fmla="+- 0 4142 3978"/>
                <a:gd name="T5" fmla="*/ T4 w 1304"/>
                <a:gd name="T6" fmla="+- 0 6548 6548"/>
                <a:gd name="T7" fmla="*/ 6548 h 329"/>
                <a:gd name="T8" fmla="+- 0 4142 3978"/>
                <a:gd name="T9" fmla="*/ T8 w 1304"/>
                <a:gd name="T10" fmla="+- 0 6631 6548"/>
                <a:gd name="T11" fmla="*/ 6631 h 329"/>
                <a:gd name="T12" fmla="+- 0 5281 3978"/>
                <a:gd name="T13" fmla="*/ T12 w 1304"/>
                <a:gd name="T14" fmla="+- 0 6631 6548"/>
                <a:gd name="T15" fmla="*/ 6631 h 329"/>
                <a:gd name="T16" fmla="+- 0 5281 3978"/>
                <a:gd name="T17" fmla="*/ T16 w 1304"/>
                <a:gd name="T18" fmla="+- 0 6795 6548"/>
                <a:gd name="T19" fmla="*/ 6795 h 329"/>
                <a:gd name="T20" fmla="+- 0 4142 3978"/>
                <a:gd name="T21" fmla="*/ T20 w 1304"/>
                <a:gd name="T22" fmla="+- 0 6795 6548"/>
                <a:gd name="T23" fmla="*/ 6795 h 329"/>
                <a:gd name="T24" fmla="+- 0 4142 3978"/>
                <a:gd name="T25" fmla="*/ T24 w 1304"/>
                <a:gd name="T26" fmla="+- 0 6877 6548"/>
                <a:gd name="T27" fmla="*/ 6877 h 329"/>
                <a:gd name="T28" fmla="+- 0 3978 3978"/>
                <a:gd name="T29" fmla="*/ T28 w 1304"/>
                <a:gd name="T30" fmla="+- 0 6713 6548"/>
                <a:gd name="T31" fmla="*/ 6713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9">
                  <a:moveTo>
                    <a:pt x="0" y="165"/>
                  </a:moveTo>
                  <a:lnTo>
                    <a:pt x="164" y="0"/>
                  </a:lnTo>
                  <a:lnTo>
                    <a:pt x="164" y="83"/>
                  </a:lnTo>
                  <a:lnTo>
                    <a:pt x="1303" y="83"/>
                  </a:lnTo>
                  <a:lnTo>
                    <a:pt x="1303" y="247"/>
                  </a:lnTo>
                  <a:lnTo>
                    <a:pt x="164" y="247"/>
                  </a:lnTo>
                  <a:lnTo>
                    <a:pt x="164" y="329"/>
                  </a:lnTo>
                  <a:lnTo>
                    <a:pt x="0" y="165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 Box 68"/>
          <p:cNvSpPr txBox="1">
            <a:spLocks noChangeArrowheads="1"/>
          </p:cNvSpPr>
          <p:nvPr/>
        </p:nvSpPr>
        <p:spPr bwMode="auto">
          <a:xfrm>
            <a:off x="3489007" y="4060371"/>
            <a:ext cx="5213985" cy="555172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85090" algn="ctr" rtl="1">
              <a:spcBef>
                <a:spcPts val="100"/>
              </a:spcBef>
              <a:spcAft>
                <a:spcPts val="0"/>
              </a:spcAft>
            </a:pPr>
            <a:r>
              <a:rPr lang="fa-IR" sz="18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 کلیک روی عبارت </a:t>
            </a:r>
            <a:r>
              <a:rPr lang="fa-IR" sz="1800" b="1" i="1" u="sng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افزودن</a:t>
            </a:r>
            <a:r>
              <a:rPr lang="fa-IR" sz="1800" b="1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8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اطلاعات ثبت و ذخیره خواهد شد.</a:t>
            </a:r>
            <a:endParaRPr lang="en-US" sz="1800" b="1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R="86360" algn="l" rtl="1">
              <a:spcBef>
                <a:spcPts val="105"/>
              </a:spcBef>
              <a:spcAft>
                <a:spcPts val="0"/>
              </a:spcAft>
            </a:pPr>
            <a:r>
              <a:rPr lang="en-US" sz="1800" b="1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6856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53035" y="222568"/>
            <a:ext cx="11885930" cy="6112918"/>
            <a:chOff x="122" y="273"/>
            <a:chExt cx="18718" cy="1009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273"/>
              <a:ext cx="18718" cy="10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49" y="6685"/>
              <a:ext cx="1001" cy="965"/>
            </a:xfrm>
            <a:custGeom>
              <a:avLst/>
              <a:gdLst>
                <a:gd name="T0" fmla="+- 0 11518 10749"/>
                <a:gd name="T1" fmla="*/ T0 w 1001"/>
                <a:gd name="T2" fmla="+- 0 6685 6685"/>
                <a:gd name="T3" fmla="*/ 6685 h 965"/>
                <a:gd name="T4" fmla="+- 0 11574 10749"/>
                <a:gd name="T5" fmla="*/ T4 w 1001"/>
                <a:gd name="T6" fmla="+- 0 6745 6685"/>
                <a:gd name="T7" fmla="*/ 6745 h 965"/>
                <a:gd name="T8" fmla="+- 0 10749 10749"/>
                <a:gd name="T9" fmla="*/ T8 w 1001"/>
                <a:gd name="T10" fmla="+- 0 7531 6685"/>
                <a:gd name="T11" fmla="*/ 7531 h 965"/>
                <a:gd name="T12" fmla="+- 0 10863 10749"/>
                <a:gd name="T13" fmla="*/ T12 w 1001"/>
                <a:gd name="T14" fmla="+- 0 7650 6685"/>
                <a:gd name="T15" fmla="*/ 7650 h 965"/>
                <a:gd name="T16" fmla="+- 0 11688 10749"/>
                <a:gd name="T17" fmla="*/ T16 w 1001"/>
                <a:gd name="T18" fmla="+- 0 6864 6685"/>
                <a:gd name="T19" fmla="*/ 6864 h 965"/>
                <a:gd name="T20" fmla="+- 0 11744 10749"/>
                <a:gd name="T21" fmla="*/ T20 w 1001"/>
                <a:gd name="T22" fmla="+- 0 6923 6685"/>
                <a:gd name="T23" fmla="*/ 6923 h 965"/>
                <a:gd name="T24" fmla="+- 0 11750 10749"/>
                <a:gd name="T25" fmla="*/ T24 w 1001"/>
                <a:gd name="T26" fmla="+- 0 6691 6685"/>
                <a:gd name="T27" fmla="*/ 6691 h 965"/>
                <a:gd name="T28" fmla="+- 0 11518 10749"/>
                <a:gd name="T29" fmla="*/ T28 w 1001"/>
                <a:gd name="T30" fmla="+- 0 6685 6685"/>
                <a:gd name="T31" fmla="*/ 6685 h 9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001" h="965">
                  <a:moveTo>
                    <a:pt x="769" y="0"/>
                  </a:moveTo>
                  <a:lnTo>
                    <a:pt x="825" y="60"/>
                  </a:lnTo>
                  <a:lnTo>
                    <a:pt x="0" y="846"/>
                  </a:lnTo>
                  <a:lnTo>
                    <a:pt x="114" y="965"/>
                  </a:lnTo>
                  <a:lnTo>
                    <a:pt x="939" y="179"/>
                  </a:lnTo>
                  <a:lnTo>
                    <a:pt x="995" y="238"/>
                  </a:lnTo>
                  <a:lnTo>
                    <a:pt x="1001" y="6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0749" y="6685"/>
              <a:ext cx="1001" cy="965"/>
            </a:xfrm>
            <a:custGeom>
              <a:avLst/>
              <a:gdLst>
                <a:gd name="T0" fmla="+- 0 11750 10749"/>
                <a:gd name="T1" fmla="*/ T0 w 1001"/>
                <a:gd name="T2" fmla="+- 0 6691 6685"/>
                <a:gd name="T3" fmla="*/ 6691 h 965"/>
                <a:gd name="T4" fmla="+- 0 11744 10749"/>
                <a:gd name="T5" fmla="*/ T4 w 1001"/>
                <a:gd name="T6" fmla="+- 0 6923 6685"/>
                <a:gd name="T7" fmla="*/ 6923 h 965"/>
                <a:gd name="T8" fmla="+- 0 11688 10749"/>
                <a:gd name="T9" fmla="*/ T8 w 1001"/>
                <a:gd name="T10" fmla="+- 0 6864 6685"/>
                <a:gd name="T11" fmla="*/ 6864 h 965"/>
                <a:gd name="T12" fmla="+- 0 10863 10749"/>
                <a:gd name="T13" fmla="*/ T12 w 1001"/>
                <a:gd name="T14" fmla="+- 0 7650 6685"/>
                <a:gd name="T15" fmla="*/ 7650 h 965"/>
                <a:gd name="T16" fmla="+- 0 10749 10749"/>
                <a:gd name="T17" fmla="*/ T16 w 1001"/>
                <a:gd name="T18" fmla="+- 0 7531 6685"/>
                <a:gd name="T19" fmla="*/ 7531 h 965"/>
                <a:gd name="T20" fmla="+- 0 11574 10749"/>
                <a:gd name="T21" fmla="*/ T20 w 1001"/>
                <a:gd name="T22" fmla="+- 0 6745 6685"/>
                <a:gd name="T23" fmla="*/ 6745 h 965"/>
                <a:gd name="T24" fmla="+- 0 11518 10749"/>
                <a:gd name="T25" fmla="*/ T24 w 1001"/>
                <a:gd name="T26" fmla="+- 0 6685 6685"/>
                <a:gd name="T27" fmla="*/ 6685 h 965"/>
                <a:gd name="T28" fmla="+- 0 11750 10749"/>
                <a:gd name="T29" fmla="*/ T28 w 1001"/>
                <a:gd name="T30" fmla="+- 0 6691 6685"/>
                <a:gd name="T31" fmla="*/ 6691 h 9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001" h="965">
                  <a:moveTo>
                    <a:pt x="1001" y="6"/>
                  </a:moveTo>
                  <a:lnTo>
                    <a:pt x="995" y="238"/>
                  </a:lnTo>
                  <a:lnTo>
                    <a:pt x="939" y="179"/>
                  </a:lnTo>
                  <a:lnTo>
                    <a:pt x="114" y="965"/>
                  </a:lnTo>
                  <a:lnTo>
                    <a:pt x="0" y="846"/>
                  </a:lnTo>
                  <a:lnTo>
                    <a:pt x="825" y="60"/>
                  </a:lnTo>
                  <a:lnTo>
                    <a:pt x="769" y="0"/>
                  </a:lnTo>
                  <a:lnTo>
                    <a:pt x="1001" y="6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 Box 63"/>
          <p:cNvSpPr txBox="1">
            <a:spLocks noChangeArrowheads="1"/>
          </p:cNvSpPr>
          <p:nvPr/>
        </p:nvSpPr>
        <p:spPr bwMode="auto">
          <a:xfrm>
            <a:off x="2569030" y="4709893"/>
            <a:ext cx="5043986" cy="438909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128270" algn="l" rtl="1">
              <a:lnSpc>
                <a:spcPts val="2290"/>
              </a:lnSpc>
              <a:spcAft>
                <a:spcPts val="0"/>
              </a:spcAft>
            </a:pP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جهت ارجاع و نوبت گیری حتماً قسمت </a:t>
            </a:r>
            <a:r>
              <a:rPr lang="fa-IR" sz="1800" b="1" i="1" u="sng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توضیحات</a:t>
            </a:r>
            <a:r>
              <a:rPr lang="fa-IR" sz="1800" b="1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تکمیل شود. 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46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طرح نظام ارجاع شهری(پزشک خانواده) در کردستان آغاز شد - ایرنا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07" y="750627"/>
            <a:ext cx="4198061" cy="5568286"/>
          </a:xfrm>
          <a:prstGeom prst="rect">
            <a:avLst/>
          </a:prstGeom>
        </p:spPr>
      </p:pic>
      <p:pic>
        <p:nvPicPr>
          <p:cNvPr id="2050" name="Picture 2" descr="دانشکده علوم پزشکی ساو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797" y="-144463"/>
            <a:ext cx="2001719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53217" y="1600537"/>
            <a:ext cx="6096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fa-IR" sz="3200" dirty="0" smtClean="0">
                <a:solidFill>
                  <a:srgbClr val="000000"/>
                </a:solidFill>
                <a:cs typeface="B Titr" panose="00000700000000000000" pitchFamily="2" charset="-78"/>
              </a:rPr>
              <a:t>برنامه پزشکی خانواده و</a:t>
            </a:r>
          </a:p>
          <a:p>
            <a:pPr lvl="0" algn="ctr">
              <a:lnSpc>
                <a:spcPct val="200000"/>
              </a:lnSpc>
            </a:pPr>
            <a:r>
              <a:rPr lang="fa-IR" sz="3200" dirty="0" smtClean="0">
                <a:solidFill>
                  <a:srgbClr val="000000"/>
                </a:solidFill>
                <a:cs typeface="B Titr" panose="00000700000000000000" pitchFamily="2" charset="-78"/>
              </a:rPr>
              <a:t>نظام ارجاع الکترونیک</a:t>
            </a:r>
          </a:p>
          <a:p>
            <a:pPr algn="ctr">
              <a:lnSpc>
                <a:spcPct val="200000"/>
              </a:lnSpc>
            </a:pPr>
            <a:r>
              <a:rPr lang="fa-IR" sz="3200" dirty="0" smtClean="0">
                <a:cs typeface="B Titr" panose="00000700000000000000" pitchFamily="2" charset="-78"/>
              </a:rPr>
              <a:t>و نوبت دهی</a:t>
            </a:r>
            <a:endParaRPr lang="fa-IR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794592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5056" y="163285"/>
            <a:ext cx="11793583" cy="6150429"/>
            <a:chOff x="672" y="516"/>
            <a:chExt cx="18528" cy="971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516"/>
              <a:ext cx="18528" cy="9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11" y="5240"/>
              <a:ext cx="1304" cy="327"/>
            </a:xfrm>
            <a:custGeom>
              <a:avLst/>
              <a:gdLst>
                <a:gd name="T0" fmla="+- 0 4775 4612"/>
                <a:gd name="T1" fmla="*/ T0 w 1304"/>
                <a:gd name="T2" fmla="+- 0 5240 5240"/>
                <a:gd name="T3" fmla="*/ 5240 h 327"/>
                <a:gd name="T4" fmla="+- 0 4612 4612"/>
                <a:gd name="T5" fmla="*/ T4 w 1304"/>
                <a:gd name="T6" fmla="+- 0 5404 5240"/>
                <a:gd name="T7" fmla="*/ 5404 h 327"/>
                <a:gd name="T8" fmla="+- 0 4775 4612"/>
                <a:gd name="T9" fmla="*/ T8 w 1304"/>
                <a:gd name="T10" fmla="+- 0 5567 5240"/>
                <a:gd name="T11" fmla="*/ 5567 h 327"/>
                <a:gd name="T12" fmla="+- 0 4775 4612"/>
                <a:gd name="T13" fmla="*/ T12 w 1304"/>
                <a:gd name="T14" fmla="+- 0 5485 5240"/>
                <a:gd name="T15" fmla="*/ 5485 h 327"/>
                <a:gd name="T16" fmla="+- 0 5915 4612"/>
                <a:gd name="T17" fmla="*/ T16 w 1304"/>
                <a:gd name="T18" fmla="+- 0 5485 5240"/>
                <a:gd name="T19" fmla="*/ 5485 h 327"/>
                <a:gd name="T20" fmla="+- 0 5915 4612"/>
                <a:gd name="T21" fmla="*/ T20 w 1304"/>
                <a:gd name="T22" fmla="+- 0 5322 5240"/>
                <a:gd name="T23" fmla="*/ 5322 h 327"/>
                <a:gd name="T24" fmla="+- 0 4775 4612"/>
                <a:gd name="T25" fmla="*/ T24 w 1304"/>
                <a:gd name="T26" fmla="+- 0 5322 5240"/>
                <a:gd name="T27" fmla="*/ 5322 h 327"/>
                <a:gd name="T28" fmla="+- 0 4775 4612"/>
                <a:gd name="T29" fmla="*/ T28 w 1304"/>
                <a:gd name="T30" fmla="+- 0 5240 5240"/>
                <a:gd name="T31" fmla="*/ 5240 h 32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7">
                  <a:moveTo>
                    <a:pt x="163" y="0"/>
                  </a:moveTo>
                  <a:lnTo>
                    <a:pt x="0" y="164"/>
                  </a:lnTo>
                  <a:lnTo>
                    <a:pt x="163" y="327"/>
                  </a:lnTo>
                  <a:lnTo>
                    <a:pt x="163" y="245"/>
                  </a:lnTo>
                  <a:lnTo>
                    <a:pt x="1303" y="245"/>
                  </a:lnTo>
                  <a:lnTo>
                    <a:pt x="1303" y="82"/>
                  </a:lnTo>
                  <a:lnTo>
                    <a:pt x="163" y="82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611" y="5240"/>
              <a:ext cx="1304" cy="327"/>
            </a:xfrm>
            <a:custGeom>
              <a:avLst/>
              <a:gdLst>
                <a:gd name="T0" fmla="+- 0 4612 4612"/>
                <a:gd name="T1" fmla="*/ T0 w 1304"/>
                <a:gd name="T2" fmla="+- 0 5404 5240"/>
                <a:gd name="T3" fmla="*/ 5404 h 327"/>
                <a:gd name="T4" fmla="+- 0 4775 4612"/>
                <a:gd name="T5" fmla="*/ T4 w 1304"/>
                <a:gd name="T6" fmla="+- 0 5240 5240"/>
                <a:gd name="T7" fmla="*/ 5240 h 327"/>
                <a:gd name="T8" fmla="+- 0 4775 4612"/>
                <a:gd name="T9" fmla="*/ T8 w 1304"/>
                <a:gd name="T10" fmla="+- 0 5322 5240"/>
                <a:gd name="T11" fmla="*/ 5322 h 327"/>
                <a:gd name="T12" fmla="+- 0 5915 4612"/>
                <a:gd name="T13" fmla="*/ T12 w 1304"/>
                <a:gd name="T14" fmla="+- 0 5322 5240"/>
                <a:gd name="T15" fmla="*/ 5322 h 327"/>
                <a:gd name="T16" fmla="+- 0 5915 4612"/>
                <a:gd name="T17" fmla="*/ T16 w 1304"/>
                <a:gd name="T18" fmla="+- 0 5485 5240"/>
                <a:gd name="T19" fmla="*/ 5485 h 327"/>
                <a:gd name="T20" fmla="+- 0 4775 4612"/>
                <a:gd name="T21" fmla="*/ T20 w 1304"/>
                <a:gd name="T22" fmla="+- 0 5485 5240"/>
                <a:gd name="T23" fmla="*/ 5485 h 327"/>
                <a:gd name="T24" fmla="+- 0 4775 4612"/>
                <a:gd name="T25" fmla="*/ T24 w 1304"/>
                <a:gd name="T26" fmla="+- 0 5567 5240"/>
                <a:gd name="T27" fmla="*/ 5567 h 327"/>
                <a:gd name="T28" fmla="+- 0 4612 4612"/>
                <a:gd name="T29" fmla="*/ T28 w 1304"/>
                <a:gd name="T30" fmla="+- 0 5404 5240"/>
                <a:gd name="T31" fmla="*/ 5404 h 32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7">
                  <a:moveTo>
                    <a:pt x="0" y="164"/>
                  </a:moveTo>
                  <a:lnTo>
                    <a:pt x="163" y="0"/>
                  </a:lnTo>
                  <a:lnTo>
                    <a:pt x="163" y="82"/>
                  </a:lnTo>
                  <a:lnTo>
                    <a:pt x="1303" y="82"/>
                  </a:lnTo>
                  <a:lnTo>
                    <a:pt x="1303" y="245"/>
                  </a:lnTo>
                  <a:lnTo>
                    <a:pt x="163" y="245"/>
                  </a:lnTo>
                  <a:lnTo>
                    <a:pt x="163" y="327"/>
                  </a:lnTo>
                  <a:lnTo>
                    <a:pt x="0" y="164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088" y="8948"/>
              <a:ext cx="1184" cy="763"/>
            </a:xfrm>
            <a:custGeom>
              <a:avLst/>
              <a:gdLst>
                <a:gd name="T0" fmla="+- 0 4194 3089"/>
                <a:gd name="T1" fmla="*/ T0 w 1184"/>
                <a:gd name="T2" fmla="+- 0 8948 8948"/>
                <a:gd name="T3" fmla="*/ 8948 h 763"/>
                <a:gd name="T4" fmla="+- 0 3194 3089"/>
                <a:gd name="T5" fmla="*/ T4 w 1184"/>
                <a:gd name="T6" fmla="+- 0 9495 8948"/>
                <a:gd name="T7" fmla="*/ 9495 h 763"/>
                <a:gd name="T8" fmla="+- 0 3154 3089"/>
                <a:gd name="T9" fmla="*/ T8 w 1184"/>
                <a:gd name="T10" fmla="+- 0 9423 8948"/>
                <a:gd name="T11" fmla="*/ 9423 h 763"/>
                <a:gd name="T12" fmla="+- 0 3089 3089"/>
                <a:gd name="T13" fmla="*/ T12 w 1184"/>
                <a:gd name="T14" fmla="+- 0 9646 8948"/>
                <a:gd name="T15" fmla="*/ 9646 h 763"/>
                <a:gd name="T16" fmla="+- 0 3312 3089"/>
                <a:gd name="T17" fmla="*/ T16 w 1184"/>
                <a:gd name="T18" fmla="+- 0 9711 8948"/>
                <a:gd name="T19" fmla="*/ 9711 h 763"/>
                <a:gd name="T20" fmla="+- 0 3272 3089"/>
                <a:gd name="T21" fmla="*/ T20 w 1184"/>
                <a:gd name="T22" fmla="+- 0 9639 8948"/>
                <a:gd name="T23" fmla="*/ 9639 h 763"/>
                <a:gd name="T24" fmla="+- 0 4272 3089"/>
                <a:gd name="T25" fmla="*/ T24 w 1184"/>
                <a:gd name="T26" fmla="+- 0 9092 8948"/>
                <a:gd name="T27" fmla="*/ 9092 h 763"/>
                <a:gd name="T28" fmla="+- 0 4194 3089"/>
                <a:gd name="T29" fmla="*/ T28 w 1184"/>
                <a:gd name="T30" fmla="+- 0 8948 8948"/>
                <a:gd name="T31" fmla="*/ 8948 h 76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184" h="763">
                  <a:moveTo>
                    <a:pt x="1105" y="0"/>
                  </a:moveTo>
                  <a:lnTo>
                    <a:pt x="105" y="547"/>
                  </a:lnTo>
                  <a:lnTo>
                    <a:pt x="65" y="475"/>
                  </a:lnTo>
                  <a:lnTo>
                    <a:pt x="0" y="698"/>
                  </a:lnTo>
                  <a:lnTo>
                    <a:pt x="223" y="763"/>
                  </a:lnTo>
                  <a:lnTo>
                    <a:pt x="183" y="691"/>
                  </a:lnTo>
                  <a:lnTo>
                    <a:pt x="1183" y="144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088" y="8948"/>
              <a:ext cx="1184" cy="763"/>
            </a:xfrm>
            <a:custGeom>
              <a:avLst/>
              <a:gdLst>
                <a:gd name="T0" fmla="+- 0 3089 3089"/>
                <a:gd name="T1" fmla="*/ T0 w 1184"/>
                <a:gd name="T2" fmla="+- 0 9646 8948"/>
                <a:gd name="T3" fmla="*/ 9646 h 763"/>
                <a:gd name="T4" fmla="+- 0 3154 3089"/>
                <a:gd name="T5" fmla="*/ T4 w 1184"/>
                <a:gd name="T6" fmla="+- 0 9423 8948"/>
                <a:gd name="T7" fmla="*/ 9423 h 763"/>
                <a:gd name="T8" fmla="+- 0 3194 3089"/>
                <a:gd name="T9" fmla="*/ T8 w 1184"/>
                <a:gd name="T10" fmla="+- 0 9495 8948"/>
                <a:gd name="T11" fmla="*/ 9495 h 763"/>
                <a:gd name="T12" fmla="+- 0 4194 3089"/>
                <a:gd name="T13" fmla="*/ T12 w 1184"/>
                <a:gd name="T14" fmla="+- 0 8948 8948"/>
                <a:gd name="T15" fmla="*/ 8948 h 763"/>
                <a:gd name="T16" fmla="+- 0 4272 3089"/>
                <a:gd name="T17" fmla="*/ T16 w 1184"/>
                <a:gd name="T18" fmla="+- 0 9092 8948"/>
                <a:gd name="T19" fmla="*/ 9092 h 763"/>
                <a:gd name="T20" fmla="+- 0 3272 3089"/>
                <a:gd name="T21" fmla="*/ T20 w 1184"/>
                <a:gd name="T22" fmla="+- 0 9639 8948"/>
                <a:gd name="T23" fmla="*/ 9639 h 763"/>
                <a:gd name="T24" fmla="+- 0 3312 3089"/>
                <a:gd name="T25" fmla="*/ T24 w 1184"/>
                <a:gd name="T26" fmla="+- 0 9711 8948"/>
                <a:gd name="T27" fmla="*/ 9711 h 763"/>
                <a:gd name="T28" fmla="+- 0 3089 3089"/>
                <a:gd name="T29" fmla="*/ T28 w 1184"/>
                <a:gd name="T30" fmla="+- 0 9646 8948"/>
                <a:gd name="T31" fmla="*/ 9646 h 76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184" h="763">
                  <a:moveTo>
                    <a:pt x="0" y="698"/>
                  </a:moveTo>
                  <a:lnTo>
                    <a:pt x="65" y="475"/>
                  </a:lnTo>
                  <a:lnTo>
                    <a:pt x="105" y="547"/>
                  </a:lnTo>
                  <a:lnTo>
                    <a:pt x="1105" y="0"/>
                  </a:lnTo>
                  <a:lnTo>
                    <a:pt x="1183" y="144"/>
                  </a:lnTo>
                  <a:lnTo>
                    <a:pt x="183" y="691"/>
                  </a:lnTo>
                  <a:lnTo>
                    <a:pt x="223" y="763"/>
                  </a:lnTo>
                  <a:lnTo>
                    <a:pt x="0" y="698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 Box 55"/>
          <p:cNvSpPr txBox="1">
            <a:spLocks noChangeArrowheads="1"/>
          </p:cNvSpPr>
          <p:nvPr/>
        </p:nvSpPr>
        <p:spPr bwMode="auto">
          <a:xfrm>
            <a:off x="2572385" y="5344886"/>
            <a:ext cx="7047230" cy="402770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128905" algn="l" rtl="1">
              <a:spcBef>
                <a:spcPts val="95"/>
              </a:spcBef>
              <a:spcAft>
                <a:spcPts val="0"/>
              </a:spcAft>
            </a:pPr>
            <a:r>
              <a:rPr lang="fa-IR" sz="18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جهت ورود به مرحله بعد روی </a:t>
            </a:r>
            <a:r>
              <a:rPr lang="fa-IR" sz="1800" b="1" i="1" u="sng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این عبارت</a:t>
            </a:r>
            <a:r>
              <a:rPr lang="fa-IR" sz="1800" b="1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8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کلیک کنید تا ویزیت ثبت شده ذخیره شود.</a:t>
            </a:r>
            <a:endParaRPr lang="en-US" sz="1800" b="1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11" name="Text Box 56"/>
          <p:cNvSpPr txBox="1">
            <a:spLocks noChangeArrowheads="1"/>
          </p:cNvSpPr>
          <p:nvPr/>
        </p:nvSpPr>
        <p:spPr bwMode="auto">
          <a:xfrm>
            <a:off x="3668486" y="2982686"/>
            <a:ext cx="5034506" cy="468085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85090" algn="ctr" rtl="1">
              <a:spcBef>
                <a:spcPts val="100"/>
              </a:spcBef>
              <a:spcAft>
                <a:spcPts val="0"/>
              </a:spcAft>
            </a:pP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 کلیک روی عبارت </a:t>
            </a:r>
            <a:r>
              <a:rPr lang="fa-IR" sz="1800" b="1" i="1" u="sng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افزودن</a:t>
            </a:r>
            <a:r>
              <a:rPr lang="fa-IR" sz="1800" b="1" dirty="0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اطلاعات ثبت و ذخیره خواهد شد.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R="85090" algn="l" rtl="1">
              <a:spcBef>
                <a:spcPts val="95"/>
              </a:spcBef>
              <a:spcAft>
                <a:spcPts val="0"/>
              </a:spcAft>
            </a:pP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574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en-US" sz="4400" b="1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endParaRPr lang="fa-IR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30629" y="286603"/>
            <a:ext cx="11022193" cy="5994454"/>
            <a:chOff x="1202" y="1783"/>
            <a:chExt cx="15927" cy="8326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1783"/>
              <a:ext cx="15927" cy="8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459" y="9222"/>
              <a:ext cx="1304" cy="279"/>
            </a:xfrm>
            <a:custGeom>
              <a:avLst/>
              <a:gdLst>
                <a:gd name="T0" fmla="+- 0 6599 6460"/>
                <a:gd name="T1" fmla="*/ T0 w 1304"/>
                <a:gd name="T2" fmla="+- 0 9222 9222"/>
                <a:gd name="T3" fmla="*/ 9222 h 279"/>
                <a:gd name="T4" fmla="+- 0 6460 6460"/>
                <a:gd name="T5" fmla="*/ T4 w 1304"/>
                <a:gd name="T6" fmla="+- 0 9361 9222"/>
                <a:gd name="T7" fmla="*/ 9361 h 279"/>
                <a:gd name="T8" fmla="+- 0 6599 6460"/>
                <a:gd name="T9" fmla="*/ T8 w 1304"/>
                <a:gd name="T10" fmla="+- 0 9500 9222"/>
                <a:gd name="T11" fmla="*/ 9500 h 279"/>
                <a:gd name="T12" fmla="+- 0 6599 6460"/>
                <a:gd name="T13" fmla="*/ T12 w 1304"/>
                <a:gd name="T14" fmla="+- 0 9431 9222"/>
                <a:gd name="T15" fmla="*/ 9431 h 279"/>
                <a:gd name="T16" fmla="+- 0 7763 6460"/>
                <a:gd name="T17" fmla="*/ T16 w 1304"/>
                <a:gd name="T18" fmla="+- 0 9431 9222"/>
                <a:gd name="T19" fmla="*/ 9431 h 279"/>
                <a:gd name="T20" fmla="+- 0 7763 6460"/>
                <a:gd name="T21" fmla="*/ T20 w 1304"/>
                <a:gd name="T22" fmla="+- 0 9292 9222"/>
                <a:gd name="T23" fmla="*/ 9292 h 279"/>
                <a:gd name="T24" fmla="+- 0 6599 6460"/>
                <a:gd name="T25" fmla="*/ T24 w 1304"/>
                <a:gd name="T26" fmla="+- 0 9292 9222"/>
                <a:gd name="T27" fmla="*/ 9292 h 279"/>
                <a:gd name="T28" fmla="+- 0 6599 6460"/>
                <a:gd name="T29" fmla="*/ T28 w 1304"/>
                <a:gd name="T30" fmla="+- 0 9222 9222"/>
                <a:gd name="T31" fmla="*/ 9222 h 2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279">
                  <a:moveTo>
                    <a:pt x="139" y="0"/>
                  </a:moveTo>
                  <a:lnTo>
                    <a:pt x="0" y="139"/>
                  </a:lnTo>
                  <a:lnTo>
                    <a:pt x="139" y="278"/>
                  </a:lnTo>
                  <a:lnTo>
                    <a:pt x="139" y="209"/>
                  </a:lnTo>
                  <a:lnTo>
                    <a:pt x="1303" y="209"/>
                  </a:lnTo>
                  <a:lnTo>
                    <a:pt x="1303" y="70"/>
                  </a:lnTo>
                  <a:lnTo>
                    <a:pt x="139" y="70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459" y="9222"/>
              <a:ext cx="1304" cy="279"/>
            </a:xfrm>
            <a:custGeom>
              <a:avLst/>
              <a:gdLst>
                <a:gd name="T0" fmla="+- 0 6460 6460"/>
                <a:gd name="T1" fmla="*/ T0 w 1304"/>
                <a:gd name="T2" fmla="+- 0 9361 9222"/>
                <a:gd name="T3" fmla="*/ 9361 h 279"/>
                <a:gd name="T4" fmla="+- 0 6599 6460"/>
                <a:gd name="T5" fmla="*/ T4 w 1304"/>
                <a:gd name="T6" fmla="+- 0 9222 9222"/>
                <a:gd name="T7" fmla="*/ 9222 h 279"/>
                <a:gd name="T8" fmla="+- 0 6599 6460"/>
                <a:gd name="T9" fmla="*/ T8 w 1304"/>
                <a:gd name="T10" fmla="+- 0 9292 9222"/>
                <a:gd name="T11" fmla="*/ 9292 h 279"/>
                <a:gd name="T12" fmla="+- 0 7763 6460"/>
                <a:gd name="T13" fmla="*/ T12 w 1304"/>
                <a:gd name="T14" fmla="+- 0 9292 9222"/>
                <a:gd name="T15" fmla="*/ 9292 h 279"/>
                <a:gd name="T16" fmla="+- 0 7763 6460"/>
                <a:gd name="T17" fmla="*/ T16 w 1304"/>
                <a:gd name="T18" fmla="+- 0 9431 9222"/>
                <a:gd name="T19" fmla="*/ 9431 h 279"/>
                <a:gd name="T20" fmla="+- 0 6599 6460"/>
                <a:gd name="T21" fmla="*/ T20 w 1304"/>
                <a:gd name="T22" fmla="+- 0 9431 9222"/>
                <a:gd name="T23" fmla="*/ 9431 h 279"/>
                <a:gd name="T24" fmla="+- 0 6599 6460"/>
                <a:gd name="T25" fmla="*/ T24 w 1304"/>
                <a:gd name="T26" fmla="+- 0 9500 9222"/>
                <a:gd name="T27" fmla="*/ 9500 h 279"/>
                <a:gd name="T28" fmla="+- 0 6460 6460"/>
                <a:gd name="T29" fmla="*/ T28 w 1304"/>
                <a:gd name="T30" fmla="+- 0 9361 9222"/>
                <a:gd name="T31" fmla="*/ 9361 h 2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279">
                  <a:moveTo>
                    <a:pt x="0" y="139"/>
                  </a:moveTo>
                  <a:lnTo>
                    <a:pt x="139" y="0"/>
                  </a:lnTo>
                  <a:lnTo>
                    <a:pt x="139" y="70"/>
                  </a:lnTo>
                  <a:lnTo>
                    <a:pt x="1303" y="70"/>
                  </a:lnTo>
                  <a:lnTo>
                    <a:pt x="1303" y="209"/>
                  </a:lnTo>
                  <a:lnTo>
                    <a:pt x="139" y="209"/>
                  </a:lnTo>
                  <a:lnTo>
                    <a:pt x="139" y="278"/>
                  </a:lnTo>
                  <a:lnTo>
                    <a:pt x="0" y="139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" name="Text Box 50"/>
          <p:cNvSpPr txBox="1">
            <a:spLocks noChangeArrowheads="1"/>
          </p:cNvSpPr>
          <p:nvPr/>
        </p:nvSpPr>
        <p:spPr bwMode="auto">
          <a:xfrm>
            <a:off x="4855029" y="5410201"/>
            <a:ext cx="4626428" cy="458894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130175" algn="ctr" rtl="1">
              <a:spcBef>
                <a:spcPts val="490"/>
              </a:spcBef>
              <a:spcAft>
                <a:spcPts val="0"/>
              </a:spcAft>
            </a:pPr>
            <a:r>
              <a:rPr lang="fa-IR" sz="1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 کلیک روی این عبارت به مرحله دریافت نوبت وارد شوید. </a:t>
            </a:r>
            <a:endParaRPr lang="en-US" sz="1100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544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30629" y="141515"/>
            <a:ext cx="11451771" cy="6139542"/>
            <a:chOff x="0" y="0"/>
            <a:chExt cx="17280" cy="943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280" cy="9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62" y="8226"/>
              <a:ext cx="1306" cy="329"/>
            </a:xfrm>
            <a:custGeom>
              <a:avLst/>
              <a:gdLst>
                <a:gd name="T0" fmla="+- 0 5126 4962"/>
                <a:gd name="T1" fmla="*/ T0 w 1306"/>
                <a:gd name="T2" fmla="+- 0 8226 8226"/>
                <a:gd name="T3" fmla="*/ 8226 h 329"/>
                <a:gd name="T4" fmla="+- 0 4962 4962"/>
                <a:gd name="T5" fmla="*/ T4 w 1306"/>
                <a:gd name="T6" fmla="+- 0 8390 8226"/>
                <a:gd name="T7" fmla="*/ 8390 h 329"/>
                <a:gd name="T8" fmla="+- 0 5126 4962"/>
                <a:gd name="T9" fmla="*/ T8 w 1306"/>
                <a:gd name="T10" fmla="+- 0 8555 8226"/>
                <a:gd name="T11" fmla="*/ 8555 h 329"/>
                <a:gd name="T12" fmla="+- 0 5126 4962"/>
                <a:gd name="T13" fmla="*/ T12 w 1306"/>
                <a:gd name="T14" fmla="+- 0 8473 8226"/>
                <a:gd name="T15" fmla="*/ 8473 h 329"/>
                <a:gd name="T16" fmla="+- 0 6268 4962"/>
                <a:gd name="T17" fmla="*/ T16 w 1306"/>
                <a:gd name="T18" fmla="+- 0 8473 8226"/>
                <a:gd name="T19" fmla="*/ 8473 h 329"/>
                <a:gd name="T20" fmla="+- 0 6268 4962"/>
                <a:gd name="T21" fmla="*/ T20 w 1306"/>
                <a:gd name="T22" fmla="+- 0 8308 8226"/>
                <a:gd name="T23" fmla="*/ 8308 h 329"/>
                <a:gd name="T24" fmla="+- 0 5126 4962"/>
                <a:gd name="T25" fmla="*/ T24 w 1306"/>
                <a:gd name="T26" fmla="+- 0 8308 8226"/>
                <a:gd name="T27" fmla="*/ 8308 h 329"/>
                <a:gd name="T28" fmla="+- 0 5126 4962"/>
                <a:gd name="T29" fmla="*/ T28 w 1306"/>
                <a:gd name="T30" fmla="+- 0 8226 8226"/>
                <a:gd name="T31" fmla="*/ 8226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6" h="329">
                  <a:moveTo>
                    <a:pt x="164" y="0"/>
                  </a:moveTo>
                  <a:lnTo>
                    <a:pt x="0" y="164"/>
                  </a:lnTo>
                  <a:lnTo>
                    <a:pt x="164" y="329"/>
                  </a:lnTo>
                  <a:lnTo>
                    <a:pt x="164" y="247"/>
                  </a:lnTo>
                  <a:lnTo>
                    <a:pt x="1306" y="247"/>
                  </a:lnTo>
                  <a:lnTo>
                    <a:pt x="1306" y="82"/>
                  </a:lnTo>
                  <a:lnTo>
                    <a:pt x="164" y="8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962" y="8226"/>
              <a:ext cx="1306" cy="329"/>
            </a:xfrm>
            <a:custGeom>
              <a:avLst/>
              <a:gdLst>
                <a:gd name="T0" fmla="+- 0 4962 4962"/>
                <a:gd name="T1" fmla="*/ T0 w 1306"/>
                <a:gd name="T2" fmla="+- 0 8390 8226"/>
                <a:gd name="T3" fmla="*/ 8390 h 329"/>
                <a:gd name="T4" fmla="+- 0 5126 4962"/>
                <a:gd name="T5" fmla="*/ T4 w 1306"/>
                <a:gd name="T6" fmla="+- 0 8226 8226"/>
                <a:gd name="T7" fmla="*/ 8226 h 329"/>
                <a:gd name="T8" fmla="+- 0 5126 4962"/>
                <a:gd name="T9" fmla="*/ T8 w 1306"/>
                <a:gd name="T10" fmla="+- 0 8308 8226"/>
                <a:gd name="T11" fmla="*/ 8308 h 329"/>
                <a:gd name="T12" fmla="+- 0 6268 4962"/>
                <a:gd name="T13" fmla="*/ T12 w 1306"/>
                <a:gd name="T14" fmla="+- 0 8308 8226"/>
                <a:gd name="T15" fmla="*/ 8308 h 329"/>
                <a:gd name="T16" fmla="+- 0 6268 4962"/>
                <a:gd name="T17" fmla="*/ T16 w 1306"/>
                <a:gd name="T18" fmla="+- 0 8473 8226"/>
                <a:gd name="T19" fmla="*/ 8473 h 329"/>
                <a:gd name="T20" fmla="+- 0 5126 4962"/>
                <a:gd name="T21" fmla="*/ T20 w 1306"/>
                <a:gd name="T22" fmla="+- 0 8473 8226"/>
                <a:gd name="T23" fmla="*/ 8473 h 329"/>
                <a:gd name="T24" fmla="+- 0 5126 4962"/>
                <a:gd name="T25" fmla="*/ T24 w 1306"/>
                <a:gd name="T26" fmla="+- 0 8555 8226"/>
                <a:gd name="T27" fmla="*/ 8555 h 329"/>
                <a:gd name="T28" fmla="+- 0 4962 4962"/>
                <a:gd name="T29" fmla="*/ T28 w 1306"/>
                <a:gd name="T30" fmla="+- 0 8390 8226"/>
                <a:gd name="T31" fmla="*/ 8390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6" h="329">
                  <a:moveTo>
                    <a:pt x="0" y="164"/>
                  </a:moveTo>
                  <a:lnTo>
                    <a:pt x="164" y="0"/>
                  </a:lnTo>
                  <a:lnTo>
                    <a:pt x="164" y="82"/>
                  </a:lnTo>
                  <a:lnTo>
                    <a:pt x="1306" y="82"/>
                  </a:lnTo>
                  <a:lnTo>
                    <a:pt x="1306" y="247"/>
                  </a:lnTo>
                  <a:lnTo>
                    <a:pt x="164" y="247"/>
                  </a:lnTo>
                  <a:lnTo>
                    <a:pt x="164" y="329"/>
                  </a:lnTo>
                  <a:lnTo>
                    <a:pt x="0" y="164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62464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74171" y="286602"/>
            <a:ext cx="11770498" cy="6027111"/>
            <a:chOff x="777" y="1310"/>
            <a:chExt cx="18423" cy="568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1310"/>
              <a:ext cx="18423" cy="5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902" y="4506"/>
              <a:ext cx="1304" cy="329"/>
            </a:xfrm>
            <a:custGeom>
              <a:avLst/>
              <a:gdLst>
                <a:gd name="T0" fmla="+- 0 3067 2903"/>
                <a:gd name="T1" fmla="*/ T0 w 1304"/>
                <a:gd name="T2" fmla="+- 0 4506 4506"/>
                <a:gd name="T3" fmla="*/ 4506 h 329"/>
                <a:gd name="T4" fmla="+- 0 2903 2903"/>
                <a:gd name="T5" fmla="*/ T4 w 1304"/>
                <a:gd name="T6" fmla="+- 0 4670 4506"/>
                <a:gd name="T7" fmla="*/ 4670 h 329"/>
                <a:gd name="T8" fmla="+- 0 3067 2903"/>
                <a:gd name="T9" fmla="*/ T8 w 1304"/>
                <a:gd name="T10" fmla="+- 0 4835 4506"/>
                <a:gd name="T11" fmla="*/ 4835 h 329"/>
                <a:gd name="T12" fmla="+- 0 3067 2903"/>
                <a:gd name="T13" fmla="*/ T12 w 1304"/>
                <a:gd name="T14" fmla="+- 0 4753 4506"/>
                <a:gd name="T15" fmla="*/ 4753 h 329"/>
                <a:gd name="T16" fmla="+- 0 4206 2903"/>
                <a:gd name="T17" fmla="*/ T16 w 1304"/>
                <a:gd name="T18" fmla="+- 0 4753 4506"/>
                <a:gd name="T19" fmla="*/ 4753 h 329"/>
                <a:gd name="T20" fmla="+- 0 4206 2903"/>
                <a:gd name="T21" fmla="*/ T20 w 1304"/>
                <a:gd name="T22" fmla="+- 0 4588 4506"/>
                <a:gd name="T23" fmla="*/ 4588 h 329"/>
                <a:gd name="T24" fmla="+- 0 3067 2903"/>
                <a:gd name="T25" fmla="*/ T24 w 1304"/>
                <a:gd name="T26" fmla="+- 0 4588 4506"/>
                <a:gd name="T27" fmla="*/ 4588 h 329"/>
                <a:gd name="T28" fmla="+- 0 3067 2903"/>
                <a:gd name="T29" fmla="*/ T28 w 1304"/>
                <a:gd name="T30" fmla="+- 0 4506 4506"/>
                <a:gd name="T31" fmla="*/ 4506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9">
                  <a:moveTo>
                    <a:pt x="164" y="0"/>
                  </a:moveTo>
                  <a:lnTo>
                    <a:pt x="0" y="164"/>
                  </a:lnTo>
                  <a:lnTo>
                    <a:pt x="164" y="329"/>
                  </a:lnTo>
                  <a:lnTo>
                    <a:pt x="164" y="247"/>
                  </a:lnTo>
                  <a:lnTo>
                    <a:pt x="1303" y="247"/>
                  </a:lnTo>
                  <a:lnTo>
                    <a:pt x="1303" y="82"/>
                  </a:lnTo>
                  <a:lnTo>
                    <a:pt x="164" y="8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902" y="4506"/>
              <a:ext cx="1304" cy="329"/>
            </a:xfrm>
            <a:custGeom>
              <a:avLst/>
              <a:gdLst>
                <a:gd name="T0" fmla="+- 0 2903 2903"/>
                <a:gd name="T1" fmla="*/ T0 w 1304"/>
                <a:gd name="T2" fmla="+- 0 4670 4506"/>
                <a:gd name="T3" fmla="*/ 4670 h 329"/>
                <a:gd name="T4" fmla="+- 0 3067 2903"/>
                <a:gd name="T5" fmla="*/ T4 w 1304"/>
                <a:gd name="T6" fmla="+- 0 4506 4506"/>
                <a:gd name="T7" fmla="*/ 4506 h 329"/>
                <a:gd name="T8" fmla="+- 0 3067 2903"/>
                <a:gd name="T9" fmla="*/ T8 w 1304"/>
                <a:gd name="T10" fmla="+- 0 4588 4506"/>
                <a:gd name="T11" fmla="*/ 4588 h 329"/>
                <a:gd name="T12" fmla="+- 0 4206 2903"/>
                <a:gd name="T13" fmla="*/ T12 w 1304"/>
                <a:gd name="T14" fmla="+- 0 4588 4506"/>
                <a:gd name="T15" fmla="*/ 4588 h 329"/>
                <a:gd name="T16" fmla="+- 0 4206 2903"/>
                <a:gd name="T17" fmla="*/ T16 w 1304"/>
                <a:gd name="T18" fmla="+- 0 4753 4506"/>
                <a:gd name="T19" fmla="*/ 4753 h 329"/>
                <a:gd name="T20" fmla="+- 0 3067 2903"/>
                <a:gd name="T21" fmla="*/ T20 w 1304"/>
                <a:gd name="T22" fmla="+- 0 4753 4506"/>
                <a:gd name="T23" fmla="*/ 4753 h 329"/>
                <a:gd name="T24" fmla="+- 0 3067 2903"/>
                <a:gd name="T25" fmla="*/ T24 w 1304"/>
                <a:gd name="T26" fmla="+- 0 4835 4506"/>
                <a:gd name="T27" fmla="*/ 4835 h 329"/>
                <a:gd name="T28" fmla="+- 0 2903 2903"/>
                <a:gd name="T29" fmla="*/ T28 w 1304"/>
                <a:gd name="T30" fmla="+- 0 4670 4506"/>
                <a:gd name="T31" fmla="*/ 4670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4" h="329">
                  <a:moveTo>
                    <a:pt x="0" y="164"/>
                  </a:moveTo>
                  <a:lnTo>
                    <a:pt x="164" y="0"/>
                  </a:lnTo>
                  <a:lnTo>
                    <a:pt x="164" y="82"/>
                  </a:lnTo>
                  <a:lnTo>
                    <a:pt x="1303" y="82"/>
                  </a:lnTo>
                  <a:lnTo>
                    <a:pt x="1303" y="247"/>
                  </a:lnTo>
                  <a:lnTo>
                    <a:pt x="164" y="247"/>
                  </a:lnTo>
                  <a:lnTo>
                    <a:pt x="164" y="329"/>
                  </a:lnTo>
                  <a:lnTo>
                    <a:pt x="0" y="164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9537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3286" y="286603"/>
            <a:ext cx="11675971" cy="5940026"/>
            <a:chOff x="0" y="0"/>
            <a:chExt cx="18089" cy="765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089" cy="7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349" y="6651"/>
              <a:ext cx="962" cy="1005"/>
            </a:xfrm>
            <a:custGeom>
              <a:avLst/>
              <a:gdLst>
                <a:gd name="T0" fmla="+- 0 3356 3350"/>
                <a:gd name="T1" fmla="*/ T0 w 962"/>
                <a:gd name="T2" fmla="+- 0 6652 6652"/>
                <a:gd name="T3" fmla="*/ 6652 h 1005"/>
                <a:gd name="T4" fmla="+- 0 3350 3350"/>
                <a:gd name="T5" fmla="*/ T4 w 962"/>
                <a:gd name="T6" fmla="+- 0 6884 6652"/>
                <a:gd name="T7" fmla="*/ 6884 h 1005"/>
                <a:gd name="T8" fmla="+- 0 3409 3350"/>
                <a:gd name="T9" fmla="*/ T8 w 962"/>
                <a:gd name="T10" fmla="+- 0 6827 6652"/>
                <a:gd name="T11" fmla="*/ 6827 h 1005"/>
                <a:gd name="T12" fmla="+- 0 4192 3350"/>
                <a:gd name="T13" fmla="*/ T12 w 962"/>
                <a:gd name="T14" fmla="+- 0 7656 6652"/>
                <a:gd name="T15" fmla="*/ 7656 h 1005"/>
                <a:gd name="T16" fmla="+- 0 4312 3350"/>
                <a:gd name="T17" fmla="*/ T16 w 962"/>
                <a:gd name="T18" fmla="+- 0 7543 6652"/>
                <a:gd name="T19" fmla="*/ 7543 h 1005"/>
                <a:gd name="T20" fmla="+- 0 3529 3350"/>
                <a:gd name="T21" fmla="*/ T20 w 962"/>
                <a:gd name="T22" fmla="+- 0 6715 6652"/>
                <a:gd name="T23" fmla="*/ 6715 h 1005"/>
                <a:gd name="T24" fmla="+- 0 3589 3350"/>
                <a:gd name="T25" fmla="*/ T24 w 962"/>
                <a:gd name="T26" fmla="+- 0 6658 6652"/>
                <a:gd name="T27" fmla="*/ 6658 h 1005"/>
                <a:gd name="T28" fmla="+- 0 3356 3350"/>
                <a:gd name="T29" fmla="*/ T28 w 962"/>
                <a:gd name="T30" fmla="+- 0 6652 6652"/>
                <a:gd name="T31" fmla="*/ 6652 h 10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962" h="1005">
                  <a:moveTo>
                    <a:pt x="6" y="0"/>
                  </a:moveTo>
                  <a:lnTo>
                    <a:pt x="0" y="232"/>
                  </a:lnTo>
                  <a:lnTo>
                    <a:pt x="59" y="175"/>
                  </a:lnTo>
                  <a:lnTo>
                    <a:pt x="842" y="1004"/>
                  </a:lnTo>
                  <a:lnTo>
                    <a:pt x="962" y="891"/>
                  </a:lnTo>
                  <a:lnTo>
                    <a:pt x="179" y="63"/>
                  </a:lnTo>
                  <a:lnTo>
                    <a:pt x="239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349" y="6651"/>
              <a:ext cx="962" cy="1005"/>
            </a:xfrm>
            <a:custGeom>
              <a:avLst/>
              <a:gdLst>
                <a:gd name="T0" fmla="+- 0 3356 3350"/>
                <a:gd name="T1" fmla="*/ T0 w 962"/>
                <a:gd name="T2" fmla="+- 0 6652 6652"/>
                <a:gd name="T3" fmla="*/ 6652 h 1005"/>
                <a:gd name="T4" fmla="+- 0 3589 3350"/>
                <a:gd name="T5" fmla="*/ T4 w 962"/>
                <a:gd name="T6" fmla="+- 0 6658 6652"/>
                <a:gd name="T7" fmla="*/ 6658 h 1005"/>
                <a:gd name="T8" fmla="+- 0 3529 3350"/>
                <a:gd name="T9" fmla="*/ T8 w 962"/>
                <a:gd name="T10" fmla="+- 0 6715 6652"/>
                <a:gd name="T11" fmla="*/ 6715 h 1005"/>
                <a:gd name="T12" fmla="+- 0 4312 3350"/>
                <a:gd name="T13" fmla="*/ T12 w 962"/>
                <a:gd name="T14" fmla="+- 0 7543 6652"/>
                <a:gd name="T15" fmla="*/ 7543 h 1005"/>
                <a:gd name="T16" fmla="+- 0 4192 3350"/>
                <a:gd name="T17" fmla="*/ T16 w 962"/>
                <a:gd name="T18" fmla="+- 0 7656 6652"/>
                <a:gd name="T19" fmla="*/ 7656 h 1005"/>
                <a:gd name="T20" fmla="+- 0 3409 3350"/>
                <a:gd name="T21" fmla="*/ T20 w 962"/>
                <a:gd name="T22" fmla="+- 0 6827 6652"/>
                <a:gd name="T23" fmla="*/ 6827 h 1005"/>
                <a:gd name="T24" fmla="+- 0 3350 3350"/>
                <a:gd name="T25" fmla="*/ T24 w 962"/>
                <a:gd name="T26" fmla="+- 0 6884 6652"/>
                <a:gd name="T27" fmla="*/ 6884 h 1005"/>
                <a:gd name="T28" fmla="+- 0 3356 3350"/>
                <a:gd name="T29" fmla="*/ T28 w 962"/>
                <a:gd name="T30" fmla="+- 0 6652 6652"/>
                <a:gd name="T31" fmla="*/ 6652 h 10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962" h="1005">
                  <a:moveTo>
                    <a:pt x="6" y="0"/>
                  </a:moveTo>
                  <a:lnTo>
                    <a:pt x="239" y="6"/>
                  </a:lnTo>
                  <a:lnTo>
                    <a:pt x="179" y="63"/>
                  </a:lnTo>
                  <a:lnTo>
                    <a:pt x="962" y="891"/>
                  </a:lnTo>
                  <a:lnTo>
                    <a:pt x="842" y="1004"/>
                  </a:lnTo>
                  <a:lnTo>
                    <a:pt x="59" y="175"/>
                  </a:lnTo>
                  <a:lnTo>
                    <a:pt x="0" y="232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332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8903" y="152400"/>
            <a:ext cx="11972925" cy="6085114"/>
            <a:chOff x="345" y="1341"/>
            <a:chExt cx="18855" cy="5751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" y="1341"/>
              <a:ext cx="18855" cy="5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367" y="4048"/>
              <a:ext cx="962" cy="1005"/>
            </a:xfrm>
            <a:custGeom>
              <a:avLst/>
              <a:gdLst>
                <a:gd name="T0" fmla="+- 0 4374 4367"/>
                <a:gd name="T1" fmla="*/ T0 w 962"/>
                <a:gd name="T2" fmla="+- 0 4048 4048"/>
                <a:gd name="T3" fmla="*/ 4048 h 1005"/>
                <a:gd name="T4" fmla="+- 0 4367 4367"/>
                <a:gd name="T5" fmla="*/ T4 w 962"/>
                <a:gd name="T6" fmla="+- 0 4281 4048"/>
                <a:gd name="T7" fmla="*/ 4281 h 1005"/>
                <a:gd name="T8" fmla="+- 0 4427 4367"/>
                <a:gd name="T9" fmla="*/ T8 w 962"/>
                <a:gd name="T10" fmla="+- 0 4224 4048"/>
                <a:gd name="T11" fmla="*/ 4224 h 1005"/>
                <a:gd name="T12" fmla="+- 0 5210 4367"/>
                <a:gd name="T13" fmla="*/ T12 w 962"/>
                <a:gd name="T14" fmla="+- 0 5053 4048"/>
                <a:gd name="T15" fmla="*/ 5053 h 1005"/>
                <a:gd name="T16" fmla="+- 0 5329 4367"/>
                <a:gd name="T17" fmla="*/ T16 w 962"/>
                <a:gd name="T18" fmla="+- 0 4940 4048"/>
                <a:gd name="T19" fmla="*/ 4940 h 1005"/>
                <a:gd name="T20" fmla="+- 0 4546 4367"/>
                <a:gd name="T21" fmla="*/ T20 w 962"/>
                <a:gd name="T22" fmla="+- 0 4111 4048"/>
                <a:gd name="T23" fmla="*/ 4111 h 1005"/>
                <a:gd name="T24" fmla="+- 0 4606 4367"/>
                <a:gd name="T25" fmla="*/ T24 w 962"/>
                <a:gd name="T26" fmla="+- 0 4055 4048"/>
                <a:gd name="T27" fmla="*/ 4055 h 1005"/>
                <a:gd name="T28" fmla="+- 0 4374 4367"/>
                <a:gd name="T29" fmla="*/ T28 w 962"/>
                <a:gd name="T30" fmla="+- 0 4048 4048"/>
                <a:gd name="T31" fmla="*/ 4048 h 10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962" h="1005">
                  <a:moveTo>
                    <a:pt x="7" y="0"/>
                  </a:moveTo>
                  <a:lnTo>
                    <a:pt x="0" y="233"/>
                  </a:lnTo>
                  <a:lnTo>
                    <a:pt x="60" y="176"/>
                  </a:lnTo>
                  <a:lnTo>
                    <a:pt x="843" y="1005"/>
                  </a:lnTo>
                  <a:lnTo>
                    <a:pt x="962" y="892"/>
                  </a:lnTo>
                  <a:lnTo>
                    <a:pt x="179" y="63"/>
                  </a:lnTo>
                  <a:lnTo>
                    <a:pt x="239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367" y="4048"/>
              <a:ext cx="962" cy="1005"/>
            </a:xfrm>
            <a:custGeom>
              <a:avLst/>
              <a:gdLst>
                <a:gd name="T0" fmla="+- 0 4374 4367"/>
                <a:gd name="T1" fmla="*/ T0 w 962"/>
                <a:gd name="T2" fmla="+- 0 4048 4048"/>
                <a:gd name="T3" fmla="*/ 4048 h 1005"/>
                <a:gd name="T4" fmla="+- 0 4606 4367"/>
                <a:gd name="T5" fmla="*/ T4 w 962"/>
                <a:gd name="T6" fmla="+- 0 4055 4048"/>
                <a:gd name="T7" fmla="*/ 4055 h 1005"/>
                <a:gd name="T8" fmla="+- 0 4546 4367"/>
                <a:gd name="T9" fmla="*/ T8 w 962"/>
                <a:gd name="T10" fmla="+- 0 4111 4048"/>
                <a:gd name="T11" fmla="*/ 4111 h 1005"/>
                <a:gd name="T12" fmla="+- 0 5329 4367"/>
                <a:gd name="T13" fmla="*/ T12 w 962"/>
                <a:gd name="T14" fmla="+- 0 4940 4048"/>
                <a:gd name="T15" fmla="*/ 4940 h 1005"/>
                <a:gd name="T16" fmla="+- 0 5210 4367"/>
                <a:gd name="T17" fmla="*/ T16 w 962"/>
                <a:gd name="T18" fmla="+- 0 5053 4048"/>
                <a:gd name="T19" fmla="*/ 5053 h 1005"/>
                <a:gd name="T20" fmla="+- 0 4427 4367"/>
                <a:gd name="T21" fmla="*/ T20 w 962"/>
                <a:gd name="T22" fmla="+- 0 4224 4048"/>
                <a:gd name="T23" fmla="*/ 4224 h 1005"/>
                <a:gd name="T24" fmla="+- 0 4367 4367"/>
                <a:gd name="T25" fmla="*/ T24 w 962"/>
                <a:gd name="T26" fmla="+- 0 4281 4048"/>
                <a:gd name="T27" fmla="*/ 4281 h 1005"/>
                <a:gd name="T28" fmla="+- 0 4374 4367"/>
                <a:gd name="T29" fmla="*/ T28 w 962"/>
                <a:gd name="T30" fmla="+- 0 4048 4048"/>
                <a:gd name="T31" fmla="*/ 4048 h 10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962" h="1005">
                  <a:moveTo>
                    <a:pt x="7" y="0"/>
                  </a:moveTo>
                  <a:lnTo>
                    <a:pt x="239" y="7"/>
                  </a:lnTo>
                  <a:lnTo>
                    <a:pt x="179" y="63"/>
                  </a:lnTo>
                  <a:lnTo>
                    <a:pt x="962" y="892"/>
                  </a:lnTo>
                  <a:lnTo>
                    <a:pt x="843" y="1005"/>
                  </a:lnTo>
                  <a:lnTo>
                    <a:pt x="60" y="176"/>
                  </a:lnTo>
                  <a:lnTo>
                    <a:pt x="0" y="233"/>
                  </a:lnTo>
                  <a:lnTo>
                    <a:pt x="7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702" y="3960"/>
              <a:ext cx="791" cy="1166"/>
            </a:xfrm>
            <a:custGeom>
              <a:avLst/>
              <a:gdLst>
                <a:gd name="T0" fmla="+- 0 8434 7702"/>
                <a:gd name="T1" fmla="*/ T0 w 791"/>
                <a:gd name="T2" fmla="+- 0 3961 3961"/>
                <a:gd name="T3" fmla="*/ 3961 h 1166"/>
                <a:gd name="T4" fmla="+- 0 8209 7702"/>
                <a:gd name="T5" fmla="*/ T4 w 791"/>
                <a:gd name="T6" fmla="+- 0 4019 3961"/>
                <a:gd name="T7" fmla="*/ 4019 h 1166"/>
                <a:gd name="T8" fmla="+- 0 8280 7702"/>
                <a:gd name="T9" fmla="*/ T8 w 791"/>
                <a:gd name="T10" fmla="+- 0 4060 3961"/>
                <a:gd name="T11" fmla="*/ 4060 h 1166"/>
                <a:gd name="T12" fmla="+- 0 7702 7702"/>
                <a:gd name="T13" fmla="*/ T12 w 791"/>
                <a:gd name="T14" fmla="+- 0 5043 3961"/>
                <a:gd name="T15" fmla="*/ 5043 h 1166"/>
                <a:gd name="T16" fmla="+- 0 7844 7702"/>
                <a:gd name="T17" fmla="*/ T16 w 791"/>
                <a:gd name="T18" fmla="+- 0 5126 3961"/>
                <a:gd name="T19" fmla="*/ 5126 h 1166"/>
                <a:gd name="T20" fmla="+- 0 8422 7702"/>
                <a:gd name="T21" fmla="*/ T20 w 791"/>
                <a:gd name="T22" fmla="+- 0 4144 3961"/>
                <a:gd name="T23" fmla="*/ 4144 h 1166"/>
                <a:gd name="T24" fmla="+- 0 8493 7702"/>
                <a:gd name="T25" fmla="*/ T24 w 791"/>
                <a:gd name="T26" fmla="+- 0 4185 3961"/>
                <a:gd name="T27" fmla="*/ 4185 h 1166"/>
                <a:gd name="T28" fmla="+- 0 8434 7702"/>
                <a:gd name="T29" fmla="*/ T28 w 791"/>
                <a:gd name="T30" fmla="+- 0 3961 3961"/>
                <a:gd name="T31" fmla="*/ 3961 h 116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791" h="1166">
                  <a:moveTo>
                    <a:pt x="732" y="0"/>
                  </a:moveTo>
                  <a:lnTo>
                    <a:pt x="507" y="58"/>
                  </a:lnTo>
                  <a:lnTo>
                    <a:pt x="578" y="99"/>
                  </a:lnTo>
                  <a:lnTo>
                    <a:pt x="0" y="1082"/>
                  </a:lnTo>
                  <a:lnTo>
                    <a:pt x="142" y="1165"/>
                  </a:lnTo>
                  <a:lnTo>
                    <a:pt x="720" y="183"/>
                  </a:lnTo>
                  <a:lnTo>
                    <a:pt x="791" y="224"/>
                  </a:lnTo>
                  <a:lnTo>
                    <a:pt x="732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7702" y="3960"/>
              <a:ext cx="791" cy="1166"/>
            </a:xfrm>
            <a:custGeom>
              <a:avLst/>
              <a:gdLst>
                <a:gd name="T0" fmla="+- 0 8434 7702"/>
                <a:gd name="T1" fmla="*/ T0 w 791"/>
                <a:gd name="T2" fmla="+- 0 3961 3961"/>
                <a:gd name="T3" fmla="*/ 3961 h 1166"/>
                <a:gd name="T4" fmla="+- 0 8493 7702"/>
                <a:gd name="T5" fmla="*/ T4 w 791"/>
                <a:gd name="T6" fmla="+- 0 4185 3961"/>
                <a:gd name="T7" fmla="*/ 4185 h 1166"/>
                <a:gd name="T8" fmla="+- 0 8422 7702"/>
                <a:gd name="T9" fmla="*/ T8 w 791"/>
                <a:gd name="T10" fmla="+- 0 4144 3961"/>
                <a:gd name="T11" fmla="*/ 4144 h 1166"/>
                <a:gd name="T12" fmla="+- 0 7844 7702"/>
                <a:gd name="T13" fmla="*/ T12 w 791"/>
                <a:gd name="T14" fmla="+- 0 5126 3961"/>
                <a:gd name="T15" fmla="*/ 5126 h 1166"/>
                <a:gd name="T16" fmla="+- 0 7702 7702"/>
                <a:gd name="T17" fmla="*/ T16 w 791"/>
                <a:gd name="T18" fmla="+- 0 5043 3961"/>
                <a:gd name="T19" fmla="*/ 5043 h 1166"/>
                <a:gd name="T20" fmla="+- 0 8280 7702"/>
                <a:gd name="T21" fmla="*/ T20 w 791"/>
                <a:gd name="T22" fmla="+- 0 4060 3961"/>
                <a:gd name="T23" fmla="*/ 4060 h 1166"/>
                <a:gd name="T24" fmla="+- 0 8209 7702"/>
                <a:gd name="T25" fmla="*/ T24 w 791"/>
                <a:gd name="T26" fmla="+- 0 4019 3961"/>
                <a:gd name="T27" fmla="*/ 4019 h 1166"/>
                <a:gd name="T28" fmla="+- 0 8434 7702"/>
                <a:gd name="T29" fmla="*/ T28 w 791"/>
                <a:gd name="T30" fmla="+- 0 3961 3961"/>
                <a:gd name="T31" fmla="*/ 3961 h 116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791" h="1166">
                  <a:moveTo>
                    <a:pt x="732" y="0"/>
                  </a:moveTo>
                  <a:lnTo>
                    <a:pt x="791" y="224"/>
                  </a:lnTo>
                  <a:lnTo>
                    <a:pt x="720" y="183"/>
                  </a:lnTo>
                  <a:lnTo>
                    <a:pt x="142" y="1165"/>
                  </a:lnTo>
                  <a:lnTo>
                    <a:pt x="0" y="1082"/>
                  </a:lnTo>
                  <a:lnTo>
                    <a:pt x="578" y="99"/>
                  </a:lnTo>
                  <a:lnTo>
                    <a:pt x="507" y="58"/>
                  </a:lnTo>
                  <a:lnTo>
                    <a:pt x="732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 Box 31"/>
          <p:cNvSpPr txBox="1">
            <a:spLocks noChangeArrowheads="1"/>
          </p:cNvSpPr>
          <p:nvPr/>
        </p:nvSpPr>
        <p:spPr bwMode="auto">
          <a:xfrm>
            <a:off x="2558143" y="4604657"/>
            <a:ext cx="6233432" cy="522514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129540" algn="l" rtl="1">
              <a:lnSpc>
                <a:spcPts val="2280"/>
              </a:lnSpc>
              <a:spcAft>
                <a:spcPts val="0"/>
              </a:spcAft>
            </a:pPr>
            <a:r>
              <a:rPr lang="fa-IR" sz="16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فعلا فقط می توانید بیمارستانهای در محدوده دانشکده </a:t>
            </a:r>
            <a:r>
              <a:rPr lang="fa-IR" sz="1600" b="1" i="1" u="sng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ساوه</a:t>
            </a:r>
            <a:r>
              <a:rPr lang="fa-IR" sz="16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را انتخاب کنید.</a:t>
            </a:r>
            <a:endParaRPr lang="en-US" sz="1800" b="1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13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63" y="1945382"/>
            <a:ext cx="10058400" cy="382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6"/>
          <p:cNvSpPr txBox="1">
            <a:spLocks noChangeArrowheads="1"/>
          </p:cNvSpPr>
          <p:nvPr/>
        </p:nvSpPr>
        <p:spPr bwMode="auto">
          <a:xfrm>
            <a:off x="2386012" y="5977890"/>
            <a:ext cx="7419975" cy="379367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85090" algn="l" rtl="1">
              <a:lnSpc>
                <a:spcPts val="2290"/>
              </a:lnSpc>
              <a:spcAft>
                <a:spcPts val="0"/>
              </a:spcAft>
            </a:pPr>
            <a:r>
              <a:rPr lang="fa-IR" sz="16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 کلیک روی </a:t>
            </a:r>
            <a:r>
              <a:rPr lang="fa-IR" sz="1600" b="1" i="1" u="sng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عبارت تاریخ</a:t>
            </a:r>
            <a:r>
              <a:rPr lang="fa-IR" sz="1600" b="1">
                <a:solidFill>
                  <a:srgbClr val="0070C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6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بازه زمانی مناسب را با توجه </a:t>
            </a:r>
            <a:r>
              <a:rPr lang="fa-IR" sz="1600" b="1" i="1" u="sng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به شرایط و مشورت با بیمار</a:t>
            </a:r>
            <a:r>
              <a:rPr lang="fa-IR" sz="1600" b="1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16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انتخاب و تائید نمائید. </a:t>
            </a:r>
            <a:endParaRPr lang="en-US" sz="1800" b="1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544819" y="5247353"/>
            <a:ext cx="551180" cy="522515"/>
          </a:xfrm>
          <a:custGeom>
            <a:avLst/>
            <a:gdLst>
              <a:gd name="T0" fmla="+- 0 8793 7962"/>
              <a:gd name="T1" fmla="*/ T0 w 868"/>
              <a:gd name="T2" fmla="+- 0 7521 7521"/>
              <a:gd name="T3" fmla="*/ 7521 h 1105"/>
              <a:gd name="T4" fmla="+- 0 8830 7962"/>
              <a:gd name="T5" fmla="*/ T4 w 868"/>
              <a:gd name="T6" fmla="+- 0 7750 7521"/>
              <a:gd name="T7" fmla="*/ 7750 h 1105"/>
              <a:gd name="T8" fmla="+- 0 8763 7962"/>
              <a:gd name="T9" fmla="*/ T8 w 868"/>
              <a:gd name="T10" fmla="+- 0 7702 7521"/>
              <a:gd name="T11" fmla="*/ 7702 h 1105"/>
              <a:gd name="T12" fmla="+- 0 8095 7962"/>
              <a:gd name="T13" fmla="*/ T12 w 868"/>
              <a:gd name="T14" fmla="+- 0 8626 7521"/>
              <a:gd name="T15" fmla="*/ 8626 h 1105"/>
              <a:gd name="T16" fmla="+- 0 7962 7962"/>
              <a:gd name="T17" fmla="*/ T16 w 868"/>
              <a:gd name="T18" fmla="+- 0 8529 7521"/>
              <a:gd name="T19" fmla="*/ 8529 h 1105"/>
              <a:gd name="T20" fmla="+- 0 8630 7962"/>
              <a:gd name="T21" fmla="*/ T20 w 868"/>
              <a:gd name="T22" fmla="+- 0 7606 7521"/>
              <a:gd name="T23" fmla="*/ 7606 h 1105"/>
              <a:gd name="T24" fmla="+- 0 8564 7962"/>
              <a:gd name="T25" fmla="*/ T24 w 868"/>
              <a:gd name="T26" fmla="+- 0 7558 7521"/>
              <a:gd name="T27" fmla="*/ 7558 h 1105"/>
              <a:gd name="T28" fmla="+- 0 8793 7962"/>
              <a:gd name="T29" fmla="*/ T28 w 868"/>
              <a:gd name="T30" fmla="+- 0 7521 7521"/>
              <a:gd name="T31" fmla="*/ 7521 h 1105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</a:cxnLst>
            <a:rect l="0" t="0" r="r" b="b"/>
            <a:pathLst>
              <a:path w="868" h="1105">
                <a:moveTo>
                  <a:pt x="831" y="0"/>
                </a:moveTo>
                <a:lnTo>
                  <a:pt x="868" y="229"/>
                </a:lnTo>
                <a:lnTo>
                  <a:pt x="801" y="181"/>
                </a:lnTo>
                <a:lnTo>
                  <a:pt x="133" y="1105"/>
                </a:lnTo>
                <a:lnTo>
                  <a:pt x="0" y="1008"/>
                </a:lnTo>
                <a:lnTo>
                  <a:pt x="668" y="85"/>
                </a:lnTo>
                <a:lnTo>
                  <a:pt x="602" y="37"/>
                </a:lnTo>
                <a:lnTo>
                  <a:pt x="831" y="0"/>
                </a:lnTo>
                <a:close/>
              </a:path>
            </a:pathLst>
          </a:custGeom>
          <a:noFill/>
          <a:ln w="1905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61770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87084" y="134203"/>
            <a:ext cx="11800115" cy="6052411"/>
            <a:chOff x="600" y="480"/>
            <a:chExt cx="17657" cy="997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480"/>
              <a:ext cx="17657" cy="9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382" y="7241"/>
              <a:ext cx="868" cy="1105"/>
            </a:xfrm>
            <a:custGeom>
              <a:avLst/>
              <a:gdLst>
                <a:gd name="T0" fmla="+- 0 6214 5383"/>
                <a:gd name="T1" fmla="*/ T0 w 868"/>
                <a:gd name="T2" fmla="+- 0 7242 7242"/>
                <a:gd name="T3" fmla="*/ 7242 h 1105"/>
                <a:gd name="T4" fmla="+- 0 5985 5383"/>
                <a:gd name="T5" fmla="*/ T4 w 868"/>
                <a:gd name="T6" fmla="+- 0 7278 7242"/>
                <a:gd name="T7" fmla="*/ 7278 h 1105"/>
                <a:gd name="T8" fmla="+- 0 6051 5383"/>
                <a:gd name="T9" fmla="*/ T8 w 868"/>
                <a:gd name="T10" fmla="+- 0 7327 7242"/>
                <a:gd name="T11" fmla="*/ 7327 h 1105"/>
                <a:gd name="T12" fmla="+- 0 5383 5383"/>
                <a:gd name="T13" fmla="*/ T12 w 868"/>
                <a:gd name="T14" fmla="+- 0 8250 7242"/>
                <a:gd name="T15" fmla="*/ 8250 h 1105"/>
                <a:gd name="T16" fmla="+- 0 5516 5383"/>
                <a:gd name="T17" fmla="*/ T16 w 868"/>
                <a:gd name="T18" fmla="+- 0 8346 7242"/>
                <a:gd name="T19" fmla="*/ 8346 h 1105"/>
                <a:gd name="T20" fmla="+- 0 6184 5383"/>
                <a:gd name="T21" fmla="*/ T20 w 868"/>
                <a:gd name="T22" fmla="+- 0 7423 7242"/>
                <a:gd name="T23" fmla="*/ 7423 h 1105"/>
                <a:gd name="T24" fmla="+- 0 6251 5383"/>
                <a:gd name="T25" fmla="*/ T24 w 868"/>
                <a:gd name="T26" fmla="+- 0 7471 7242"/>
                <a:gd name="T27" fmla="*/ 7471 h 1105"/>
                <a:gd name="T28" fmla="+- 0 6214 5383"/>
                <a:gd name="T29" fmla="*/ T28 w 868"/>
                <a:gd name="T30" fmla="+- 0 7242 7242"/>
                <a:gd name="T31" fmla="*/ 7242 h 11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68" h="1105">
                  <a:moveTo>
                    <a:pt x="831" y="0"/>
                  </a:moveTo>
                  <a:lnTo>
                    <a:pt x="602" y="36"/>
                  </a:lnTo>
                  <a:lnTo>
                    <a:pt x="668" y="85"/>
                  </a:lnTo>
                  <a:lnTo>
                    <a:pt x="0" y="1008"/>
                  </a:lnTo>
                  <a:lnTo>
                    <a:pt x="133" y="1104"/>
                  </a:lnTo>
                  <a:lnTo>
                    <a:pt x="801" y="181"/>
                  </a:lnTo>
                  <a:lnTo>
                    <a:pt x="868" y="229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382" y="7241"/>
              <a:ext cx="868" cy="1105"/>
            </a:xfrm>
            <a:custGeom>
              <a:avLst/>
              <a:gdLst>
                <a:gd name="T0" fmla="+- 0 6214 5383"/>
                <a:gd name="T1" fmla="*/ T0 w 868"/>
                <a:gd name="T2" fmla="+- 0 7242 7242"/>
                <a:gd name="T3" fmla="*/ 7242 h 1105"/>
                <a:gd name="T4" fmla="+- 0 6251 5383"/>
                <a:gd name="T5" fmla="*/ T4 w 868"/>
                <a:gd name="T6" fmla="+- 0 7471 7242"/>
                <a:gd name="T7" fmla="*/ 7471 h 1105"/>
                <a:gd name="T8" fmla="+- 0 6184 5383"/>
                <a:gd name="T9" fmla="*/ T8 w 868"/>
                <a:gd name="T10" fmla="+- 0 7423 7242"/>
                <a:gd name="T11" fmla="*/ 7423 h 1105"/>
                <a:gd name="T12" fmla="+- 0 5516 5383"/>
                <a:gd name="T13" fmla="*/ T12 w 868"/>
                <a:gd name="T14" fmla="+- 0 8346 7242"/>
                <a:gd name="T15" fmla="*/ 8346 h 1105"/>
                <a:gd name="T16" fmla="+- 0 5383 5383"/>
                <a:gd name="T17" fmla="*/ T16 w 868"/>
                <a:gd name="T18" fmla="+- 0 8250 7242"/>
                <a:gd name="T19" fmla="*/ 8250 h 1105"/>
                <a:gd name="T20" fmla="+- 0 6051 5383"/>
                <a:gd name="T21" fmla="*/ T20 w 868"/>
                <a:gd name="T22" fmla="+- 0 7327 7242"/>
                <a:gd name="T23" fmla="*/ 7327 h 1105"/>
                <a:gd name="T24" fmla="+- 0 5985 5383"/>
                <a:gd name="T25" fmla="*/ T24 w 868"/>
                <a:gd name="T26" fmla="+- 0 7278 7242"/>
                <a:gd name="T27" fmla="*/ 7278 h 1105"/>
                <a:gd name="T28" fmla="+- 0 6214 5383"/>
                <a:gd name="T29" fmla="*/ T28 w 868"/>
                <a:gd name="T30" fmla="+- 0 7242 7242"/>
                <a:gd name="T31" fmla="*/ 7242 h 11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68" h="1105">
                  <a:moveTo>
                    <a:pt x="831" y="0"/>
                  </a:moveTo>
                  <a:lnTo>
                    <a:pt x="868" y="229"/>
                  </a:lnTo>
                  <a:lnTo>
                    <a:pt x="801" y="181"/>
                  </a:lnTo>
                  <a:lnTo>
                    <a:pt x="133" y="1104"/>
                  </a:lnTo>
                  <a:lnTo>
                    <a:pt x="0" y="1008"/>
                  </a:lnTo>
                  <a:lnTo>
                    <a:pt x="668" y="85"/>
                  </a:lnTo>
                  <a:lnTo>
                    <a:pt x="602" y="36"/>
                  </a:lnTo>
                  <a:lnTo>
                    <a:pt x="831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7463" y="9038"/>
              <a:ext cx="70" cy="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751115" y="5192486"/>
            <a:ext cx="4811485" cy="576943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90805" marR="88900" algn="ctr" rtl="1">
              <a:spcBef>
                <a:spcPts val="35"/>
              </a:spcBef>
              <a:spcAft>
                <a:spcPts val="0"/>
              </a:spcAft>
            </a:pPr>
            <a:r>
              <a:rPr lang="fa-I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انتخاب روز و پزشک معالج را به اطلاع بیمار و همراهان وی برسانید.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682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8857" y="286603"/>
            <a:ext cx="11635150" cy="5994453"/>
            <a:chOff x="-705" y="0"/>
            <a:chExt cx="18494" cy="5669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05" y="0"/>
              <a:ext cx="18494" cy="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20" y="3831"/>
              <a:ext cx="1306" cy="329"/>
            </a:xfrm>
            <a:custGeom>
              <a:avLst/>
              <a:gdLst>
                <a:gd name="T0" fmla="+- 0 1985 1820"/>
                <a:gd name="T1" fmla="*/ T0 w 1306"/>
                <a:gd name="T2" fmla="+- 0 3832 3832"/>
                <a:gd name="T3" fmla="*/ 3832 h 329"/>
                <a:gd name="T4" fmla="+- 0 1820 1820"/>
                <a:gd name="T5" fmla="*/ T4 w 1306"/>
                <a:gd name="T6" fmla="+- 0 3996 3832"/>
                <a:gd name="T7" fmla="*/ 3996 h 329"/>
                <a:gd name="T8" fmla="+- 0 1985 1820"/>
                <a:gd name="T9" fmla="*/ T8 w 1306"/>
                <a:gd name="T10" fmla="+- 0 4160 3832"/>
                <a:gd name="T11" fmla="*/ 4160 h 329"/>
                <a:gd name="T12" fmla="+- 0 1985 1820"/>
                <a:gd name="T13" fmla="*/ T12 w 1306"/>
                <a:gd name="T14" fmla="+- 0 4078 3832"/>
                <a:gd name="T15" fmla="*/ 4078 h 329"/>
                <a:gd name="T16" fmla="+- 0 3126 1820"/>
                <a:gd name="T17" fmla="*/ T16 w 1306"/>
                <a:gd name="T18" fmla="+- 0 4078 3832"/>
                <a:gd name="T19" fmla="*/ 4078 h 329"/>
                <a:gd name="T20" fmla="+- 0 3126 1820"/>
                <a:gd name="T21" fmla="*/ T20 w 1306"/>
                <a:gd name="T22" fmla="+- 0 3914 3832"/>
                <a:gd name="T23" fmla="*/ 3914 h 329"/>
                <a:gd name="T24" fmla="+- 0 1985 1820"/>
                <a:gd name="T25" fmla="*/ T24 w 1306"/>
                <a:gd name="T26" fmla="+- 0 3914 3832"/>
                <a:gd name="T27" fmla="*/ 3914 h 329"/>
                <a:gd name="T28" fmla="+- 0 1985 1820"/>
                <a:gd name="T29" fmla="*/ T28 w 1306"/>
                <a:gd name="T30" fmla="+- 0 3832 3832"/>
                <a:gd name="T31" fmla="*/ 3832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6" h="329">
                  <a:moveTo>
                    <a:pt x="165" y="0"/>
                  </a:moveTo>
                  <a:lnTo>
                    <a:pt x="0" y="164"/>
                  </a:lnTo>
                  <a:lnTo>
                    <a:pt x="165" y="328"/>
                  </a:lnTo>
                  <a:lnTo>
                    <a:pt x="165" y="246"/>
                  </a:lnTo>
                  <a:lnTo>
                    <a:pt x="1306" y="246"/>
                  </a:lnTo>
                  <a:lnTo>
                    <a:pt x="1306" y="82"/>
                  </a:lnTo>
                  <a:lnTo>
                    <a:pt x="165" y="82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20" y="3831"/>
              <a:ext cx="1306" cy="329"/>
            </a:xfrm>
            <a:custGeom>
              <a:avLst/>
              <a:gdLst>
                <a:gd name="T0" fmla="+- 0 1820 1820"/>
                <a:gd name="T1" fmla="*/ T0 w 1306"/>
                <a:gd name="T2" fmla="+- 0 3996 3832"/>
                <a:gd name="T3" fmla="*/ 3996 h 329"/>
                <a:gd name="T4" fmla="+- 0 1985 1820"/>
                <a:gd name="T5" fmla="*/ T4 w 1306"/>
                <a:gd name="T6" fmla="+- 0 3832 3832"/>
                <a:gd name="T7" fmla="*/ 3832 h 329"/>
                <a:gd name="T8" fmla="+- 0 1985 1820"/>
                <a:gd name="T9" fmla="*/ T8 w 1306"/>
                <a:gd name="T10" fmla="+- 0 3914 3832"/>
                <a:gd name="T11" fmla="*/ 3914 h 329"/>
                <a:gd name="T12" fmla="+- 0 3126 1820"/>
                <a:gd name="T13" fmla="*/ T12 w 1306"/>
                <a:gd name="T14" fmla="+- 0 3914 3832"/>
                <a:gd name="T15" fmla="*/ 3914 h 329"/>
                <a:gd name="T16" fmla="+- 0 3126 1820"/>
                <a:gd name="T17" fmla="*/ T16 w 1306"/>
                <a:gd name="T18" fmla="+- 0 4078 3832"/>
                <a:gd name="T19" fmla="*/ 4078 h 329"/>
                <a:gd name="T20" fmla="+- 0 1985 1820"/>
                <a:gd name="T21" fmla="*/ T20 w 1306"/>
                <a:gd name="T22" fmla="+- 0 4078 3832"/>
                <a:gd name="T23" fmla="*/ 4078 h 329"/>
                <a:gd name="T24" fmla="+- 0 1985 1820"/>
                <a:gd name="T25" fmla="*/ T24 w 1306"/>
                <a:gd name="T26" fmla="+- 0 4160 3832"/>
                <a:gd name="T27" fmla="*/ 4160 h 329"/>
                <a:gd name="T28" fmla="+- 0 1820 1820"/>
                <a:gd name="T29" fmla="*/ T28 w 1306"/>
                <a:gd name="T30" fmla="+- 0 3996 3832"/>
                <a:gd name="T31" fmla="*/ 3996 h 3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6" h="329">
                  <a:moveTo>
                    <a:pt x="0" y="164"/>
                  </a:moveTo>
                  <a:lnTo>
                    <a:pt x="165" y="0"/>
                  </a:lnTo>
                  <a:lnTo>
                    <a:pt x="165" y="82"/>
                  </a:lnTo>
                  <a:lnTo>
                    <a:pt x="1306" y="82"/>
                  </a:lnTo>
                  <a:lnTo>
                    <a:pt x="1306" y="246"/>
                  </a:lnTo>
                  <a:lnTo>
                    <a:pt x="165" y="246"/>
                  </a:lnTo>
                  <a:lnTo>
                    <a:pt x="165" y="328"/>
                  </a:lnTo>
                  <a:lnTo>
                    <a:pt x="0" y="164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8960" y="1126"/>
              <a:ext cx="576" cy="651"/>
            </a:xfrm>
            <a:custGeom>
              <a:avLst/>
              <a:gdLst>
                <a:gd name="T0" fmla="+- 0 9248 8960"/>
                <a:gd name="T1" fmla="*/ T0 w 576"/>
                <a:gd name="T2" fmla="+- 0 1127 1127"/>
                <a:gd name="T3" fmla="*/ 1127 h 651"/>
                <a:gd name="T4" fmla="+- 0 8960 8960"/>
                <a:gd name="T5" fmla="*/ T4 w 576"/>
                <a:gd name="T6" fmla="+- 0 1415 1127"/>
                <a:gd name="T7" fmla="*/ 1415 h 651"/>
                <a:gd name="T8" fmla="+- 0 9104 8960"/>
                <a:gd name="T9" fmla="*/ T8 w 576"/>
                <a:gd name="T10" fmla="+- 0 1415 1127"/>
                <a:gd name="T11" fmla="*/ 1415 h 651"/>
                <a:gd name="T12" fmla="+- 0 9104 8960"/>
                <a:gd name="T13" fmla="*/ T12 w 576"/>
                <a:gd name="T14" fmla="+- 0 1777 1127"/>
                <a:gd name="T15" fmla="*/ 1777 h 651"/>
                <a:gd name="T16" fmla="+- 0 9392 8960"/>
                <a:gd name="T17" fmla="*/ T16 w 576"/>
                <a:gd name="T18" fmla="+- 0 1777 1127"/>
                <a:gd name="T19" fmla="*/ 1777 h 651"/>
                <a:gd name="T20" fmla="+- 0 9392 8960"/>
                <a:gd name="T21" fmla="*/ T20 w 576"/>
                <a:gd name="T22" fmla="+- 0 1415 1127"/>
                <a:gd name="T23" fmla="*/ 1415 h 651"/>
                <a:gd name="T24" fmla="+- 0 9536 8960"/>
                <a:gd name="T25" fmla="*/ T24 w 576"/>
                <a:gd name="T26" fmla="+- 0 1415 1127"/>
                <a:gd name="T27" fmla="*/ 1415 h 651"/>
                <a:gd name="T28" fmla="+- 0 9248 8960"/>
                <a:gd name="T29" fmla="*/ T28 w 576"/>
                <a:gd name="T30" fmla="+- 0 1127 1127"/>
                <a:gd name="T31" fmla="*/ 1127 h 65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576" h="651">
                  <a:moveTo>
                    <a:pt x="288" y="0"/>
                  </a:moveTo>
                  <a:lnTo>
                    <a:pt x="0" y="288"/>
                  </a:lnTo>
                  <a:lnTo>
                    <a:pt x="144" y="288"/>
                  </a:lnTo>
                  <a:lnTo>
                    <a:pt x="144" y="650"/>
                  </a:lnTo>
                  <a:lnTo>
                    <a:pt x="432" y="650"/>
                  </a:lnTo>
                  <a:lnTo>
                    <a:pt x="432" y="288"/>
                  </a:lnTo>
                  <a:lnTo>
                    <a:pt x="576" y="288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8960" y="1126"/>
              <a:ext cx="576" cy="651"/>
            </a:xfrm>
            <a:custGeom>
              <a:avLst/>
              <a:gdLst>
                <a:gd name="T0" fmla="+- 0 9248 8960"/>
                <a:gd name="T1" fmla="*/ T0 w 576"/>
                <a:gd name="T2" fmla="+- 0 1127 1127"/>
                <a:gd name="T3" fmla="*/ 1127 h 651"/>
                <a:gd name="T4" fmla="+- 0 9536 8960"/>
                <a:gd name="T5" fmla="*/ T4 w 576"/>
                <a:gd name="T6" fmla="+- 0 1415 1127"/>
                <a:gd name="T7" fmla="*/ 1415 h 651"/>
                <a:gd name="T8" fmla="+- 0 9392 8960"/>
                <a:gd name="T9" fmla="*/ T8 w 576"/>
                <a:gd name="T10" fmla="+- 0 1415 1127"/>
                <a:gd name="T11" fmla="*/ 1415 h 651"/>
                <a:gd name="T12" fmla="+- 0 9392 8960"/>
                <a:gd name="T13" fmla="*/ T12 w 576"/>
                <a:gd name="T14" fmla="+- 0 1777 1127"/>
                <a:gd name="T15" fmla="*/ 1777 h 651"/>
                <a:gd name="T16" fmla="+- 0 9104 8960"/>
                <a:gd name="T17" fmla="*/ T16 w 576"/>
                <a:gd name="T18" fmla="+- 0 1777 1127"/>
                <a:gd name="T19" fmla="*/ 1777 h 651"/>
                <a:gd name="T20" fmla="+- 0 9104 8960"/>
                <a:gd name="T21" fmla="*/ T20 w 576"/>
                <a:gd name="T22" fmla="+- 0 1415 1127"/>
                <a:gd name="T23" fmla="*/ 1415 h 651"/>
                <a:gd name="T24" fmla="+- 0 8960 8960"/>
                <a:gd name="T25" fmla="*/ T24 w 576"/>
                <a:gd name="T26" fmla="+- 0 1415 1127"/>
                <a:gd name="T27" fmla="*/ 1415 h 651"/>
                <a:gd name="T28" fmla="+- 0 9248 8960"/>
                <a:gd name="T29" fmla="*/ T28 w 576"/>
                <a:gd name="T30" fmla="+- 0 1127 1127"/>
                <a:gd name="T31" fmla="*/ 1127 h 65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576" h="651">
                  <a:moveTo>
                    <a:pt x="288" y="0"/>
                  </a:moveTo>
                  <a:lnTo>
                    <a:pt x="576" y="288"/>
                  </a:lnTo>
                  <a:lnTo>
                    <a:pt x="432" y="288"/>
                  </a:lnTo>
                  <a:lnTo>
                    <a:pt x="432" y="650"/>
                  </a:lnTo>
                  <a:lnTo>
                    <a:pt x="144" y="650"/>
                  </a:lnTo>
                  <a:lnTo>
                    <a:pt x="144" y="288"/>
                  </a:lnTo>
                  <a:lnTo>
                    <a:pt x="0" y="288"/>
                  </a:lnTo>
                  <a:lnTo>
                    <a:pt x="288" y="0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124" y="3831"/>
              <a:ext cx="10616" cy="438"/>
            </a:xfrm>
            <a:prstGeom prst="rect">
              <a:avLst/>
            </a:prstGeom>
            <a:noFill/>
            <a:ln w="9144">
              <a:solidFill>
                <a:srgbClr val="6F2F9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188595" lvl="0" indent="0" algn="l" defTabSz="914400" rtl="1" eaLnBrk="1" fontAlgn="auto" latinLnBrk="0" hangingPunct="1">
                <a:lnSpc>
                  <a:spcPct val="100000"/>
                </a:lnSpc>
                <a:spcBef>
                  <a:spcPts val="9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B Nazanin" panose="00000400000000000000" pitchFamily="2" charset="-78"/>
                </a:rPr>
                <a:t>با کلیک روی عبارت جتستجو می توانید وضعیت نوبت گیری شده را مشاهده نمایید.</a:t>
              </a: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6990" y="1843"/>
              <a:ext cx="5567" cy="398"/>
            </a:xfrm>
            <a:prstGeom prst="rect">
              <a:avLst/>
            </a:prstGeom>
            <a:noFill/>
            <a:ln w="9144">
              <a:solidFill>
                <a:srgbClr val="6F2F9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339725" lvl="0" indent="0" algn="ctr" defTabSz="914400" rtl="1" eaLnBrk="1" fontAlgn="auto" latinLnBrk="0" hangingPunct="1">
                <a:lnSpc>
                  <a:spcPct val="100000"/>
                </a:lnSpc>
                <a:spcBef>
                  <a:spcPts val="8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B Nazanin" panose="00000400000000000000" pitchFamily="2" charset="-78"/>
                </a:rPr>
                <a:t>در انتها این پنجره نمایش داده می شود.</a:t>
              </a: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2645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19742" y="130628"/>
            <a:ext cx="11244217" cy="6226629"/>
            <a:chOff x="0" y="0"/>
            <a:chExt cx="16592" cy="6704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592" cy="6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068" y="5556"/>
              <a:ext cx="816" cy="1148"/>
            </a:xfrm>
            <a:custGeom>
              <a:avLst/>
              <a:gdLst>
                <a:gd name="T0" fmla="+- 0 3120 3069"/>
                <a:gd name="T1" fmla="*/ T0 w 816"/>
                <a:gd name="T2" fmla="+- 0 5556 5556"/>
                <a:gd name="T3" fmla="*/ 5556 h 1148"/>
                <a:gd name="T4" fmla="+- 0 3069 3069"/>
                <a:gd name="T5" fmla="*/ T4 w 816"/>
                <a:gd name="T6" fmla="+- 0 5783 5556"/>
                <a:gd name="T7" fmla="*/ 5783 h 1148"/>
                <a:gd name="T8" fmla="+- 0 3138 3069"/>
                <a:gd name="T9" fmla="*/ T8 w 816"/>
                <a:gd name="T10" fmla="+- 0 5739 5556"/>
                <a:gd name="T11" fmla="*/ 5739 h 1148"/>
                <a:gd name="T12" fmla="+- 0 3745 3069"/>
                <a:gd name="T13" fmla="*/ T12 w 816"/>
                <a:gd name="T14" fmla="+- 0 6704 5556"/>
                <a:gd name="T15" fmla="*/ 6704 h 1148"/>
                <a:gd name="T16" fmla="+- 0 3884 3069"/>
                <a:gd name="T17" fmla="*/ T16 w 816"/>
                <a:gd name="T18" fmla="+- 0 6616 5556"/>
                <a:gd name="T19" fmla="*/ 6616 h 1148"/>
                <a:gd name="T20" fmla="+- 0 3277 3069"/>
                <a:gd name="T21" fmla="*/ T20 w 816"/>
                <a:gd name="T22" fmla="+- 0 5651 5556"/>
                <a:gd name="T23" fmla="*/ 5651 h 1148"/>
                <a:gd name="T24" fmla="+- 0 3347 3069"/>
                <a:gd name="T25" fmla="*/ T24 w 816"/>
                <a:gd name="T26" fmla="+- 0 5608 5556"/>
                <a:gd name="T27" fmla="*/ 5608 h 1148"/>
                <a:gd name="T28" fmla="+- 0 3120 3069"/>
                <a:gd name="T29" fmla="*/ T28 w 816"/>
                <a:gd name="T30" fmla="+- 0 5556 5556"/>
                <a:gd name="T31" fmla="*/ 5556 h 114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16" h="1148">
                  <a:moveTo>
                    <a:pt x="51" y="0"/>
                  </a:moveTo>
                  <a:lnTo>
                    <a:pt x="0" y="227"/>
                  </a:lnTo>
                  <a:lnTo>
                    <a:pt x="69" y="183"/>
                  </a:lnTo>
                  <a:lnTo>
                    <a:pt x="676" y="1148"/>
                  </a:lnTo>
                  <a:lnTo>
                    <a:pt x="815" y="1060"/>
                  </a:lnTo>
                  <a:lnTo>
                    <a:pt x="208" y="95"/>
                  </a:lnTo>
                  <a:lnTo>
                    <a:pt x="278" y="5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068" y="5556"/>
              <a:ext cx="816" cy="1148"/>
            </a:xfrm>
            <a:custGeom>
              <a:avLst/>
              <a:gdLst>
                <a:gd name="T0" fmla="+- 0 3120 3069"/>
                <a:gd name="T1" fmla="*/ T0 w 816"/>
                <a:gd name="T2" fmla="+- 0 5556 5556"/>
                <a:gd name="T3" fmla="*/ 5556 h 1148"/>
                <a:gd name="T4" fmla="+- 0 3347 3069"/>
                <a:gd name="T5" fmla="*/ T4 w 816"/>
                <a:gd name="T6" fmla="+- 0 5608 5556"/>
                <a:gd name="T7" fmla="*/ 5608 h 1148"/>
                <a:gd name="T8" fmla="+- 0 3277 3069"/>
                <a:gd name="T9" fmla="*/ T8 w 816"/>
                <a:gd name="T10" fmla="+- 0 5651 5556"/>
                <a:gd name="T11" fmla="*/ 5651 h 1148"/>
                <a:gd name="T12" fmla="+- 0 3884 3069"/>
                <a:gd name="T13" fmla="*/ T12 w 816"/>
                <a:gd name="T14" fmla="+- 0 6616 5556"/>
                <a:gd name="T15" fmla="*/ 6616 h 1148"/>
                <a:gd name="T16" fmla="+- 0 3745 3069"/>
                <a:gd name="T17" fmla="*/ T16 w 816"/>
                <a:gd name="T18" fmla="+- 0 6704 5556"/>
                <a:gd name="T19" fmla="*/ 6704 h 1148"/>
                <a:gd name="T20" fmla="+- 0 3138 3069"/>
                <a:gd name="T21" fmla="*/ T20 w 816"/>
                <a:gd name="T22" fmla="+- 0 5739 5556"/>
                <a:gd name="T23" fmla="*/ 5739 h 1148"/>
                <a:gd name="T24" fmla="+- 0 3069 3069"/>
                <a:gd name="T25" fmla="*/ T24 w 816"/>
                <a:gd name="T26" fmla="+- 0 5783 5556"/>
                <a:gd name="T27" fmla="*/ 5783 h 1148"/>
                <a:gd name="T28" fmla="+- 0 3120 3069"/>
                <a:gd name="T29" fmla="*/ T28 w 816"/>
                <a:gd name="T30" fmla="+- 0 5556 5556"/>
                <a:gd name="T31" fmla="*/ 5556 h 114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16" h="1148">
                  <a:moveTo>
                    <a:pt x="51" y="0"/>
                  </a:moveTo>
                  <a:lnTo>
                    <a:pt x="278" y="52"/>
                  </a:lnTo>
                  <a:lnTo>
                    <a:pt x="208" y="95"/>
                  </a:lnTo>
                  <a:lnTo>
                    <a:pt x="815" y="1060"/>
                  </a:lnTo>
                  <a:lnTo>
                    <a:pt x="676" y="1148"/>
                  </a:lnTo>
                  <a:lnTo>
                    <a:pt x="69" y="183"/>
                  </a:lnTo>
                  <a:lnTo>
                    <a:pt x="0" y="227"/>
                  </a:lnTo>
                  <a:lnTo>
                    <a:pt x="51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5845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مقدمه: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979" y="1825625"/>
            <a:ext cx="10616821" cy="4351338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Nazanin" panose="00000400000000000000" pitchFamily="2" charset="-78"/>
              </a:rPr>
              <a:t>اهمیت نظام ارجاع الکترونیک به عنوان یکی از ارکان اصلی برنامۀ عظیم پزشک خانواده است که می تواند پیامدهای ارزشمندی در مدیریت سلامت مردم و کاهش هزینه های مترتب بر آن به ارمغان آورد.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39" y="15636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365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4" name="image18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629" y="286603"/>
            <a:ext cx="11636828" cy="5199797"/>
          </a:xfrm>
          <a:prstGeom prst="rect">
            <a:avLst/>
          </a:prstGeom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900362" y="5595257"/>
            <a:ext cx="6391275" cy="555172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387350" algn="l" rtl="1">
              <a:spcBef>
                <a:spcPts val="105"/>
              </a:spcBef>
              <a:spcAft>
                <a:spcPts val="0"/>
              </a:spcAft>
            </a:pPr>
            <a:r>
              <a:rPr lang="fa-IR" sz="18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بیمار با ارائه</a:t>
            </a:r>
            <a:r>
              <a:rPr lang="fa-IR" sz="1800" b="1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کدملی </a:t>
            </a:r>
            <a:r>
              <a:rPr lang="fa-IR" sz="1800" b="1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در روز مقرر می توانید از خدمات تخصصی استفاده نمائید.</a:t>
            </a:r>
            <a:endParaRPr lang="en-US" sz="1800" b="1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7606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086" y="1845734"/>
            <a:ext cx="1970314" cy="1572380"/>
          </a:xfrm>
        </p:spPr>
        <p:txBody>
          <a:bodyPr/>
          <a:lstStyle/>
          <a:p>
            <a:endParaRPr lang="fa-IR" dirty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15594" y="141514"/>
            <a:ext cx="11125291" cy="4833393"/>
            <a:chOff x="-4700" y="0"/>
            <a:chExt cx="13506" cy="4591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00" y="0"/>
              <a:ext cx="13506" cy="4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-3088" y="2472"/>
              <a:ext cx="2168" cy="328"/>
            </a:xfrm>
            <a:custGeom>
              <a:avLst/>
              <a:gdLst>
                <a:gd name="T0" fmla="+- 0 2677 1545"/>
                <a:gd name="T1" fmla="*/ T0 w 1307"/>
                <a:gd name="T2" fmla="+- 0 2472 2472"/>
                <a:gd name="T3" fmla="*/ 2472 h 328"/>
                <a:gd name="T4" fmla="+- 0 2682 1545"/>
                <a:gd name="T5" fmla="*/ T4 w 1307"/>
                <a:gd name="T6" fmla="+- 0 2554 2472"/>
                <a:gd name="T7" fmla="*/ 2554 h 328"/>
                <a:gd name="T8" fmla="+- 0 1545 1545"/>
                <a:gd name="T9" fmla="*/ T8 w 1307"/>
                <a:gd name="T10" fmla="+- 0 2628 2472"/>
                <a:gd name="T11" fmla="*/ 2628 h 328"/>
                <a:gd name="T12" fmla="+- 0 1556 1545"/>
                <a:gd name="T13" fmla="*/ T12 w 1307"/>
                <a:gd name="T14" fmla="+- 0 2792 2472"/>
                <a:gd name="T15" fmla="*/ 2792 h 328"/>
                <a:gd name="T16" fmla="+- 0 2693 1545"/>
                <a:gd name="T17" fmla="*/ T16 w 1307"/>
                <a:gd name="T18" fmla="+- 0 2718 2472"/>
                <a:gd name="T19" fmla="*/ 2718 h 328"/>
                <a:gd name="T20" fmla="+- 0 2698 1545"/>
                <a:gd name="T21" fmla="*/ T20 w 1307"/>
                <a:gd name="T22" fmla="+- 0 2800 2472"/>
                <a:gd name="T23" fmla="*/ 2800 h 328"/>
                <a:gd name="T24" fmla="+- 0 2852 1545"/>
                <a:gd name="T25" fmla="*/ T24 w 1307"/>
                <a:gd name="T26" fmla="+- 0 2625 2472"/>
                <a:gd name="T27" fmla="*/ 2625 h 328"/>
                <a:gd name="T28" fmla="+- 0 2677 1545"/>
                <a:gd name="T29" fmla="*/ T28 w 1307"/>
                <a:gd name="T30" fmla="+- 0 2472 2472"/>
                <a:gd name="T31" fmla="*/ 2472 h 3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7" h="328">
                  <a:moveTo>
                    <a:pt x="1132" y="0"/>
                  </a:moveTo>
                  <a:lnTo>
                    <a:pt x="1137" y="82"/>
                  </a:lnTo>
                  <a:lnTo>
                    <a:pt x="0" y="156"/>
                  </a:lnTo>
                  <a:lnTo>
                    <a:pt x="11" y="320"/>
                  </a:lnTo>
                  <a:lnTo>
                    <a:pt x="1148" y="246"/>
                  </a:lnTo>
                  <a:lnTo>
                    <a:pt x="1153" y="328"/>
                  </a:lnTo>
                  <a:lnTo>
                    <a:pt x="1307" y="153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EC7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545" y="2472"/>
              <a:ext cx="1307" cy="328"/>
            </a:xfrm>
            <a:custGeom>
              <a:avLst/>
              <a:gdLst>
                <a:gd name="T0" fmla="+- 0 2852 1545"/>
                <a:gd name="T1" fmla="*/ T0 w 1307"/>
                <a:gd name="T2" fmla="+- 0 2625 2472"/>
                <a:gd name="T3" fmla="*/ 2625 h 328"/>
                <a:gd name="T4" fmla="+- 0 2698 1545"/>
                <a:gd name="T5" fmla="*/ T4 w 1307"/>
                <a:gd name="T6" fmla="+- 0 2800 2472"/>
                <a:gd name="T7" fmla="*/ 2800 h 328"/>
                <a:gd name="T8" fmla="+- 0 2693 1545"/>
                <a:gd name="T9" fmla="*/ T8 w 1307"/>
                <a:gd name="T10" fmla="+- 0 2718 2472"/>
                <a:gd name="T11" fmla="*/ 2718 h 328"/>
                <a:gd name="T12" fmla="+- 0 1556 1545"/>
                <a:gd name="T13" fmla="*/ T12 w 1307"/>
                <a:gd name="T14" fmla="+- 0 2792 2472"/>
                <a:gd name="T15" fmla="*/ 2792 h 328"/>
                <a:gd name="T16" fmla="+- 0 1545 1545"/>
                <a:gd name="T17" fmla="*/ T16 w 1307"/>
                <a:gd name="T18" fmla="+- 0 2628 2472"/>
                <a:gd name="T19" fmla="*/ 2628 h 328"/>
                <a:gd name="T20" fmla="+- 0 2682 1545"/>
                <a:gd name="T21" fmla="*/ T20 w 1307"/>
                <a:gd name="T22" fmla="+- 0 2554 2472"/>
                <a:gd name="T23" fmla="*/ 2554 h 328"/>
                <a:gd name="T24" fmla="+- 0 2677 1545"/>
                <a:gd name="T25" fmla="*/ T24 w 1307"/>
                <a:gd name="T26" fmla="+- 0 2472 2472"/>
                <a:gd name="T27" fmla="*/ 2472 h 328"/>
                <a:gd name="T28" fmla="+- 0 2852 1545"/>
                <a:gd name="T29" fmla="*/ T28 w 1307"/>
                <a:gd name="T30" fmla="+- 0 2625 2472"/>
                <a:gd name="T31" fmla="*/ 2625 h 3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307" h="328">
                  <a:moveTo>
                    <a:pt x="1307" y="153"/>
                  </a:moveTo>
                  <a:lnTo>
                    <a:pt x="1153" y="328"/>
                  </a:lnTo>
                  <a:lnTo>
                    <a:pt x="1148" y="246"/>
                  </a:lnTo>
                  <a:lnTo>
                    <a:pt x="11" y="320"/>
                  </a:lnTo>
                  <a:lnTo>
                    <a:pt x="0" y="156"/>
                  </a:lnTo>
                  <a:lnTo>
                    <a:pt x="1137" y="82"/>
                  </a:lnTo>
                  <a:lnTo>
                    <a:pt x="1132" y="0"/>
                  </a:lnTo>
                  <a:lnTo>
                    <a:pt x="1307" y="153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248150" y="5584370"/>
            <a:ext cx="3695700" cy="598715"/>
          </a:xfrm>
          <a:prstGeom prst="rect">
            <a:avLst/>
          </a:prstGeom>
          <a:noFill/>
          <a:ln w="9144">
            <a:solidFill>
              <a:srgbClr val="6F2F9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R="135255" algn="ctr" rtl="1">
              <a:spcBef>
                <a:spcPts val="50"/>
              </a:spcBef>
              <a:spcAft>
                <a:spcPts val="0"/>
              </a:spcAft>
            </a:pPr>
            <a:r>
              <a:rPr lang="fa-IR" sz="2000" b="1" spc="-5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کد رهگیری </a:t>
            </a:r>
            <a:r>
              <a:rPr lang="fa-IR" sz="2000" b="1" i="1" u="sng" spc="-5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پنج رقمی</a:t>
            </a:r>
            <a:r>
              <a:rPr lang="fa-IR" sz="2000" b="1" spc="-5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 </a:t>
            </a:r>
            <a:r>
              <a:rPr lang="fa-IR" sz="2000" b="1" spc="-5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برای بیمار پیامک می شود.</a:t>
            </a:r>
            <a:endParaRPr lang="en-US" sz="1800" b="1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7987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899" y="757452"/>
            <a:ext cx="10515600" cy="508332"/>
          </a:xfrm>
        </p:spPr>
        <p:txBody>
          <a:bodyPr>
            <a:noAutofit/>
          </a:bodyPr>
          <a:lstStyle/>
          <a:p>
            <a:pPr algn="r" rtl="1"/>
            <a:r>
              <a:rPr lang="fa-IR" sz="3200" dirty="0" smtClean="0">
                <a:solidFill>
                  <a:srgbClr val="C00000"/>
                </a:solidFill>
                <a:cs typeface="B Titr" panose="00000700000000000000" pitchFamily="2" charset="-78"/>
              </a:rPr>
              <a:t>نکات قابل توجه:</a:t>
            </a:r>
            <a:endParaRPr lang="en-US" sz="3200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049" y="1690972"/>
            <a:ext cx="10753299" cy="4535658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*تمام بیماران واجد دفترچه بیمه روستایی نیازمند ویزیت متخصص،حتمأ باید از طریق نظام ارجاع ارجاع داده شده توسط پزشک نوبت گیری از طریق سامانه سیب انجام شود.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*در صورت اختلال در نوبت گیری،حتمأ به صورت تلفنی و با همانگی خانم نیک بخت نوبت گیری شود.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*چون بیمه روستایی نیازمند ارجاع از طریق سامانه سیب می باشد،در صورت عدم نوبت گیری،تمام هزینه های بیمار به صورت آزاد محاسبه خواهد شد.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*امکان نوبت گیری الکترونی جهت بیماران ساکن روستا واجد دفترچه بیمه تأمین اجتماعی  و بیمه سلامت غیر روستایی فراهم می باشد.</a:t>
            </a:r>
          </a:p>
          <a:p>
            <a:pPr algn="r" rtl="1">
              <a:lnSpc>
                <a:spcPct val="150000"/>
              </a:lnSpc>
            </a:pPr>
            <a:endParaRPr lang="fa-IR" b="1" dirty="0" smtClean="0">
              <a:cs typeface="B Nazanin" panose="00000400000000000000" pitchFamily="2" charset="-78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888"/>
            <a:ext cx="1364775" cy="135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78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4"/>
            <a:ext cx="10803340" cy="6492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1634"/>
            <a:ext cx="1364775" cy="149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95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927" y="477672"/>
            <a:ext cx="5595581" cy="61551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73084"/>
            <a:ext cx="6048375" cy="6459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64776" cy="111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911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4" y="0"/>
            <a:ext cx="11450472" cy="37531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54" y="3753133"/>
            <a:ext cx="11450472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826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پزشک خانواده روستایی و پرداخت بر اساس عملکرد | انجمن پزشکان عمومی ایرا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64621" cy="631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86802" y="501134"/>
            <a:ext cx="2266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cs typeface="B Titr" panose="00000700000000000000" pitchFamily="2" charset="-78"/>
              </a:rPr>
              <a:t>از حسن توجه شما متشکرم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866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64274"/>
          </a:xfrm>
        </p:spPr>
        <p:txBody>
          <a:bodyPr/>
          <a:lstStyle/>
          <a:p>
            <a:pPr algn="r" rtl="1"/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</a:rPr>
              <a:t>مقدمه: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67" y="1343197"/>
            <a:ext cx="10787190" cy="4390485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</a:rPr>
              <a:t>دو شیوه مدیریت در </a:t>
            </a:r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  <a:hlinkClick r:id="rId2" tooltip="نظام سلامت"/>
              </a:rPr>
              <a:t>نظام سلامت</a:t>
            </a:r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</a:rPr>
              <a:t> در دنیا وجود </a:t>
            </a:r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دارد</a:t>
            </a:r>
            <a:endParaRPr lang="en-US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 rtl="1">
              <a:lnSpc>
                <a:spcPct val="200000"/>
              </a:lnSpc>
            </a:pPr>
            <a:r>
              <a:rPr lang="fa-IR" dirty="0">
                <a:solidFill>
                  <a:schemeClr val="tx1"/>
                </a:solidFill>
                <a:cs typeface="B Nazanin" panose="00000400000000000000" pitchFamily="2" charset="-78"/>
              </a:rPr>
              <a:t>۱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. در اولین شیوه مدیریتی که به آن سیستم تعاون همگانی گفته می‌شود همه عناصر کشور به نحوی در ارائه خدمات بهداشتی و درمانی شرکت دارند و هم‌چنین بیمار این حق را دارد که به هر مرکز درمانی مراجعه </a:t>
            </a: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نماید.</a:t>
            </a:r>
            <a:endParaRPr lang="en-US" sz="24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۲. شیوه دوم، خدمات ارائه‌شده توسط نظام سلامت و حرکت بیمار برای دریافت این خدمات را در سطوح مختلفی تعریف نموده و نظام‌مند ساخته است. به این سازوکار نظام‌مند، نظام ارجاع گفته می‌شود</a:t>
            </a:r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.</a:t>
            </a:r>
            <a:endParaRPr lang="en-US" sz="24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endParaRPr lang="en-US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14" y="-571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5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362" y="-725379"/>
            <a:ext cx="10058400" cy="1450757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rgbClr val="7030A0"/>
                </a:solidFill>
                <a:cs typeface="B Titr" panose="00000700000000000000" pitchFamily="2" charset="-78"/>
              </a:rPr>
              <a:t>نتایج مدیریت به شیوۀ اول:</a:t>
            </a:r>
            <a:endParaRPr lang="en-US" sz="3200" dirty="0">
              <a:solidFill>
                <a:srgbClr val="7030A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7" y="918491"/>
            <a:ext cx="11354938" cy="5482309"/>
          </a:xfrm>
        </p:spPr>
        <p:txBody>
          <a:bodyPr>
            <a:normAutofit/>
          </a:bodyPr>
          <a:lstStyle/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1-عدم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دریافت پاسخ لازم به دلیل عدم شناخت بیمار و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پزشک</a:t>
            </a:r>
          </a:p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2-ارائه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خدمات تکراری و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بی‌اثر</a:t>
            </a:r>
          </a:p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3-عدم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ثبت سوابق درمانی و اطلاعات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بیماری</a:t>
            </a:r>
          </a:p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4-اتلاف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امکانات پیچیده برای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بیماری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ساده یا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بالعکس</a:t>
            </a:r>
          </a:p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5-عدم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امکان پیگیری بیمار توسط تیم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سلامت</a:t>
            </a:r>
          </a:p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6-مصرف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بی‌رویه و خودسرانه دارو به دلیل تکرار درمان از سوی پزشکان و خستگی بیمار از عدم دریافت پاسخ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صحیح</a:t>
            </a:r>
          </a:p>
          <a:p>
            <a:pPr algn="r"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7-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هم‌چنین اتلاف خدمات پاراکلینیکی و افزایش هزینه واردشده به 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  <a:hlinkClick r:id="rId2" tooltip="اقتصاد خانواده"/>
              </a:rPr>
              <a:t>اقتصاد خانواده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 و دولت به دلیل عدم دریافت درمان مناسب را به دنبال دارد. </a:t>
            </a:r>
            <a:endParaRPr lang="fa-IR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22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*از </a:t>
            </a:r>
            <a:r>
              <a:rPr lang="fa-IR" sz="2200" b="1" dirty="0">
                <a:solidFill>
                  <a:schemeClr val="tx1"/>
                </a:solidFill>
                <a:cs typeface="B Nazanin" panose="00000400000000000000" pitchFamily="2" charset="-78"/>
              </a:rPr>
              <a:t>محسنات این شیوه مدیریتی می‌توان به </a:t>
            </a:r>
            <a:endParaRPr lang="fa-IR" sz="22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22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1- آزاد </a:t>
            </a:r>
            <a:r>
              <a:rPr lang="fa-IR" sz="2200" b="1" dirty="0">
                <a:solidFill>
                  <a:schemeClr val="tx1"/>
                </a:solidFill>
                <a:cs typeface="B Nazanin" panose="00000400000000000000" pitchFamily="2" charset="-78"/>
              </a:rPr>
              <a:t>بودن بیمار برای مراجعه به پزشک </a:t>
            </a:r>
            <a:r>
              <a:rPr lang="fa-IR" sz="22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دلخواه</a:t>
            </a:r>
          </a:p>
          <a:p>
            <a:pPr algn="r" rtl="1"/>
            <a:r>
              <a:rPr lang="fa-IR" sz="22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2-  عدم </a:t>
            </a:r>
            <a:r>
              <a:rPr lang="fa-IR" sz="2200" b="1" dirty="0">
                <a:solidFill>
                  <a:schemeClr val="tx1"/>
                </a:solidFill>
                <a:cs typeface="B Nazanin" panose="00000400000000000000" pitchFamily="2" charset="-78"/>
              </a:rPr>
              <a:t>نیاز به فرهنگ‌سازی در بطن جامعه و تیم </a:t>
            </a:r>
            <a:r>
              <a:rPr lang="fa-IR" sz="22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سلامت </a:t>
            </a:r>
          </a:p>
          <a:p>
            <a:pPr algn="r" rtl="1"/>
            <a:r>
              <a:rPr lang="fa-IR" sz="22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3-عدم </a:t>
            </a:r>
            <a:r>
              <a:rPr lang="fa-IR" sz="2200" b="1" dirty="0">
                <a:solidFill>
                  <a:schemeClr val="tx1"/>
                </a:solidFill>
                <a:cs typeface="B Nazanin" panose="00000400000000000000" pitchFamily="2" charset="-78"/>
              </a:rPr>
              <a:t>فعالیت سلیقه‌ای بیمه‌ها اشاره نمود.</a:t>
            </a:r>
            <a:endParaRPr lang="en-US" sz="22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74" y="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39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46161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>
                <a:solidFill>
                  <a:schemeClr val="tx1"/>
                </a:solidFill>
                <a:cs typeface="B Titr" panose="00000700000000000000" pitchFamily="2" charset="-78"/>
              </a:rPr>
              <a:t>اما در شیوه مدیریت </a:t>
            </a:r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دوم</a:t>
            </a:r>
            <a:endParaRPr lang="en-US" sz="32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922" y="1313471"/>
            <a:ext cx="10377758" cy="4568714"/>
          </a:xfrm>
        </p:spPr>
        <p:txBody>
          <a:bodyPr>
            <a:noAutofit/>
          </a:bodyPr>
          <a:lstStyle/>
          <a:p>
            <a:pPr algn="r" rtl="1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1-حرکت 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بیمار جهت دریافت خدمات سلامت را "پزشک خانواده" تعیین می‌کند</a:t>
            </a:r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.</a:t>
            </a:r>
          </a:p>
          <a:p>
            <a:pPr algn="r" rtl="1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 2- پزشک 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خانواده، 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  <a:hlinkClick r:id="rId2" tooltip="پزشک عمومی"/>
              </a:rPr>
              <a:t>پزشکی عمومی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 است که خدمات سلامت را بدون در نظر گرفتن شرایط جنسیتی، اقتصادی، اجتماعی و میزان ریسک بیماری در اختیار افراد تحت پوشش و مدیریت خود قرار می‌دهد و در صورت نیاز، بیمار را به پزشک متخصص ارجاع </a:t>
            </a:r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می‌دهد.</a:t>
            </a:r>
          </a:p>
          <a:p>
            <a:pPr algn="r" rtl="1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3- بدین 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منظور در این شیوه مدیریتی بیمار به پزشک خانواده مراجعه می‌کند و در صورت نیاز به پزشک متخصص ارجاع داده می‌شود </a:t>
            </a:r>
            <a:endParaRPr lang="fa-IR" sz="28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28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4-  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بیمارستان و مراجع درمانی نیز موظف هستند پیرامون اقدامات انجام‌شده و خدمات ارائه‌شده به بیمار، پزشک خانواده را مطلع سازند</a:t>
            </a:r>
            <a:endParaRPr lang="en-US" sz="28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81" y="0"/>
            <a:ext cx="1604985" cy="131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26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38341"/>
            <a:ext cx="10515600" cy="562923"/>
          </a:xfrm>
        </p:spPr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Titr" panose="00000700000000000000" pitchFamily="2" charset="-78"/>
              </a:rPr>
              <a:t>مراقبتهای اولیه بهداشتی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31" y="1689147"/>
            <a:ext cx="10897738" cy="4351338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در سال 1978 در شهر آلماآتا مركز جمهوري قزاقستان با شركت 134 كشور جهان شروع شد. تعريف: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مراقبت هاي اساسي كه به طور وسيع در اختيار افراد قرار مي گيرد و توسط آنها پذيرفته مي شود. 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مراقبت هاي اوليه درماني كه در اولين برخورد با بيمار انجام مي شود و نيازي به متخصص ندارد و با امكانات ساده توسط افرادي كه تربيت شده اند ارائه مي گردد.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برای اصول مراقبت های اولیه یک سری اجزا،اصول و وجوه تعریف شد</a:t>
            </a:r>
            <a:r>
              <a:rPr lang="fa-IR" dirty="0" smtClean="0">
                <a:cs typeface="B Nazanin" panose="00000400000000000000" pitchFamily="2" charset="-78"/>
              </a:rPr>
              <a:t>.</a:t>
            </a:r>
          </a:p>
          <a:p>
            <a:pPr algn="r" rtl="1"/>
            <a:endParaRPr lang="fa-IR" dirty="0" smtClean="0">
              <a:cs typeface="B Nazanin" panose="00000400000000000000" pitchFamily="2" charset="-78"/>
            </a:endParaRPr>
          </a:p>
          <a:p>
            <a:pPr algn="r" rtl="1"/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96" y="15045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81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310" y="965626"/>
            <a:ext cx="10515600" cy="794935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3200" dirty="0" smtClean="0">
                <a:cs typeface="B Titr" panose="00000700000000000000" pitchFamily="2" charset="-78"/>
              </a:rPr>
              <a:t>وجوه چهارگانه خدمات بهداشتي اوليه:</a:t>
            </a:r>
            <a:r>
              <a:rPr lang="fa-IR" dirty="0" smtClean="0">
                <a:cs typeface="B Nazanin" panose="00000400000000000000" pitchFamily="2" charset="-78"/>
              </a:rPr>
              <a:t/>
            </a:r>
            <a:br>
              <a:rPr lang="fa-IR" dirty="0" smtClean="0">
                <a:cs typeface="B Nazanin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973" y="1760561"/>
            <a:ext cx="10515600" cy="4351338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 smtClean="0"/>
              <a:t>1</a:t>
            </a:r>
            <a:r>
              <a:rPr lang="fa-IR" sz="2800" b="1" dirty="0" smtClean="0">
                <a:cs typeface="B Nazanin" panose="00000400000000000000" pitchFamily="2" charset="-78"/>
              </a:rPr>
              <a:t> -بعد فلسفي :سلامتی حق بشر است و بر توزيع عادلانه آن تاكيد دارد.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 smtClean="0">
                <a:cs typeface="B Nazanin" panose="00000400000000000000" pitchFamily="2" charset="-78"/>
              </a:rPr>
              <a:t> 2-بعد راهبردي و اجرايي: دنبال روش هاي مؤثرجهت ارائه خدمات است.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 smtClean="0">
                <a:cs typeface="B Nazanin" panose="00000400000000000000" pitchFamily="2" charset="-78"/>
              </a:rPr>
              <a:t> 3-بعد جامعيت:هر سه سطح پيشگيري و استفاده از </a:t>
            </a:r>
            <a:r>
              <a:rPr lang="fa-IR" sz="2800" b="1" u="sng" dirty="0" smtClean="0">
                <a:cs typeface="B Nazanin" panose="00000400000000000000" pitchFamily="2" charset="-78"/>
              </a:rPr>
              <a:t>نظام ارجاع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 smtClean="0">
                <a:cs typeface="B Nazanin" panose="00000400000000000000" pitchFamily="2" charset="-78"/>
              </a:rPr>
              <a:t> 4 -بعد محتوايي: خدمات اساسي بهداشتي</a:t>
            </a:r>
            <a:endParaRPr lang="en-US" sz="2800" b="1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16" y="28852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2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937" y="2749409"/>
            <a:ext cx="10515600" cy="1026947"/>
          </a:xfrm>
        </p:spPr>
        <p:txBody>
          <a:bodyPr>
            <a:normAutofit fontScale="90000"/>
          </a:bodyPr>
          <a:lstStyle/>
          <a:p>
            <a:pPr algn="r" rtl="1">
              <a:lnSpc>
                <a:spcPct val="150000"/>
              </a:lnSpc>
            </a:pPr>
            <a:r>
              <a:rPr lang="fa-IR" sz="3200" dirty="0" smtClean="0">
                <a:cs typeface="B Titr" panose="00000700000000000000" pitchFamily="2" charset="-78"/>
              </a:rPr>
              <a:t> نسخه22 پزشک خانواده روستایی:</a:t>
            </a:r>
            <a:br>
              <a:rPr lang="fa-IR" sz="3200" dirty="0" smtClean="0">
                <a:cs typeface="B Titr" panose="00000700000000000000" pitchFamily="2" charset="-78"/>
              </a:rPr>
            </a:br>
            <a:r>
              <a:rPr lang="fa-IR" sz="3200" b="1" dirty="0" smtClean="0">
                <a:cs typeface="B Titr" panose="00000700000000000000" pitchFamily="2" charset="-78"/>
              </a:rPr>
              <a:t>ماده :  24ارجاع </a:t>
            </a:r>
            <a:r>
              <a:rPr lang="fa-IR" sz="3200" b="1" dirty="0">
                <a:cs typeface="B Titr" panose="00000700000000000000" pitchFamily="2" charset="-78"/>
              </a:rPr>
              <a:t>در سطح یک </a:t>
            </a:r>
            <a:r>
              <a:rPr lang="fa-IR" sz="3200" b="1" dirty="0" smtClean="0">
                <a:cs typeface="B Titr" panose="00000700000000000000" pitchFamily="2" charset="-78"/>
              </a:rPr>
              <a:t>خدمات</a:t>
            </a:r>
            <a:br>
              <a:rPr lang="fa-IR" sz="3200" b="1" dirty="0" smtClean="0">
                <a:cs typeface="B Titr" panose="00000700000000000000" pitchFamily="2" charset="-78"/>
              </a:rPr>
            </a:b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1710" y="1519808"/>
            <a:ext cx="10889776" cy="5556556"/>
          </a:xfrm>
        </p:spPr>
        <p:txBody>
          <a:bodyPr>
            <a:normAutofit fontScale="25000" lnSpcReduction="20000"/>
          </a:bodyPr>
          <a:lstStyle/>
          <a:p>
            <a:pPr algn="r" rtl="1">
              <a:lnSpc>
                <a:spcPct val="270000"/>
              </a:lnSpc>
            </a:pPr>
            <a:r>
              <a:rPr lang="fa-IR" sz="10000" b="1" dirty="0">
                <a:solidFill>
                  <a:schemeClr val="tx1"/>
                </a:solidFill>
                <a:cs typeface="B Nazanin" panose="00000400000000000000" pitchFamily="2" charset="-78"/>
              </a:rPr>
              <a:t>اجرای برنامه در شرایط معمول، مانند دستور عمل های قبلی نظام شبکه بهداشت و درمان، اولین محل مراجعه </a:t>
            </a:r>
            <a:r>
              <a:rPr lang="fa-IR" sz="10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بیمار خانه بهداشت/ پایگاه سلامت باشد و پس از اینکه بهورز یا مراقب سلامت خدمات تعریف شده خود را برای مراجعه کننده انجام داد، در صورت لزوم و بنابر آنچه در پروتکل های ابلاغی مربوطه آمده است، فرد را به مرکز خدمات</a:t>
            </a:r>
            <a:r>
              <a:rPr lang="en-US" sz="10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10000" b="1" dirty="0">
                <a:solidFill>
                  <a:schemeClr val="tx1"/>
                </a:solidFill>
                <a:cs typeface="B Nazanin" panose="00000400000000000000" pitchFamily="2" charset="-78"/>
              </a:rPr>
              <a:t>جامع سلامت ارجاع دهد. تحت شرایط اضطرار بیمار می تواند مستقیماً به پزشک خانواده مراجعه </a:t>
            </a:r>
            <a:r>
              <a:rPr lang="fa-IR" sz="10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کند</a:t>
            </a:r>
            <a:r>
              <a:rPr lang="fa-IR" sz="10000" b="1" dirty="0">
                <a:solidFill>
                  <a:schemeClr val="tx1"/>
                </a:solidFill>
                <a:cs typeface="B Nazanin" panose="00000400000000000000" pitchFamily="2" charset="-78"/>
              </a:rPr>
              <a:t>.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12666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938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884</TotalTime>
  <Words>910</Words>
  <Application>Microsoft Office PowerPoint</Application>
  <PresentationFormat>Widescreen</PresentationFormat>
  <Paragraphs>74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B Nazanin</vt:lpstr>
      <vt:lpstr>B Titr</vt:lpstr>
      <vt:lpstr>Calibri</vt:lpstr>
      <vt:lpstr>Calibri Light</vt:lpstr>
      <vt:lpstr>Tahoma</vt:lpstr>
      <vt:lpstr>Times New Roman</vt:lpstr>
      <vt:lpstr>Retrospect</vt:lpstr>
      <vt:lpstr>PowerPoint Presentation</vt:lpstr>
      <vt:lpstr>PowerPoint Presentation</vt:lpstr>
      <vt:lpstr>مقدمه:</vt:lpstr>
      <vt:lpstr>مقدمه:</vt:lpstr>
      <vt:lpstr>نتایج مدیریت به شیوۀ اول:</vt:lpstr>
      <vt:lpstr>اما در شیوه مدیریت دوم</vt:lpstr>
      <vt:lpstr>مراقبتهای اولیه بهداشتی</vt:lpstr>
      <vt:lpstr>وجوه چهارگانه خدمات بهداشتي اوليه: </vt:lpstr>
      <vt:lpstr> نسخه22 پزشک خانواده روستایی: ماده :  24ارجاع در سطح یک خدمات  </vt:lpstr>
      <vt:lpstr>ماده :24ارجاع در سطح یک خدمات</vt:lpstr>
      <vt:lpstr>ماده :25ارجاع در سطح دو خدمات نسخه 22 پزشک خانواده روستایی   </vt:lpstr>
      <vt:lpstr>مزایای نظام ارجاع</vt:lpstr>
      <vt:lpstr>مزایای نظام ارجاع: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نکات قابل توجه:</vt:lpstr>
      <vt:lpstr>PowerPoint Presentation</vt:lpstr>
      <vt:lpstr>PowerPoint Presentation</vt:lpstr>
      <vt:lpstr>PowerPoint Presentation</vt:lpstr>
      <vt:lpstr>PowerPoint Presentation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www.Win2Farsi.com</dc:creator>
  <cp:lastModifiedBy>فریده مینایی</cp:lastModifiedBy>
  <cp:revision>90</cp:revision>
  <dcterms:created xsi:type="dcterms:W3CDTF">2023-02-24T20:27:29Z</dcterms:created>
  <dcterms:modified xsi:type="dcterms:W3CDTF">2023-06-12T08:04:09Z</dcterms:modified>
</cp:coreProperties>
</file>