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0" r:id="rId4"/>
    <p:sldId id="291" r:id="rId5"/>
    <p:sldId id="293" r:id="rId6"/>
    <p:sldId id="260" r:id="rId7"/>
    <p:sldId id="261" r:id="rId8"/>
    <p:sldId id="292" r:id="rId9"/>
    <p:sldId id="262" r:id="rId10"/>
    <p:sldId id="263" r:id="rId11"/>
    <p:sldId id="264" r:id="rId12"/>
    <p:sldId id="265" r:id="rId13"/>
    <p:sldId id="259" r:id="rId14"/>
    <p:sldId id="266" r:id="rId15"/>
    <p:sldId id="284" r:id="rId16"/>
    <p:sldId id="285" r:id="rId17"/>
    <p:sldId id="286" r:id="rId18"/>
    <p:sldId id="289" r:id="rId19"/>
    <p:sldId id="258" r:id="rId20"/>
    <p:sldId id="294" r:id="rId21"/>
    <p:sldId id="295" r:id="rId22"/>
    <p:sldId id="267" r:id="rId23"/>
    <p:sldId id="268" r:id="rId24"/>
    <p:sldId id="270" r:id="rId25"/>
    <p:sldId id="287" r:id="rId26"/>
    <p:sldId id="296" r:id="rId27"/>
    <p:sldId id="297" r:id="rId28"/>
    <p:sldId id="298" r:id="rId29"/>
    <p:sldId id="299" r:id="rId30"/>
    <p:sldId id="271" r:id="rId31"/>
    <p:sldId id="272" r:id="rId32"/>
    <p:sldId id="273" r:id="rId33"/>
    <p:sldId id="274" r:id="rId34"/>
    <p:sldId id="275" r:id="rId35"/>
    <p:sldId id="276" r:id="rId36"/>
    <p:sldId id="277" r:id="rId37"/>
    <p:sldId id="278" r:id="rId38"/>
    <p:sldId id="279" r:id="rId39"/>
    <p:sldId id="280" r:id="rId40"/>
    <p:sldId id="281" r:id="rId41"/>
    <p:sldId id="282" r:id="rId42"/>
    <p:sldId id="283" r:id="rId43"/>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8C1D"/>
    <a:srgbClr val="FF66CC"/>
    <a:srgbClr val="FFFFFF"/>
    <a:srgbClr val="C34200"/>
    <a:srgbClr val="BC3F00"/>
    <a:srgbClr val="D0EDF3"/>
    <a:srgbClr val="BDE4EB"/>
    <a:srgbClr val="BFE4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23" autoAdjust="0"/>
    <p:restoredTop sz="94652" autoAdjust="0"/>
  </p:normalViewPr>
  <p:slideViewPr>
    <p:cSldViewPr>
      <p:cViewPr varScale="1">
        <p:scale>
          <a:sx n="70" d="100"/>
          <a:sy n="70" d="100"/>
        </p:scale>
        <p:origin x="131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91C535A-B45C-4841-9779-49A8393ABF9E}" type="slidenum">
              <a:rPr lang="es-ES"/>
              <a:pPr>
                <a:defRPr/>
              </a:pPr>
              <a:t>‹#›</a:t>
            </a:fld>
            <a:endParaRPr lang="es-ES"/>
          </a:p>
        </p:txBody>
      </p:sp>
    </p:spTree>
    <p:extLst>
      <p:ext uri="{BB962C8B-B14F-4D97-AF65-F5344CB8AC3E}">
        <p14:creationId xmlns:p14="http://schemas.microsoft.com/office/powerpoint/2010/main" val="693811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35235A62-DD0A-40E1-A256-651765E878C6}" type="slidenum">
              <a:rPr lang="es-ES"/>
              <a:pPr>
                <a:defRPr/>
              </a:pPr>
              <a:t>‹#›</a:t>
            </a:fld>
            <a:endParaRPr lang="es-ES"/>
          </a:p>
        </p:txBody>
      </p:sp>
    </p:spTree>
    <p:extLst>
      <p:ext uri="{BB962C8B-B14F-4D97-AF65-F5344CB8AC3E}">
        <p14:creationId xmlns:p14="http://schemas.microsoft.com/office/powerpoint/2010/main" val="2214375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AE458CD2-617E-4264-B287-709194915A2C}" type="slidenum">
              <a:rPr lang="es-ES"/>
              <a:pPr>
                <a:defRPr/>
              </a:pPr>
              <a:t>‹#›</a:t>
            </a:fld>
            <a:endParaRPr lang="es-ES"/>
          </a:p>
        </p:txBody>
      </p:sp>
    </p:spTree>
    <p:extLst>
      <p:ext uri="{BB962C8B-B14F-4D97-AF65-F5344CB8AC3E}">
        <p14:creationId xmlns:p14="http://schemas.microsoft.com/office/powerpoint/2010/main" val="257467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FE08758-E67F-4446-82BA-A5463D4BFBBC}" type="slidenum">
              <a:rPr lang="es-ES"/>
              <a:pPr>
                <a:defRPr/>
              </a:pPr>
              <a:t>‹#›</a:t>
            </a:fld>
            <a:endParaRPr lang="es-ES"/>
          </a:p>
        </p:txBody>
      </p:sp>
    </p:spTree>
    <p:extLst>
      <p:ext uri="{BB962C8B-B14F-4D97-AF65-F5344CB8AC3E}">
        <p14:creationId xmlns:p14="http://schemas.microsoft.com/office/powerpoint/2010/main" val="1488502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566E28D-5416-4010-8B22-28650EF8662A}" type="slidenum">
              <a:rPr lang="es-ES"/>
              <a:pPr>
                <a:defRPr/>
              </a:pPr>
              <a:t>‹#›</a:t>
            </a:fld>
            <a:endParaRPr lang="es-ES"/>
          </a:p>
        </p:txBody>
      </p:sp>
    </p:spTree>
    <p:extLst>
      <p:ext uri="{BB962C8B-B14F-4D97-AF65-F5344CB8AC3E}">
        <p14:creationId xmlns:p14="http://schemas.microsoft.com/office/powerpoint/2010/main" val="3290280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75E37CD4-9FA5-4449-8E4F-D4CBC286AF1F}" type="slidenum">
              <a:rPr lang="es-ES"/>
              <a:pPr>
                <a:defRPr/>
              </a:pPr>
              <a:t>‹#›</a:t>
            </a:fld>
            <a:endParaRPr lang="es-ES"/>
          </a:p>
        </p:txBody>
      </p:sp>
    </p:spTree>
    <p:extLst>
      <p:ext uri="{BB962C8B-B14F-4D97-AF65-F5344CB8AC3E}">
        <p14:creationId xmlns:p14="http://schemas.microsoft.com/office/powerpoint/2010/main" val="1047852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43000D01-49BD-4429-B7C6-BAC1C87BCE16}" type="slidenum">
              <a:rPr lang="es-ES"/>
              <a:pPr>
                <a:defRPr/>
              </a:pPr>
              <a:t>‹#›</a:t>
            </a:fld>
            <a:endParaRPr lang="es-ES"/>
          </a:p>
        </p:txBody>
      </p:sp>
    </p:spTree>
    <p:extLst>
      <p:ext uri="{BB962C8B-B14F-4D97-AF65-F5344CB8AC3E}">
        <p14:creationId xmlns:p14="http://schemas.microsoft.com/office/powerpoint/2010/main" val="1867774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41298D32-90B0-4746-82FC-A4FA118DFF2C}" type="slidenum">
              <a:rPr lang="es-ES"/>
              <a:pPr>
                <a:defRPr/>
              </a:pPr>
              <a:t>‹#›</a:t>
            </a:fld>
            <a:endParaRPr lang="es-ES"/>
          </a:p>
        </p:txBody>
      </p:sp>
    </p:spTree>
    <p:extLst>
      <p:ext uri="{BB962C8B-B14F-4D97-AF65-F5344CB8AC3E}">
        <p14:creationId xmlns:p14="http://schemas.microsoft.com/office/powerpoint/2010/main" val="3786369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6B922B63-F9CF-4911-A73A-0E6D646BFE91}" type="slidenum">
              <a:rPr lang="es-ES"/>
              <a:pPr>
                <a:defRPr/>
              </a:pPr>
              <a:t>‹#›</a:t>
            </a:fld>
            <a:endParaRPr lang="es-ES"/>
          </a:p>
        </p:txBody>
      </p:sp>
    </p:spTree>
    <p:extLst>
      <p:ext uri="{BB962C8B-B14F-4D97-AF65-F5344CB8AC3E}">
        <p14:creationId xmlns:p14="http://schemas.microsoft.com/office/powerpoint/2010/main" val="2329491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CB9F13A7-CD56-4625-8204-342D50D323BE}" type="slidenum">
              <a:rPr lang="es-ES"/>
              <a:pPr>
                <a:defRPr/>
              </a:pPr>
              <a:t>‹#›</a:t>
            </a:fld>
            <a:endParaRPr lang="es-ES"/>
          </a:p>
        </p:txBody>
      </p:sp>
    </p:spTree>
    <p:extLst>
      <p:ext uri="{BB962C8B-B14F-4D97-AF65-F5344CB8AC3E}">
        <p14:creationId xmlns:p14="http://schemas.microsoft.com/office/powerpoint/2010/main" val="3460052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250DB0B1-810E-40EF-BED2-07EBF691C35C}" type="slidenum">
              <a:rPr lang="es-ES"/>
              <a:pPr>
                <a:defRPr/>
              </a:pPr>
              <a:t>‹#›</a:t>
            </a:fld>
            <a:endParaRPr lang="es-ES"/>
          </a:p>
        </p:txBody>
      </p:sp>
    </p:spTree>
    <p:extLst>
      <p:ext uri="{BB962C8B-B14F-4D97-AF65-F5344CB8AC3E}">
        <p14:creationId xmlns:p14="http://schemas.microsoft.com/office/powerpoint/2010/main" val="783102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cs typeface="Arial" charset="0"/>
              </a:defRPr>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cs typeface="Arial" charset="0"/>
              </a:defRPr>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93FEA3DF-4F96-401E-BA9A-460CF64A811E}"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150"/>
          <p:cNvSpPr>
            <a:spLocks noGrp="1" noChangeArrowheads="1"/>
          </p:cNvSpPr>
          <p:nvPr>
            <p:ph type="ctrTitle"/>
          </p:nvPr>
        </p:nvSpPr>
        <p:spPr>
          <a:xfrm>
            <a:off x="1979613" y="5084763"/>
            <a:ext cx="2305050" cy="720725"/>
          </a:xfrm>
        </p:spPr>
        <p:txBody>
          <a:bodyPr/>
          <a:lstStyle/>
          <a:p>
            <a:pPr algn="l" eaLnBrk="1" hangingPunct="1"/>
            <a:r>
              <a:rPr lang="fa-IR" sz="4000" b="1" smtClean="0">
                <a:solidFill>
                  <a:schemeClr val="tx1"/>
                </a:solidFill>
                <a:cs typeface="B Titr" panose="00000700000000000000" pitchFamily="2" charset="-78"/>
              </a:rPr>
              <a:t>زیج حیاتی</a:t>
            </a:r>
            <a:endParaRPr lang="es-ES" sz="4000" b="1" smtClean="0">
              <a:solidFill>
                <a:schemeClr val="tx1"/>
              </a:solidFill>
              <a:cs typeface="B Titr" panose="00000700000000000000" pitchFamily="2" charset="-78"/>
            </a:endParaRPr>
          </a:p>
        </p:txBody>
      </p:sp>
      <p:sp>
        <p:nvSpPr>
          <p:cNvPr id="2051" name="Rectangle 169"/>
          <p:cNvSpPr>
            <a:spLocks noChangeArrowheads="1"/>
          </p:cNvSpPr>
          <p:nvPr/>
        </p:nvSpPr>
        <p:spPr bwMode="auto">
          <a:xfrm>
            <a:off x="827088" y="5800725"/>
            <a:ext cx="4897437"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fa-IR" sz="1800" b="1" dirty="0">
                <a:cs typeface="B Titr" panose="00000700000000000000" pitchFamily="2" charset="-78"/>
              </a:rPr>
              <a:t>واحد آمار و پژوهش </a:t>
            </a:r>
            <a:r>
              <a:rPr lang="fa-IR" sz="1800" b="1" dirty="0" smtClean="0">
                <a:cs typeface="B Titr" panose="00000700000000000000" pitchFamily="2" charset="-78"/>
              </a:rPr>
              <a:t>معاونت بهداشتی</a:t>
            </a:r>
            <a:endParaRPr lang="es-ES" sz="1800" b="1" dirty="0">
              <a:cs typeface="B Titr" panose="00000700000000000000"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88640"/>
            <a:ext cx="1254070" cy="72008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053" name="TextBox 2"/>
          <p:cNvSpPr txBox="1">
            <a:spLocks noChangeArrowheads="1"/>
          </p:cNvSpPr>
          <p:nvPr/>
        </p:nvSpPr>
        <p:spPr bwMode="auto">
          <a:xfrm>
            <a:off x="-19488" y="1484784"/>
            <a:ext cx="262778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r" rtl="1" eaLnBrk="1" hangingPunct="1">
              <a:spcBef>
                <a:spcPct val="0"/>
              </a:spcBef>
              <a:buFontTx/>
              <a:buNone/>
            </a:pPr>
            <a:r>
              <a:rPr lang="fa-IR" sz="3600" b="1" dirty="0" smtClean="0">
                <a:latin typeface="IranNastaliq" panose="02020505000000020003" pitchFamily="18" charset="0"/>
                <a:cs typeface="IranNastaliq" panose="02020505000000020003" pitchFamily="18" charset="0"/>
              </a:rPr>
              <a:t>دانشکده علوم پزشکی ساوه</a:t>
            </a:r>
            <a:endParaRPr lang="fa-IR" sz="3600" b="1" dirty="0">
              <a:latin typeface="IranNastaliq" panose="02020505000000020003" pitchFamily="18" charset="0"/>
              <a:cs typeface="IranNastaliq" panose="02020505000000020003"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195513" y="473075"/>
            <a:ext cx="6697662" cy="1143000"/>
          </a:xfrm>
        </p:spPr>
        <p:txBody>
          <a:bodyPr/>
          <a:lstStyle/>
          <a:p>
            <a:r>
              <a:rPr lang="fa-IR" sz="3600" smtClean="0">
                <a:cs typeface="B Titr" panose="00000700000000000000" pitchFamily="2" charset="-78"/>
              </a:rPr>
              <a:t>2. جدول جمعيت برحسب سن و جنس</a:t>
            </a:r>
            <a:br>
              <a:rPr lang="fa-IR" sz="3600" smtClean="0">
                <a:cs typeface="B Titr" panose="00000700000000000000" pitchFamily="2" charset="-78"/>
              </a:rPr>
            </a:br>
            <a:endParaRPr lang="fa-IR" sz="3600" smtClean="0">
              <a:cs typeface="B Titr" panose="00000700000000000000" pitchFamily="2" charset="-78"/>
            </a:endParaRPr>
          </a:p>
        </p:txBody>
      </p:sp>
      <p:sp>
        <p:nvSpPr>
          <p:cNvPr id="9219" name="Content Placeholder 2"/>
          <p:cNvSpPr>
            <a:spLocks noGrp="1"/>
          </p:cNvSpPr>
          <p:nvPr>
            <p:ph idx="1"/>
          </p:nvPr>
        </p:nvSpPr>
        <p:spPr>
          <a:xfrm>
            <a:off x="250825" y="2133600"/>
            <a:ext cx="8229600" cy="4525963"/>
          </a:xfrm>
        </p:spPr>
        <p:txBody>
          <a:bodyPr/>
          <a:lstStyle/>
          <a:p>
            <a:pPr marL="0" indent="0" algn="just" rtl="1">
              <a:buFontTx/>
              <a:buNone/>
            </a:pPr>
            <a:r>
              <a:rPr lang="fa-IR" sz="2000" dirty="0" smtClean="0">
                <a:cs typeface="B Zar" panose="00000400000000000000" pitchFamily="2" charset="-78"/>
              </a:rPr>
              <a:t>دومين جدول سمت راست صفحه زیج، جدول جمعيت تحت پوشش را نشان میدهد. مبناي این جدول </a:t>
            </a:r>
            <a:r>
              <a:rPr lang="fa-IR" sz="2000" dirty="0" smtClean="0">
                <a:solidFill>
                  <a:srgbClr val="F48C1D"/>
                </a:solidFill>
                <a:cs typeface="B Zar" panose="00000400000000000000" pitchFamily="2" charset="-78"/>
              </a:rPr>
              <a:t>سرشماري اول سال </a:t>
            </a:r>
            <a:r>
              <a:rPr lang="fa-IR" sz="2000" dirty="0" smtClean="0">
                <a:cs typeface="B Zar" panose="00000400000000000000" pitchFamily="2" charset="-78"/>
              </a:rPr>
              <a:t>بهورز در روستا یا سرشماري اول سال پایگاه هاي بهداشت یا مراكز بهداشتی درمانی شهري است. پس از اتمام سرشماري، در آغاز اطلاعات جمع آوري شده برحسب سن و جنس جمعيت تحت پوشش و به تفکيك روستاي اصلی و روستا یا روستاهاي قمر در جمعيت روستایی و به تفکيك جمعيت شهري/ حاشيه یا روستایی در واحدهاي مستقر در شهر دسته بندي میشود و به این جدول وارد میگردد.</a:t>
            </a:r>
          </a:p>
          <a:p>
            <a:pPr marL="0" indent="0" algn="just" rtl="1">
              <a:buFontTx/>
              <a:buNone/>
            </a:pPr>
            <a:r>
              <a:rPr lang="fa-IR" sz="2000" dirty="0" smtClean="0">
                <a:cs typeface="B Zar" panose="00000400000000000000" pitchFamily="2" charset="-78"/>
              </a:rPr>
              <a:t> درطراحی زیج حاضر گروه سنی زیر یك سال به گروه هاي سنی كمتر از یکماه و یکماه تا یکسال تفکيك شده اند كه مبناي جمع آوري داده هاي سن این گروه ها</a:t>
            </a:r>
            <a:r>
              <a:rPr lang="fa-IR" sz="2000" dirty="0" smtClean="0">
                <a:solidFill>
                  <a:srgbClr val="F48C1D"/>
                </a:solidFill>
                <a:cs typeface="B Zar" panose="00000400000000000000" pitchFamily="2" charset="-78"/>
              </a:rPr>
              <a:t> همان مقطع زمانی است كه سرشماري اول سال انجام می شود</a:t>
            </a:r>
            <a:r>
              <a:rPr lang="fa-IR" sz="2000" dirty="0" smtClean="0">
                <a:cs typeface="B Zar" panose="00000400000000000000" pitchFamily="2" charset="-78"/>
              </a:rPr>
              <a:t>. چنانچه واحدهاي مستقر در شهر (پایگاه بهداشت)، جمعيت حاشيه در پوشش خود ندارند، ستون دوم (یعنی ستونی كه عنوان آن حاشيه میباشد) خالی میماند. چنانچه واحدهاي مستقر در شهر (پایگاه بهداشت)، جمعيت روستایی به طور مستقيم و بدون واسطه خانه بهداشت در پوشش خود دارند، لازم است زیج روستایی مخصوص این جمعيت روستایی استفاده شود.</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161925" y="2052638"/>
            <a:ext cx="8553450" cy="4525962"/>
          </a:xfrm>
        </p:spPr>
        <p:txBody>
          <a:bodyPr/>
          <a:lstStyle/>
          <a:p>
            <a:pPr marL="0" indent="0" algn="just" rtl="1">
              <a:buFontTx/>
              <a:buNone/>
              <a:defRPr/>
            </a:pPr>
            <a:r>
              <a:rPr lang="fa-IR" sz="2400" dirty="0" smtClean="0">
                <a:cs typeface="B Zar" panose="00000400000000000000" pitchFamily="2" charset="-78"/>
              </a:rPr>
              <a:t>توجه داشته باشيد كه ستون هاي مربوط به جمعيت زنان در فاصله سنی 10 تا  49 سال،15 تا 19 سال، 20 تا 24 سال ... الی اخر به دو قسمت تقسیم شده است. درهر سطر ستون سمت راست (یعنی ستون سفيد) براي نوشتن كل جمعيت زنان، </a:t>
            </a:r>
            <a:r>
              <a:rPr lang="fa-IR" sz="2400" dirty="0" smtClean="0">
                <a:solidFill>
                  <a:srgbClr val="F48C1D"/>
                </a:solidFill>
                <a:cs typeface="B Zar" panose="00000400000000000000" pitchFamily="2" charset="-78"/>
              </a:rPr>
              <a:t>ستون سمت چپ (یعنی رنگی) براي ثبت رقم جمعيت زنان همسردار </a:t>
            </a:r>
            <a:r>
              <a:rPr lang="fa-IR" sz="2400" dirty="0" smtClean="0">
                <a:cs typeface="B Zar" panose="00000400000000000000" pitchFamily="2" charset="-78"/>
              </a:rPr>
              <a:t>در آن گروه سنی است.</a:t>
            </a:r>
          </a:p>
          <a:p>
            <a:pPr algn="just" rtl="1">
              <a:buClr>
                <a:srgbClr val="FF0000"/>
              </a:buClr>
              <a:buSzPct val="129000"/>
              <a:buFont typeface="Arial" panose="020B0604020202020204" pitchFamily="34" charset="0"/>
              <a:buChar char="×"/>
              <a:defRPr/>
            </a:pPr>
            <a:r>
              <a:rPr lang="fa-IR" sz="2800" dirty="0" smtClean="0">
                <a:solidFill>
                  <a:srgbClr val="FF0000"/>
                </a:solidFill>
                <a:cs typeface="B Zar" panose="00000400000000000000" pitchFamily="2" charset="-78"/>
              </a:rPr>
              <a:t>مهم:</a:t>
            </a:r>
            <a:r>
              <a:rPr lang="fa-IR" sz="2800" dirty="0" smtClean="0">
                <a:cs typeface="B Zar" panose="00000400000000000000" pitchFamily="2" charset="-78"/>
              </a:rPr>
              <a:t> </a:t>
            </a:r>
            <a:r>
              <a:rPr lang="fa-IR" sz="2400" dirty="0" smtClean="0">
                <a:cs typeface="B Zar" panose="00000400000000000000" pitchFamily="2" charset="-78"/>
              </a:rPr>
              <a:t>منظور از زن همسردار، زنی است كه در خانه همسر خود زندگی میكند به عبارت دیگر دختران عقدكرده اي كه هنوز در خانه پدري خود ساكن هستند جزو زنان همسردار به حساب می آیند.</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813" y="4137025"/>
            <a:ext cx="5219701" cy="244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11188" y="369888"/>
            <a:ext cx="8229600" cy="1223962"/>
          </a:xfrm>
        </p:spPr>
        <p:txBody>
          <a:bodyPr/>
          <a:lstStyle/>
          <a:p>
            <a:r>
              <a:rPr lang="fa-IR" sz="2800" dirty="0" smtClean="0">
                <a:cs typeface="B Titr" panose="00000700000000000000" pitchFamily="2" charset="-78"/>
              </a:rPr>
              <a:t>3. جدول مرگ مادران به دليل عوارض بارداری و زایمان برحسب سن مادر و علت مرگ</a:t>
            </a:r>
            <a:endParaRPr lang="fa-IR" dirty="0" smtClean="0"/>
          </a:p>
        </p:txBody>
      </p:sp>
      <p:sp>
        <p:nvSpPr>
          <p:cNvPr id="11267" name="Content Placeholder 2"/>
          <p:cNvSpPr>
            <a:spLocks noGrp="1"/>
          </p:cNvSpPr>
          <p:nvPr>
            <p:ph idx="1"/>
          </p:nvPr>
        </p:nvSpPr>
        <p:spPr>
          <a:xfrm>
            <a:off x="323528" y="1988840"/>
            <a:ext cx="8512054" cy="3455988"/>
          </a:xfrm>
        </p:spPr>
        <p:txBody>
          <a:bodyPr/>
          <a:lstStyle/>
          <a:p>
            <a:pPr marL="0" indent="0" algn="just" rtl="1">
              <a:buFontTx/>
              <a:buNone/>
            </a:pPr>
            <a:r>
              <a:rPr lang="fa-IR" sz="2200" dirty="0" smtClean="0">
                <a:cs typeface="B Zar" panose="00000400000000000000" pitchFamily="2" charset="-78"/>
              </a:rPr>
              <a:t>سومين جدول سمت راست صفحه زیج ، مرگ مادران به دليل عوارض حاملگی، زایمان و تا 42 روز پس از ختم بارداري را برحسب سن مادر به تفکيك منطقه و با اشاره به علتهاي عمده مرگ مادران(خونریزي، عفونت بعد از زایمان، پره اكلامپسی، بيماریهاي قلبی و سایر علل) نشان می دهد.</a:t>
            </a:r>
          </a:p>
          <a:p>
            <a:pPr marL="0" indent="0" algn="just" rtl="1">
              <a:buFontTx/>
              <a:buNone/>
            </a:pPr>
            <a:r>
              <a:rPr lang="fa-IR" sz="1600" dirty="0">
                <a:cs typeface="B Zar" panose="00000400000000000000" pitchFamily="2" charset="-78"/>
              </a:rPr>
              <a:t>توجه: علل مرگ با بررسی موارد مرگ در كميته دانشگاهی بررسی مرگ مادر و مطابق علت اعلام شده در </a:t>
            </a:r>
            <a:r>
              <a:rPr lang="fa-IR" sz="1600" dirty="0" smtClean="0">
                <a:cs typeface="B Zar" panose="00000400000000000000" pitchFamily="2" charset="-78"/>
              </a:rPr>
              <a:t>این كميته </a:t>
            </a:r>
            <a:r>
              <a:rPr lang="fa-IR" sz="1600" dirty="0">
                <a:cs typeface="B Zar" panose="00000400000000000000" pitchFamily="2" charset="-78"/>
              </a:rPr>
              <a:t>در </a:t>
            </a:r>
            <a:r>
              <a:rPr lang="fa-IR" sz="1600" dirty="0" smtClean="0">
                <a:cs typeface="B Zar" panose="00000400000000000000" pitchFamily="2" charset="-78"/>
              </a:rPr>
              <a:t>جدول </a:t>
            </a:r>
            <a:r>
              <a:rPr lang="fa-IR" sz="1600" dirty="0">
                <a:cs typeface="B Zar" panose="00000400000000000000" pitchFamily="2" charset="-78"/>
              </a:rPr>
              <a:t>درج </a:t>
            </a:r>
            <a:r>
              <a:rPr lang="fa-IR" sz="1600" dirty="0" smtClean="0">
                <a:cs typeface="B Zar" panose="00000400000000000000" pitchFamily="2" charset="-78"/>
              </a:rPr>
              <a:t>گردد كه علل </a:t>
            </a:r>
            <a:r>
              <a:rPr lang="fa-IR" sz="1600" dirty="0">
                <a:cs typeface="B Zar" panose="00000400000000000000" pitchFamily="2" charset="-78"/>
              </a:rPr>
              <a:t>درج </a:t>
            </a:r>
            <a:r>
              <a:rPr lang="fa-IR" sz="1600" dirty="0" smtClean="0">
                <a:cs typeface="B Zar" panose="00000400000000000000" pitchFamily="2" charset="-78"/>
              </a:rPr>
              <a:t>شده ممکن است خونریزي</a:t>
            </a:r>
            <a:r>
              <a:rPr lang="fa-IR" sz="1600" dirty="0">
                <a:cs typeface="B Zar" panose="00000400000000000000" pitchFamily="2" charset="-78"/>
              </a:rPr>
              <a:t>، عفونت پس از زایمان، پره اكلامپسی، بيماري هاي قلبی باشد. سایر علل مرگ مادر به غير از علل فوق كه توسط كميته دانشگاهی بررسی مرگ </a:t>
            </a:r>
            <a:r>
              <a:rPr lang="fa-IR" sz="1600" dirty="0" smtClean="0">
                <a:cs typeface="B Zar" panose="00000400000000000000" pitchFamily="2" charset="-78"/>
              </a:rPr>
              <a:t>مادر اعلام می گردد در گزینه </a:t>
            </a:r>
            <a:r>
              <a:rPr lang="fa-IR" sz="1600" dirty="0">
                <a:cs typeface="B Zar" panose="00000400000000000000" pitchFamily="2" charset="-78"/>
              </a:rPr>
              <a:t>"سایر علل" ثبت می </a:t>
            </a:r>
            <a:r>
              <a:rPr lang="fa-IR" sz="1600" dirty="0" smtClean="0">
                <a:cs typeface="B Zar" panose="00000400000000000000" pitchFamily="2" charset="-78"/>
              </a:rPr>
              <a:t>شود.</a:t>
            </a:r>
          </a:p>
          <a:p>
            <a:pPr marL="0" indent="0" algn="just" rtl="1">
              <a:buFontTx/>
              <a:buNone/>
            </a:pPr>
            <a:r>
              <a:rPr lang="fa-IR" sz="2400" dirty="0" smtClean="0">
                <a:cs typeface="B Zar" panose="00000400000000000000" pitchFamily="2" charset="-78"/>
              </a:rPr>
              <a:t>توجه داشته باشيد كه اگر مرگ مادر در طول دوران بارداري، حين زایمان و یا تا  42روز پس از ختم بارداري به علتهاي دیگري مثل </a:t>
            </a:r>
            <a:r>
              <a:rPr lang="fa-IR" sz="2400" dirty="0" smtClean="0">
                <a:solidFill>
                  <a:srgbClr val="F48C1D"/>
                </a:solidFill>
                <a:cs typeface="B Zar" panose="00000400000000000000" pitchFamily="2" charset="-78"/>
              </a:rPr>
              <a:t>حوادث</a:t>
            </a:r>
            <a:r>
              <a:rPr lang="fa-IR" sz="2400" dirty="0" smtClean="0">
                <a:cs typeface="B Zar" panose="00000400000000000000" pitchFamily="2" charset="-78"/>
              </a:rPr>
              <a:t> پيش آمده باشد </a:t>
            </a:r>
            <a:r>
              <a:rPr lang="fa-IR" sz="2400" dirty="0" smtClean="0">
                <a:solidFill>
                  <a:srgbClr val="F48C1D"/>
                </a:solidFill>
                <a:cs typeface="B Zar" panose="00000400000000000000" pitchFamily="2" charset="-78"/>
              </a:rPr>
              <a:t>نبایستی به عنوان مرگ مادر ثبت شود</a:t>
            </a:r>
            <a:r>
              <a:rPr lang="fa-IR" sz="2400" dirty="0" smtClean="0">
                <a:cs typeface="B Zar" panose="00000400000000000000" pitchFamily="2" charset="-78"/>
              </a:rPr>
              <a:t> و فقط در جدول كل مرگها (جدول پنجم (زیر گردونه)) ثبت میگردد.</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20" y="4725144"/>
            <a:ext cx="2019300" cy="181642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43570" y="332656"/>
            <a:ext cx="9000430" cy="1143000"/>
          </a:xfrm>
        </p:spPr>
        <p:txBody>
          <a:bodyPr/>
          <a:lstStyle/>
          <a:p>
            <a:r>
              <a:rPr lang="fa-IR" sz="3600" dirty="0">
                <a:cs typeface="B Titr" panose="00000700000000000000" pitchFamily="2" charset="-78"/>
              </a:rPr>
              <a:t> جدول مرگ مادران به دليل عوارض بارداری و زایمان برحسب سن مادر و علت مرگ</a:t>
            </a:r>
            <a:endParaRPr lang="fa-IR" sz="3600" dirty="0" smtClean="0">
              <a:cs typeface="B Titr" panose="00000700000000000000" pitchFamily="2" charset="-78"/>
            </a:endParaRPr>
          </a:p>
        </p:txBody>
      </p:sp>
      <p:pic>
        <p:nvPicPr>
          <p:cNvPr id="2" name="Content Placeholder 1"/>
          <p:cNvPicPr>
            <a:picLocks noGrp="1" noChangeAspect="1"/>
          </p:cNvPicPr>
          <p:nvPr>
            <p:ph idx="1"/>
          </p:nvPr>
        </p:nvPicPr>
        <p:blipFill>
          <a:blip r:embed="rId2"/>
          <a:stretch>
            <a:fillRect/>
          </a:stretch>
        </p:blipFill>
        <p:spPr>
          <a:xfrm>
            <a:off x="497485" y="1989138"/>
            <a:ext cx="7572767" cy="435292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60350"/>
            <a:ext cx="8229600" cy="1157288"/>
          </a:xfrm>
        </p:spPr>
        <p:txBody>
          <a:bodyPr/>
          <a:lstStyle/>
          <a:p>
            <a:r>
              <a:rPr lang="fa-IR" sz="2800" dirty="0" smtClean="0">
                <a:cs typeface="B Titr" panose="00000700000000000000" pitchFamily="2" charset="-78"/>
              </a:rPr>
              <a:t>4. جدول تولد برحسب وزن و جنس نوزاد، سن مادر و شرایط زایمان، نوع زایمان و فرزند آوری:</a:t>
            </a:r>
            <a:endParaRPr lang="fa-IR" sz="4000" dirty="0" smtClean="0">
              <a:cs typeface="B Titr" panose="00000700000000000000" pitchFamily="2" charset="-78"/>
            </a:endParaRPr>
          </a:p>
        </p:txBody>
      </p:sp>
      <p:sp>
        <p:nvSpPr>
          <p:cNvPr id="12291" name="Content Placeholder 2"/>
          <p:cNvSpPr>
            <a:spLocks noGrp="1"/>
          </p:cNvSpPr>
          <p:nvPr>
            <p:ph idx="1"/>
          </p:nvPr>
        </p:nvSpPr>
        <p:spPr>
          <a:xfrm>
            <a:off x="0" y="1989138"/>
            <a:ext cx="8229600" cy="4525962"/>
          </a:xfrm>
        </p:spPr>
        <p:txBody>
          <a:bodyPr/>
          <a:lstStyle/>
          <a:p>
            <a:pPr marL="0" indent="0" algn="r" rtl="1">
              <a:buFontTx/>
              <a:buNone/>
              <a:defRPr/>
            </a:pPr>
            <a:r>
              <a:rPr lang="fa-IR" sz="2100" dirty="0" smtClean="0">
                <a:cs typeface="B Zar" panose="00000400000000000000" pitchFamily="2" charset="-78"/>
              </a:rPr>
              <a:t>چهارمين جدول صفحه زیج ، به ثبت اطلاعات دقيق تر مربوط به مواليد اختصاص دارد. در این جدول نيز همه ارقام برحسب جنس نوزاد و به تفکيك شهر/ روستاهاي اصلی و حاشيه/ قمر ثبت میشود. در زیجهاي كنونی رقم مرده بدنيا آمده ها، زنده به دنيا آمده ها، وزن هنگام تولد(كمتر از  2500گرم،  2500گرم و بيشتر، وزن نشده)، سن مادر در این تولد زنده شرایطی كه زایمان در آن صورت گرفته است( در بيمارستان؛ در منزل؛ زیرنظر: ماماي تحصيل كرده، ماماي دوره دیده، یا ماماي دوره ندیده) منعکس میگردد.</a:t>
            </a:r>
          </a:p>
          <a:p>
            <a:pPr algn="r" rtl="1">
              <a:buFont typeface="Wingdings" panose="05000000000000000000" pitchFamily="2" charset="2"/>
              <a:buChar char="ü"/>
              <a:defRPr/>
            </a:pPr>
            <a:r>
              <a:rPr lang="fa-IR" sz="2100" b="1" dirty="0" smtClean="0">
                <a:cs typeface="B Zar" panose="00000400000000000000" pitchFamily="2" charset="-78"/>
              </a:rPr>
              <a:t>بخش اول: </a:t>
            </a:r>
            <a:r>
              <a:rPr lang="fa-IR" sz="2100" dirty="0" smtClean="0">
                <a:cs typeface="B Zar" panose="00000400000000000000" pitchFamily="2" charset="-78"/>
              </a:rPr>
              <a:t>تعداد دختران و پسران مرده بدنيا آمده در برگه زیج حياتی به روش </a:t>
            </a:r>
            <a:r>
              <a:rPr lang="fa-IR" sz="2100" dirty="0" smtClean="0">
                <a:solidFill>
                  <a:srgbClr val="F48C1D"/>
                </a:solidFill>
                <a:cs typeface="B Zar" panose="00000400000000000000" pitchFamily="2" charset="-78"/>
              </a:rPr>
              <a:t>چوب خطی </a:t>
            </a:r>
            <a:r>
              <a:rPr lang="fa-IR" sz="2100" dirty="0" smtClean="0">
                <a:cs typeface="B Zar" panose="00000400000000000000" pitchFamily="2" charset="-78"/>
              </a:rPr>
              <a:t>علامت زده میشود. در دو حالت، نوزاد مرده بدنيا آمده به حساب میآید:</a:t>
            </a:r>
          </a:p>
          <a:p>
            <a:pPr marL="0" indent="0" algn="r" rtl="1">
              <a:buFontTx/>
              <a:buNone/>
              <a:defRPr/>
            </a:pPr>
            <a:r>
              <a:rPr lang="fa-IR" sz="2100" dirty="0" smtClean="0">
                <a:solidFill>
                  <a:srgbClr val="F48C1D"/>
                </a:solidFill>
                <a:cs typeface="B Zar" panose="00000400000000000000" pitchFamily="2" charset="-78"/>
              </a:rPr>
              <a:t>الف)  </a:t>
            </a:r>
            <a:r>
              <a:rPr lang="fa-IR" sz="2100" dirty="0" smtClean="0">
                <a:cs typeface="B Zar" panose="00000400000000000000" pitchFamily="2" charset="-78"/>
              </a:rPr>
              <a:t>نوزادي كه بعد از شروع  هفته بيست و دوم حاملگی بدنيا آمده است و هيچيك از علائم حياتی. را ندارد (حتی یك نفس هم نکشيده و گریه نکرده است)</a:t>
            </a:r>
          </a:p>
          <a:p>
            <a:pPr marL="0" indent="0" algn="r" rtl="1">
              <a:buFontTx/>
              <a:buNone/>
              <a:defRPr/>
            </a:pPr>
            <a:r>
              <a:rPr lang="fa-IR" sz="2100" dirty="0" smtClean="0">
                <a:solidFill>
                  <a:srgbClr val="F48C1D"/>
                </a:solidFill>
                <a:cs typeface="B Zar" panose="00000400000000000000" pitchFamily="2" charset="-78"/>
              </a:rPr>
              <a:t> ب)  </a:t>
            </a:r>
            <a:r>
              <a:rPr lang="fa-IR" sz="2100" dirty="0" smtClean="0">
                <a:cs typeface="B Zar" panose="00000400000000000000" pitchFamily="2" charset="-78"/>
              </a:rPr>
              <a:t>نوزادي كه با وزن بيش از  500 گرم (بدون احتساب وزن جفت) بدنيا آمده و در زمان تولد فاقد علائم حياتی است.</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dirty="0" smtClean="0">
                <a:cs typeface="B Titr" panose="00000700000000000000" pitchFamily="2" charset="-78"/>
              </a:rPr>
              <a:t>4. جدول تولد برحسب وزن و جنس نوزاد، سن مادر و شرایط زایمان، نوع زایمان و فرزند آوری:</a:t>
            </a:r>
            <a:endParaRPr lang="fa-IR" sz="3200" dirty="0"/>
          </a:p>
        </p:txBody>
      </p:sp>
      <p:sp>
        <p:nvSpPr>
          <p:cNvPr id="3" name="Content Placeholder 2"/>
          <p:cNvSpPr>
            <a:spLocks noGrp="1"/>
          </p:cNvSpPr>
          <p:nvPr>
            <p:ph idx="1"/>
          </p:nvPr>
        </p:nvSpPr>
        <p:spPr>
          <a:xfrm>
            <a:off x="179512" y="2204864"/>
            <a:ext cx="8507288" cy="4137323"/>
          </a:xfrm>
        </p:spPr>
        <p:txBody>
          <a:bodyPr/>
          <a:lstStyle/>
          <a:p>
            <a:pPr algn="r" rtl="1">
              <a:buFont typeface="Wingdings" panose="05000000000000000000" pitchFamily="2" charset="2"/>
              <a:buChar char="ü"/>
            </a:pPr>
            <a:r>
              <a:rPr lang="fa-IR" sz="2000" b="1" dirty="0">
                <a:cs typeface="B Zar" panose="00000400000000000000" pitchFamily="2" charset="-78"/>
              </a:rPr>
              <a:t>بخش دوم: </a:t>
            </a:r>
            <a:r>
              <a:rPr lang="fa-IR" sz="2000" dirty="0">
                <a:cs typeface="B Zar" panose="00000400000000000000" pitchFamily="2" charset="-78"/>
              </a:rPr>
              <a:t>مربوط به تعداد كل نوزادان زنده متولد شده و جنس آنها برحسب منطقه میباشد</a:t>
            </a:r>
            <a:r>
              <a:rPr lang="fa-IR" sz="2000" dirty="0" smtClean="0">
                <a:cs typeface="B Zar" panose="00000400000000000000" pitchFamily="2" charset="-78"/>
              </a:rPr>
              <a:t>.</a:t>
            </a:r>
          </a:p>
          <a:p>
            <a:pPr algn="r" rtl="1">
              <a:buFont typeface="Wingdings" panose="05000000000000000000" pitchFamily="2" charset="2"/>
              <a:buChar char="ü"/>
            </a:pPr>
            <a:r>
              <a:rPr lang="fa-IR" sz="2000" dirty="0" smtClean="0">
                <a:cs typeface="B Zar" panose="00000400000000000000" pitchFamily="2" charset="-78"/>
              </a:rPr>
              <a:t> </a:t>
            </a:r>
            <a:r>
              <a:rPr lang="fa-IR" sz="2000" b="1" dirty="0" smtClean="0">
                <a:cs typeface="B Zar" panose="00000400000000000000" pitchFamily="2" charset="-78"/>
              </a:rPr>
              <a:t>بخش سوم: </a:t>
            </a:r>
            <a:r>
              <a:rPr lang="fa-IR" sz="2000" dirty="0" smtClean="0">
                <a:cs typeface="B Zar" panose="00000400000000000000" pitchFamily="2" charset="-78"/>
              </a:rPr>
              <a:t>مربوط به وزن هنگام تولد نوزاد برحسب جنس اوست. چنانچه وزن هنگام تولد دردست نبود میتوانيد وزن روز دهم تولد را اندازه بگيرید.</a:t>
            </a:r>
          </a:p>
          <a:p>
            <a:pPr marL="0" indent="0" algn="r" rtl="1">
              <a:buNone/>
            </a:pPr>
            <a:r>
              <a:rPr lang="fa-IR" sz="1800" dirty="0" smtClean="0">
                <a:cs typeface="B Zar" panose="00000400000000000000" pitchFamily="2" charset="-78"/>
              </a:rPr>
              <a:t>       تعداد نوزادانی را كه وزنشان كمتر از  2500 گرم باشد در دو ستون اول این قسمت و آنهایی كه وزنشان  2500 گرم یا            بيشتر است در دو ستون بعدي علامت زده میشود. در دو ستون آخر این بخش، تعداد نوزادانی ثبت میشود كه موفق به وزن     كردن آنها نشده ایم.</a:t>
            </a:r>
          </a:p>
          <a:p>
            <a:pPr algn="r" rtl="1">
              <a:buFont typeface="Wingdings" panose="05000000000000000000" pitchFamily="2" charset="2"/>
              <a:buChar char="ü"/>
            </a:pPr>
            <a:r>
              <a:rPr lang="fa-IR" sz="1800" b="1" dirty="0" smtClean="0">
                <a:cs typeface="B Zar" panose="00000400000000000000" pitchFamily="2" charset="-78"/>
              </a:rPr>
              <a:t>بخش چهارم: </a:t>
            </a:r>
            <a:r>
              <a:rPr lang="fa-IR" sz="1800" dirty="0" smtClean="0">
                <a:cs typeface="B Zar" panose="00000400000000000000" pitchFamily="2" charset="-78"/>
              </a:rPr>
              <a:t>مربوط به سن مادر در هر تولد زنده نوزاد اوست. توجه داشته باشيد كه اگر حاصل زایمان  2 یا چند نوزاد است (دوقلو یا بيشتر) باید براي هریك از تولدهاي زنده در قسمت سن مادر، یك علامت زده شود یعنی براي دوقلو،  2 بار علامت زده میشود زیرا در این بخش از جدول تعداد تولدها مطرح است. در نهایت مجموع  ارقام درون ستون هاي این بخش با ارقام بخش هاي سوم و دوم این جدول مساوي خواهند بود.</a:t>
            </a:r>
            <a:br>
              <a:rPr lang="fa-IR" sz="1800" dirty="0" smtClean="0">
                <a:cs typeface="B Zar" panose="00000400000000000000" pitchFamily="2" charset="-78"/>
              </a:rPr>
            </a:br>
            <a:endParaRPr lang="fa-IR" sz="1800" dirty="0">
              <a:cs typeface="B Zar" panose="00000400000000000000" pitchFamily="2" charset="-78"/>
            </a:endParaRPr>
          </a:p>
        </p:txBody>
      </p:sp>
    </p:spTree>
    <p:extLst>
      <p:ext uri="{BB962C8B-B14F-4D97-AF65-F5344CB8AC3E}">
        <p14:creationId xmlns:p14="http://schemas.microsoft.com/office/powerpoint/2010/main" val="2557474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dirty="0" smtClean="0">
                <a:cs typeface="B Titr" panose="00000700000000000000" pitchFamily="2" charset="-78"/>
              </a:rPr>
              <a:t>4. جدول تولد برحسب وزن و جنس نوزاد، سن مادر و شرایط زایمان، نوع زایمان و فرزند آوری:</a:t>
            </a:r>
            <a:endParaRPr lang="fa-IR" sz="3200" dirty="0"/>
          </a:p>
        </p:txBody>
      </p:sp>
      <p:sp>
        <p:nvSpPr>
          <p:cNvPr id="3" name="Content Placeholder 2"/>
          <p:cNvSpPr>
            <a:spLocks noGrp="1"/>
          </p:cNvSpPr>
          <p:nvPr>
            <p:ph idx="1"/>
          </p:nvPr>
        </p:nvSpPr>
        <p:spPr>
          <a:xfrm>
            <a:off x="251520" y="2132856"/>
            <a:ext cx="8229600" cy="4525963"/>
          </a:xfrm>
        </p:spPr>
        <p:txBody>
          <a:bodyPr/>
          <a:lstStyle/>
          <a:p>
            <a:pPr algn="r" rtl="1">
              <a:buFont typeface="Wingdings" panose="05000000000000000000" pitchFamily="2" charset="2"/>
              <a:buChar char="ü"/>
            </a:pPr>
            <a:r>
              <a:rPr lang="fa-IR" sz="2000" b="1" dirty="0" smtClean="0">
                <a:cs typeface="B Zar" panose="00000400000000000000" pitchFamily="2" charset="-78"/>
              </a:rPr>
              <a:t>بخش پنجم: </a:t>
            </a:r>
            <a:r>
              <a:rPr lang="fa-IR" sz="2000" dirty="0" smtClean="0">
                <a:cs typeface="B Zar" panose="00000400000000000000" pitchFamily="2" charset="-78"/>
              </a:rPr>
              <a:t>در برگيرنده شرایط زایمان در بيمارستان یا منزل زائو است. چنانچه زایمان در بيمارستان، زایشگاه یا واحد تسهيلات زایمانی انجام شده باشد تعداد آنها در ستون مربوط، علامت زده میشود و اگر زایمان در منزل زائو یا بين راه انجام گرفته باشد، برحسب اینکه كمك كننده به زایمان چه كسی است در ستون هاي زیر آن علامت میگذاریم.</a:t>
            </a:r>
          </a:p>
          <a:p>
            <a:pPr marL="0" indent="0" algn="r" rtl="1">
              <a:buNone/>
            </a:pPr>
            <a:r>
              <a:rPr lang="fa-IR" sz="2000" dirty="0" smtClean="0">
                <a:cs typeface="B Zar" panose="00000400000000000000" pitchFamily="2" charset="-78"/>
              </a:rPr>
              <a:t>     دقت كنيد كه اگر حاصل زایمان، دوقلو یا چندقلو باشد </a:t>
            </a:r>
            <a:r>
              <a:rPr lang="fa-IR" sz="2000" dirty="0" smtClean="0">
                <a:solidFill>
                  <a:srgbClr val="F48C1D"/>
                </a:solidFill>
                <a:cs typeface="B Zar" panose="00000400000000000000" pitchFamily="2" charset="-78"/>
              </a:rPr>
              <a:t>در این بخش، فقط یك بار ثبت میشود </a:t>
            </a:r>
            <a:r>
              <a:rPr lang="fa-IR" sz="2000" dirty="0" smtClean="0">
                <a:cs typeface="B Zar" panose="00000400000000000000" pitchFamily="2" charset="-78"/>
              </a:rPr>
              <a:t>زیرا تعداد    زایمان مطرح است و مادر هر دو نوزاد یکی است و به این ترتيب میتوان درصدد چند قلوزایی را هم بدست آورد (در واقع اختلاف بين مجموع  نوزادان زنده و مرده بدنيا آمده از این ستون، تعداد دوقلو یا چندقلوها را بدست میدهد)</a:t>
            </a:r>
          </a:p>
          <a:p>
            <a:pPr marL="0" indent="0" algn="r" rtl="1">
              <a:buNone/>
            </a:pPr>
            <a:r>
              <a:rPr lang="fa-IR" sz="2000" b="1" dirty="0" smtClean="0">
                <a:solidFill>
                  <a:srgbClr val="F48C1D"/>
                </a:solidFill>
                <a:cs typeface="B Zar" panose="00000400000000000000" pitchFamily="2" charset="-78"/>
              </a:rPr>
              <a:t>ماماي تحصيل كرده: </a:t>
            </a:r>
            <a:r>
              <a:rPr lang="fa-IR" sz="2000" dirty="0" smtClean="0">
                <a:cs typeface="B Zar" panose="00000400000000000000" pitchFamily="2" charset="-78"/>
              </a:rPr>
              <a:t>ماماهایی فارغ التحصيل دانشگاهی هستند كه دوره كاردانی و یا كارشناسی مامائی را گذرانده اند. ( موارد زایمان در منزل توسط پزشك نيز در همين محل ثبت شود.)</a:t>
            </a:r>
          </a:p>
          <a:p>
            <a:pPr marL="0" indent="0" algn="r" rtl="1">
              <a:buNone/>
            </a:pPr>
            <a:endParaRPr lang="fa-IR" sz="2000" dirty="0">
              <a:cs typeface="B Zar" panose="00000400000000000000" pitchFamily="2" charset="-78"/>
            </a:endParaRPr>
          </a:p>
        </p:txBody>
      </p:sp>
    </p:spTree>
    <p:extLst>
      <p:ext uri="{BB962C8B-B14F-4D97-AF65-F5344CB8AC3E}">
        <p14:creationId xmlns:p14="http://schemas.microsoft.com/office/powerpoint/2010/main" val="4320381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060848"/>
            <a:ext cx="8229600" cy="4525963"/>
          </a:xfrm>
        </p:spPr>
        <p:txBody>
          <a:bodyPr/>
          <a:lstStyle/>
          <a:p>
            <a:pPr marL="0" indent="0" algn="r" rtl="1">
              <a:buNone/>
            </a:pPr>
            <a:r>
              <a:rPr lang="fa-IR" sz="1800" b="1" dirty="0" smtClean="0">
                <a:solidFill>
                  <a:srgbClr val="F48C1D"/>
                </a:solidFill>
                <a:cs typeface="B Zar" panose="00000400000000000000" pitchFamily="2" charset="-78"/>
              </a:rPr>
              <a:t>مامای دوره دیده:</a:t>
            </a:r>
          </a:p>
          <a:p>
            <a:pPr algn="r" rtl="1">
              <a:buFont typeface="Wingdings" panose="05000000000000000000" pitchFamily="2" charset="2"/>
              <a:buChar char="§"/>
            </a:pPr>
            <a:r>
              <a:rPr lang="fa-IR" sz="1800" dirty="0" smtClean="0">
                <a:cs typeface="B Zar" panose="00000400000000000000" pitchFamily="2" charset="-78"/>
              </a:rPr>
              <a:t> </a:t>
            </a:r>
            <a:r>
              <a:rPr lang="fa-IR" sz="1800" dirty="0" smtClean="0">
                <a:solidFill>
                  <a:srgbClr val="F48C1D"/>
                </a:solidFill>
                <a:cs typeface="B Zar" panose="00000400000000000000" pitchFamily="2" charset="-78"/>
              </a:rPr>
              <a:t>ماما روستا: </a:t>
            </a:r>
            <a:r>
              <a:rPr lang="fa-IR" sz="1800" dirty="0" smtClean="0">
                <a:cs typeface="B Zar" panose="00000400000000000000" pitchFamily="2" charset="-78"/>
              </a:rPr>
              <a:t>خانم هایی در روستا كه دوره 3ماهه ماما روستائی را گذرانده و موفق به دریافت گواهينامه شده اند</a:t>
            </a:r>
          </a:p>
          <a:p>
            <a:pPr algn="r" rtl="1">
              <a:buClr>
                <a:schemeClr val="tx1"/>
              </a:buClr>
              <a:buFont typeface="Wingdings" panose="05000000000000000000" pitchFamily="2" charset="2"/>
              <a:buChar char="§"/>
            </a:pPr>
            <a:r>
              <a:rPr lang="fa-IR" sz="1800" dirty="0" smtClean="0">
                <a:solidFill>
                  <a:srgbClr val="F48C1D"/>
                </a:solidFill>
                <a:cs typeface="B Zar" panose="00000400000000000000" pitchFamily="2" charset="-78"/>
              </a:rPr>
              <a:t>بهورز ماما: </a:t>
            </a:r>
            <a:r>
              <a:rPr lang="fa-IR" sz="1800" dirty="0" smtClean="0">
                <a:cs typeface="B Zar" panose="00000400000000000000" pitchFamily="2" charset="-78"/>
              </a:rPr>
              <a:t>بهورزانی كه در دوره آموزش بهورز ماما شركت كرده و موفق به دریافت گواهينامه پایان دوره شده اند به عنوان بهورزماما شناخته می شوند.</a:t>
            </a:r>
          </a:p>
          <a:p>
            <a:pPr marL="0" indent="0" algn="r" rtl="1">
              <a:buNone/>
            </a:pPr>
            <a:r>
              <a:rPr lang="fa-IR" sz="1800" b="1" dirty="0" smtClean="0">
                <a:solidFill>
                  <a:srgbClr val="F48C1D"/>
                </a:solidFill>
                <a:cs typeface="B Zar" panose="00000400000000000000" pitchFamily="2" charset="-78"/>
              </a:rPr>
              <a:t>مامای دوره ندیده: </a:t>
            </a:r>
            <a:r>
              <a:rPr lang="fa-IR" sz="1800" dirty="0" smtClean="0">
                <a:cs typeface="B Zar" panose="00000400000000000000" pitchFamily="2" charset="-78"/>
              </a:rPr>
              <a:t>در صورتی زایمان توسط ماماهاي محلی و یا اطرافيان مادر (بدون كمك ماماي دوره دیده یا تحصيل کرده ) انجام شده باشد عامل زایمان بده عنوان ماماي دوره ندیده تلقی می شود.</a:t>
            </a:r>
          </a:p>
          <a:p>
            <a:pPr marL="0" indent="0" algn="r" rtl="1">
              <a:buNone/>
            </a:pPr>
            <a:r>
              <a:rPr lang="fa-IR" sz="1800" dirty="0" smtClean="0">
                <a:cs typeface="B Zar" panose="00000400000000000000" pitchFamily="2" charset="-78"/>
              </a:rPr>
              <a:t>زایمان در بيمارستان یا زایشگاه: به مواردي اطلاق میشود كه زایمان در داخل بيمارستان، زایشگاه، واحد تسهيلات زایمانی و یا مطب پزشك انجام شده است.</a:t>
            </a:r>
          </a:p>
          <a:p>
            <a:pPr marL="0" indent="0" algn="r" rtl="1">
              <a:buNone/>
            </a:pPr>
            <a:r>
              <a:rPr lang="fa-IR" sz="1800" dirty="0" smtClean="0">
                <a:cs typeface="B Zar" panose="00000400000000000000" pitchFamily="2" charset="-78"/>
              </a:rPr>
              <a:t>زایمان در منزل: هر زایمانی كه در محلی غير از بيمارستان، زایشگاه، تسهيلات زایمانی و مطب پزشك، انجام گرفته باشد، زایمان در منزل حساب میشود.</a:t>
            </a:r>
          </a:p>
          <a:p>
            <a:pPr marL="0" indent="0" algn="r" rtl="1">
              <a:buNone/>
            </a:pPr>
            <a:r>
              <a:rPr lang="fa-IR" sz="1800" dirty="0" smtClean="0">
                <a:cs typeface="B Zar" panose="00000400000000000000" pitchFamily="2" charset="-78"/>
              </a:rPr>
              <a:t>زایمان طبيعي: تولد نوزاد پس از شروع  هفته11 بارداري بصورت زنده یا مرده از كانال زایمان</a:t>
            </a:r>
          </a:p>
          <a:p>
            <a:pPr marL="0" indent="0" algn="r" rtl="1">
              <a:buNone/>
            </a:pPr>
            <a:r>
              <a:rPr lang="fa-IR" sz="1800" dirty="0" smtClean="0">
                <a:cs typeface="B Zar" panose="00000400000000000000" pitchFamily="2" charset="-78"/>
              </a:rPr>
              <a:t>سزارین: زایمانی كه در آن نوزاد با ایجاد برشی در دیواره شکم و رحم مادر خارج میگردد.</a:t>
            </a:r>
            <a:endParaRPr lang="fa-IR" sz="1800" dirty="0"/>
          </a:p>
        </p:txBody>
      </p:sp>
      <p:sp>
        <p:nvSpPr>
          <p:cNvPr id="4" name="Rectangle 3"/>
          <p:cNvSpPr/>
          <p:nvPr/>
        </p:nvSpPr>
        <p:spPr>
          <a:xfrm>
            <a:off x="827584" y="404664"/>
            <a:ext cx="7272808" cy="954107"/>
          </a:xfrm>
          <a:prstGeom prst="rect">
            <a:avLst/>
          </a:prstGeom>
        </p:spPr>
        <p:txBody>
          <a:bodyPr wrap="square">
            <a:spAutoFit/>
          </a:bodyPr>
          <a:lstStyle/>
          <a:p>
            <a:pPr algn="ctr"/>
            <a:r>
              <a:rPr lang="fa-IR" sz="2800" dirty="0" smtClean="0">
                <a:cs typeface="B Titr" panose="00000700000000000000" pitchFamily="2" charset="-78"/>
              </a:rPr>
              <a:t>4. جدول تولد برحسب وزن و جنس نوزاد، سن مادر و شرایط زایمان، نوع زایمان و فرزند آوری:</a:t>
            </a:r>
            <a:endParaRPr lang="fa-IR" sz="2800" dirty="0"/>
          </a:p>
        </p:txBody>
      </p:sp>
    </p:spTree>
    <p:extLst>
      <p:ext uri="{BB962C8B-B14F-4D97-AF65-F5344CB8AC3E}">
        <p14:creationId xmlns:p14="http://schemas.microsoft.com/office/powerpoint/2010/main" val="2569638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44824"/>
            <a:ext cx="8481120" cy="4525963"/>
          </a:xfrm>
        </p:spPr>
        <p:txBody>
          <a:bodyPr/>
          <a:lstStyle/>
          <a:p>
            <a:pPr marL="0" indent="0" algn="r" rtl="1">
              <a:buNone/>
            </a:pPr>
            <a:r>
              <a:rPr lang="fa-IR" sz="2000" dirty="0">
                <a:cs typeface="B Zar" panose="00000400000000000000" pitchFamily="2" charset="-78"/>
              </a:rPr>
              <a:t>تعریف تعداد زنان </a:t>
            </a:r>
            <a:r>
              <a:rPr lang="fa-IR" sz="2000" dirty="0" smtClean="0">
                <a:cs typeface="B Zar" panose="00000400000000000000" pitchFamily="2" charset="-78"/>
              </a:rPr>
              <a:t>10 تا 49سال </a:t>
            </a:r>
            <a:r>
              <a:rPr lang="fa-IR" sz="2000" dirty="0">
                <a:cs typeface="B Zar" panose="00000400000000000000" pitchFamily="2" charset="-78"/>
              </a:rPr>
              <a:t>شوهردار(بی فرزند- تك فرزند) به شرح زیر اضافه شود</a:t>
            </a:r>
            <a:r>
              <a:rPr lang="fa-IR" sz="2000" dirty="0" smtClean="0">
                <a:cs typeface="B Zar" panose="00000400000000000000" pitchFamily="2" charset="-78"/>
              </a:rPr>
              <a:t>:</a:t>
            </a:r>
            <a:r>
              <a:rPr lang="fa-IR" sz="2000" dirty="0">
                <a:cs typeface="B Zar" panose="00000400000000000000" pitchFamily="2" charset="-78"/>
              </a:rPr>
              <a:t/>
            </a:r>
            <a:br>
              <a:rPr lang="fa-IR" sz="2000" dirty="0">
                <a:cs typeface="B Zar" panose="00000400000000000000" pitchFamily="2" charset="-78"/>
              </a:rPr>
            </a:br>
            <a:r>
              <a:rPr lang="fa-IR" sz="2000" b="1" dirty="0">
                <a:solidFill>
                  <a:srgbClr val="F48C1D"/>
                </a:solidFill>
                <a:cs typeface="B Zar" panose="00000400000000000000" pitchFamily="2" charset="-78"/>
              </a:rPr>
              <a:t>تعریف تک فرزندی:</a:t>
            </a:r>
            <a:r>
              <a:rPr lang="fa-IR" sz="2000" b="1" dirty="0">
                <a:cs typeface="B Zar" panose="00000400000000000000" pitchFamily="2" charset="-78"/>
              </a:rPr>
              <a:t/>
            </a:r>
            <a:br>
              <a:rPr lang="fa-IR" sz="2000" b="1" dirty="0">
                <a:cs typeface="B Zar" panose="00000400000000000000" pitchFamily="2" charset="-78"/>
              </a:rPr>
            </a:br>
            <a:r>
              <a:rPr lang="fa-IR" sz="2000" dirty="0">
                <a:cs typeface="B Zar" panose="00000400000000000000" pitchFamily="2" charset="-78"/>
              </a:rPr>
              <a:t>در صورتی كه زوج داراي یك فرزند (با سن </a:t>
            </a:r>
            <a:r>
              <a:rPr lang="fa-IR" sz="2000" dirty="0" smtClean="0">
                <a:cs typeface="B Zar" panose="00000400000000000000" pitchFamily="2" charset="-78"/>
              </a:rPr>
              <a:t>2ساله </a:t>
            </a:r>
            <a:r>
              <a:rPr lang="fa-IR" sz="2000" dirty="0">
                <a:cs typeface="B Zar" panose="00000400000000000000" pitchFamily="2" charset="-78"/>
              </a:rPr>
              <a:t>تا </a:t>
            </a:r>
            <a:r>
              <a:rPr lang="fa-IR" sz="2000" dirty="0" smtClean="0">
                <a:cs typeface="B Zar" panose="00000400000000000000" pitchFamily="2" charset="-78"/>
              </a:rPr>
              <a:t>2سال </a:t>
            </a:r>
            <a:r>
              <a:rPr lang="fa-IR" sz="2000" dirty="0">
                <a:cs typeface="B Zar" panose="00000400000000000000" pitchFamily="2" charset="-78"/>
              </a:rPr>
              <a:t>و </a:t>
            </a:r>
            <a:r>
              <a:rPr lang="fa-IR" sz="2000" dirty="0" smtClean="0">
                <a:cs typeface="B Zar" panose="00000400000000000000" pitchFamily="2" charset="-78"/>
              </a:rPr>
              <a:t>11ماه </a:t>
            </a:r>
            <a:r>
              <a:rPr lang="fa-IR" sz="2000" dirty="0">
                <a:cs typeface="B Zar" panose="00000400000000000000" pitchFamily="2" charset="-78"/>
              </a:rPr>
              <a:t>و </a:t>
            </a:r>
            <a:r>
              <a:rPr lang="fa-IR" sz="2000" dirty="0" smtClean="0">
                <a:cs typeface="B Zar" panose="00000400000000000000" pitchFamily="2" charset="-78"/>
              </a:rPr>
              <a:t>29روز</a:t>
            </a:r>
            <a:r>
              <a:rPr lang="fa-IR" sz="2000" dirty="0">
                <a:cs typeface="B Zar" panose="00000400000000000000" pitchFamily="2" charset="-78"/>
              </a:rPr>
              <a:t>) باشد و هنوز تصميمی براي بارداري مجدد نداشته </a:t>
            </a:r>
            <a:r>
              <a:rPr lang="fa-IR" sz="2000" dirty="0" smtClean="0">
                <a:cs typeface="B Zar" panose="00000400000000000000" pitchFamily="2" charset="-78"/>
              </a:rPr>
              <a:t>باشد</a:t>
            </a:r>
            <a:r>
              <a:rPr lang="fa-IR" sz="1400" dirty="0">
                <a:cs typeface="B Zar" panose="00000400000000000000" pitchFamily="2" charset="-78"/>
              </a:rPr>
              <a:t>. </a:t>
            </a:r>
            <a:endParaRPr lang="fa-IR" sz="1400" dirty="0" smtClean="0">
              <a:cs typeface="B Zar" panose="00000400000000000000" pitchFamily="2" charset="-78"/>
            </a:endParaRPr>
          </a:p>
          <a:p>
            <a:pPr marL="0" indent="0" algn="r" rtl="1">
              <a:buNone/>
            </a:pPr>
            <a:r>
              <a:rPr lang="fa-IR" sz="1600" dirty="0" smtClean="0">
                <a:cs typeface="B Zar" panose="00000400000000000000" pitchFamily="2" charset="-78"/>
              </a:rPr>
              <a:t>اطلاعات </a:t>
            </a:r>
            <a:r>
              <a:rPr lang="fa-IR" sz="1600" dirty="0">
                <a:cs typeface="B Zar" panose="00000400000000000000" pitchFamily="2" charset="-78"/>
              </a:rPr>
              <a:t>تك فرزندي از فرم "مشاوره، انتخاب و آغاز استفاده از روش پيشگيري از بارداري "استخراج می گردد و </a:t>
            </a:r>
            <a:r>
              <a:rPr lang="fa-IR" sz="1600" dirty="0" smtClean="0">
                <a:cs typeface="B Zar" panose="00000400000000000000" pitchFamily="2" charset="-78"/>
              </a:rPr>
              <a:t>لازم </a:t>
            </a:r>
            <a:r>
              <a:rPr lang="fa-IR" sz="1600" dirty="0">
                <a:cs typeface="B Zar" panose="00000400000000000000" pitchFamily="2" charset="-78"/>
              </a:rPr>
              <a:t>است بر اساس آن این جدول زیج تکميل شود</a:t>
            </a:r>
          </a:p>
          <a:p>
            <a:pPr marL="0" indent="0" algn="r" rtl="1">
              <a:buNone/>
            </a:pPr>
            <a:r>
              <a:rPr lang="fa-IR" sz="1600" dirty="0">
                <a:cs typeface="B Zar" panose="00000400000000000000" pitchFamily="2" charset="-78"/>
              </a:rPr>
              <a:t>توجه : در زمان مراجعه مادر براي مراقبت كودك در سن  </a:t>
            </a:r>
            <a:r>
              <a:rPr lang="fa-IR" sz="1600" dirty="0" smtClean="0">
                <a:cs typeface="B Zar" panose="00000400000000000000" pitchFamily="2" charset="-78"/>
              </a:rPr>
              <a:t>24 </a:t>
            </a:r>
            <a:r>
              <a:rPr lang="fa-IR" sz="1600" dirty="0">
                <a:cs typeface="B Zar" panose="00000400000000000000" pitchFamily="2" charset="-78"/>
              </a:rPr>
              <a:t>- </a:t>
            </a:r>
            <a:r>
              <a:rPr lang="fa-IR" sz="1600" dirty="0" smtClean="0">
                <a:cs typeface="B Zar" panose="00000400000000000000" pitchFamily="2" charset="-78"/>
              </a:rPr>
              <a:t>30 -36 ماهگی </a:t>
            </a:r>
            <a:r>
              <a:rPr lang="fa-IR" sz="1600" dirty="0">
                <a:cs typeface="B Zar" panose="00000400000000000000" pitchFamily="2" charset="-78"/>
              </a:rPr>
              <a:t>با توجه به هماهنگی هاي انجام شده با اداره سلامت كودكان تا زمان چاپ فرم هاي جدید از </a:t>
            </a:r>
            <a:r>
              <a:rPr lang="fa-IR" sz="1600" dirty="0" smtClean="0">
                <a:cs typeface="B Zar" panose="00000400000000000000" pitchFamily="2" charset="-78"/>
              </a:rPr>
              <a:t>ارائه دهندگان خدمت </a:t>
            </a:r>
            <a:r>
              <a:rPr lang="fa-IR" sz="1600" dirty="0">
                <a:cs typeface="B Zar" panose="00000400000000000000" pitchFamily="2" charset="-78"/>
              </a:rPr>
              <a:t>مراقبت كودك </a:t>
            </a:r>
            <a:r>
              <a:rPr lang="fa-IR" sz="1600" dirty="0" smtClean="0">
                <a:cs typeface="B Zar" panose="00000400000000000000" pitchFamily="2" charset="-78"/>
              </a:rPr>
              <a:t>خواسته </a:t>
            </a:r>
            <a:r>
              <a:rPr lang="fa-IR" sz="1600" dirty="0">
                <a:cs typeface="B Zar" panose="00000400000000000000" pitchFamily="2" charset="-78"/>
              </a:rPr>
              <a:t>می شود تا در فرم هاي مراقبت  </a:t>
            </a:r>
            <a:r>
              <a:rPr lang="fa-IR" sz="1600" dirty="0" smtClean="0">
                <a:cs typeface="B Zar" panose="00000400000000000000" pitchFamily="2" charset="-78"/>
              </a:rPr>
              <a:t>24 ،30 و 36 ماه </a:t>
            </a:r>
            <a:r>
              <a:rPr lang="fa-IR" sz="1600" dirty="0">
                <a:cs typeface="B Zar" panose="00000400000000000000" pitchFamily="2" charset="-78"/>
              </a:rPr>
              <a:t>سوال زیر به دستی به فرم اضافه شود:</a:t>
            </a:r>
          </a:p>
          <a:p>
            <a:pPr marL="0" indent="0" algn="r" rtl="1">
              <a:buNone/>
            </a:pPr>
            <a:r>
              <a:rPr lang="fa-IR" sz="1600" dirty="0">
                <a:cs typeface="B Zar" panose="00000400000000000000" pitchFamily="2" charset="-78"/>
              </a:rPr>
              <a:t>" آیا تصميمی براي فرزندآوري مجدد دارید؟ بلی </a:t>
            </a:r>
            <a:r>
              <a:rPr lang="fa-IR" sz="1600" dirty="0" smtClean="0">
                <a:cs typeface="B Zar" panose="00000400000000000000" pitchFamily="2" charset="-78"/>
              </a:rPr>
              <a:t>–خير </a:t>
            </a:r>
            <a:r>
              <a:rPr lang="fa-IR" sz="1600" dirty="0">
                <a:cs typeface="B Zar" panose="00000400000000000000" pitchFamily="2" charset="-78"/>
              </a:rPr>
              <a:t>"</a:t>
            </a:r>
          </a:p>
          <a:p>
            <a:pPr marL="0" indent="0" algn="r" rtl="1">
              <a:buNone/>
            </a:pPr>
            <a:r>
              <a:rPr lang="fa-IR" sz="1600" dirty="0">
                <a:cs typeface="B Zar" panose="00000400000000000000" pitchFamily="2" charset="-78"/>
              </a:rPr>
              <a:t>در صورتی كه پاسخ سوال فوق </a:t>
            </a:r>
            <a:r>
              <a:rPr lang="fa-IR" sz="1600" dirty="0" smtClean="0">
                <a:cs typeface="B Zar" panose="00000400000000000000" pitchFamily="2" charset="-78"/>
              </a:rPr>
              <a:t>خير </a:t>
            </a:r>
            <a:r>
              <a:rPr lang="fa-IR" sz="1600" dirty="0">
                <a:cs typeface="B Zar" panose="00000400000000000000" pitchFamily="2" charset="-78"/>
              </a:rPr>
              <a:t>باشد، مادر براي مشاوره فرزند آوري ذیل </a:t>
            </a:r>
            <a:r>
              <a:rPr lang="fa-IR" sz="1600" dirty="0" smtClean="0">
                <a:cs typeface="B Zar" panose="00000400000000000000" pitchFamily="2" charset="-78"/>
              </a:rPr>
              <a:t>خدمت </a:t>
            </a:r>
            <a:r>
              <a:rPr lang="fa-IR" sz="1600" dirty="0">
                <a:cs typeface="B Zar" panose="00000400000000000000" pitchFamily="2" charset="-78"/>
              </a:rPr>
              <a:t>باروري سالم </a:t>
            </a:r>
            <a:r>
              <a:rPr lang="fa-IR" sz="1600" dirty="0" smtClean="0">
                <a:cs typeface="B Zar" panose="00000400000000000000" pitchFamily="2" charset="-78"/>
              </a:rPr>
              <a:t>ارجاع </a:t>
            </a:r>
            <a:r>
              <a:rPr lang="fa-IR" sz="1600" dirty="0">
                <a:cs typeface="B Zar" panose="00000400000000000000" pitchFamily="2" charset="-78"/>
              </a:rPr>
              <a:t>می شود. </a:t>
            </a:r>
            <a:r>
              <a:rPr lang="fa-IR" sz="1600" dirty="0" smtClean="0">
                <a:cs typeface="B Zar" panose="00000400000000000000" pitchFamily="2" charset="-78"/>
              </a:rPr>
              <a:t>لازم </a:t>
            </a:r>
            <a:r>
              <a:rPr lang="fa-IR" sz="1600" dirty="0">
                <a:cs typeface="B Zar" panose="00000400000000000000" pitchFamily="2" charset="-78"/>
              </a:rPr>
              <a:t>به توضيح است كه طبق دستور العمل اداره باروري </a:t>
            </a:r>
            <a:r>
              <a:rPr lang="fa-IR" sz="1600" dirty="0" smtClean="0">
                <a:cs typeface="B Zar" panose="00000400000000000000" pitchFamily="2" charset="-78"/>
              </a:rPr>
              <a:t>سالم" نامه </a:t>
            </a:r>
            <a:r>
              <a:rPr lang="fa-IR" sz="1600" dirty="0">
                <a:cs typeface="B Zar" panose="00000400000000000000" pitchFamily="2" charset="-78"/>
              </a:rPr>
              <a:t>شماره </a:t>
            </a:r>
            <a:r>
              <a:rPr lang="fa-IR" sz="1600" dirty="0" smtClean="0">
                <a:cs typeface="B Zar" panose="00000400000000000000" pitchFamily="2" charset="-78"/>
              </a:rPr>
              <a:t>671/10438د </a:t>
            </a:r>
            <a:r>
              <a:rPr lang="fa-IR" sz="1600" dirty="0">
                <a:cs typeface="B Zar" panose="00000400000000000000" pitchFamily="2" charset="-78"/>
              </a:rPr>
              <a:t>مورخ  </a:t>
            </a:r>
            <a:r>
              <a:rPr lang="fa-IR" sz="1600" dirty="0" smtClean="0">
                <a:cs typeface="B Zar" panose="00000400000000000000" pitchFamily="2" charset="-78"/>
              </a:rPr>
              <a:t>«1393/7/22لازم </a:t>
            </a:r>
            <a:r>
              <a:rPr lang="fa-IR" sz="1600" dirty="0">
                <a:cs typeface="B Zar" panose="00000400000000000000" pitchFamily="2" charset="-78"/>
              </a:rPr>
              <a:t>است كه براي مادران داراي كودك  </a:t>
            </a:r>
            <a:r>
              <a:rPr lang="fa-IR" sz="1600" dirty="0" smtClean="0">
                <a:cs typeface="B Zar" panose="00000400000000000000" pitchFamily="2" charset="-78"/>
              </a:rPr>
              <a:t>24تا  36ماهه </a:t>
            </a:r>
            <a:r>
              <a:rPr lang="fa-IR" sz="1600" dirty="0">
                <a:cs typeface="B Zar" panose="00000400000000000000" pitchFamily="2" charset="-78"/>
              </a:rPr>
              <a:t>در طول مدت یکسال حداقل یك بار مشاوره فرزند آوري صورت بگيرد.</a:t>
            </a:r>
          </a:p>
          <a:p>
            <a:pPr marL="0" indent="0" algn="r" rtl="1">
              <a:buNone/>
            </a:pPr>
            <a:r>
              <a:rPr lang="fa-IR" sz="1600" dirty="0" smtClean="0">
                <a:cs typeface="B Zar" panose="00000400000000000000" pitchFamily="2" charset="-78"/>
              </a:rPr>
              <a:t>  با </a:t>
            </a:r>
            <a:r>
              <a:rPr lang="fa-IR" sz="1600" dirty="0">
                <a:cs typeface="B Zar" panose="00000400000000000000" pitchFamily="2" charset="-78"/>
              </a:rPr>
              <a:t>كمك این اطلاعات جدول تك فرزندي از پرونده </a:t>
            </a:r>
            <a:r>
              <a:rPr lang="fa-IR" sz="1600" dirty="0" smtClean="0">
                <a:cs typeface="B Zar" panose="00000400000000000000" pitchFamily="2" charset="-78"/>
              </a:rPr>
              <a:t>خانوار </a:t>
            </a:r>
            <a:r>
              <a:rPr lang="fa-IR" sz="1600" dirty="0">
                <a:cs typeface="B Zar" panose="00000400000000000000" pitchFamily="2" charset="-78"/>
              </a:rPr>
              <a:t>استخراج می شود. و عدد استخراج شده در برگه زیج حياتی </a:t>
            </a:r>
            <a:r>
              <a:rPr lang="fa-IR" sz="1600" dirty="0" smtClean="0">
                <a:cs typeface="B Zar" panose="00000400000000000000" pitchFamily="2" charset="-78"/>
              </a:rPr>
              <a:t>به روش تجميعی    (</a:t>
            </a:r>
            <a:r>
              <a:rPr lang="fa-IR" sz="1600" dirty="0">
                <a:cs typeface="B Zar" panose="00000400000000000000" pitchFamily="2" charset="-78"/>
              </a:rPr>
              <a:t>به </a:t>
            </a:r>
            <a:r>
              <a:rPr lang="fa-IR" sz="1600" dirty="0" smtClean="0">
                <a:cs typeface="B Zar" panose="00000400000000000000" pitchFamily="2" charset="-78"/>
              </a:rPr>
              <a:t>صورت عددي </a:t>
            </a:r>
            <a:r>
              <a:rPr lang="fa-IR" sz="1600" dirty="0">
                <a:cs typeface="B Zar" panose="00000400000000000000" pitchFamily="2" charset="-78"/>
              </a:rPr>
              <a:t>) با مداد ثبت می </a:t>
            </a:r>
            <a:r>
              <a:rPr lang="fa-IR" sz="1600" dirty="0" smtClean="0">
                <a:cs typeface="B Zar" panose="00000400000000000000" pitchFamily="2" charset="-78"/>
              </a:rPr>
              <a:t>گردد.</a:t>
            </a:r>
          </a:p>
          <a:p>
            <a:pPr marL="0" indent="0" algn="r" rtl="1">
              <a:buNone/>
            </a:pPr>
            <a:r>
              <a:rPr lang="fa-IR" sz="2000" dirty="0" smtClean="0">
                <a:cs typeface="B Zar" panose="00000400000000000000" pitchFamily="2" charset="-78"/>
              </a:rPr>
              <a:t> </a:t>
            </a:r>
            <a:br>
              <a:rPr lang="fa-IR" sz="2000" dirty="0" smtClean="0">
                <a:cs typeface="B Zar" panose="00000400000000000000" pitchFamily="2" charset="-78"/>
              </a:rPr>
            </a:br>
            <a:r>
              <a:rPr lang="fa-IR" sz="2000" dirty="0" smtClean="0"/>
              <a:t/>
            </a:r>
            <a:br>
              <a:rPr lang="fa-IR" sz="2000" dirty="0" smtClean="0"/>
            </a:br>
            <a:endParaRPr lang="fa-IR" sz="2000" dirty="0">
              <a:cs typeface="B Zar" panose="00000400000000000000" pitchFamily="2" charset="-78"/>
            </a:endParaRPr>
          </a:p>
        </p:txBody>
      </p:sp>
    </p:spTree>
    <p:extLst>
      <p:ext uri="{BB962C8B-B14F-4D97-AF65-F5344CB8AC3E}">
        <p14:creationId xmlns:p14="http://schemas.microsoft.com/office/powerpoint/2010/main" val="34571140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588125" y="404813"/>
            <a:ext cx="2386013" cy="1079500"/>
          </a:xfrm>
        </p:spPr>
        <p:txBody>
          <a:bodyPr/>
          <a:lstStyle/>
          <a:p>
            <a:endParaRPr lang="fa-IR" dirty="0" smtClean="0">
              <a:cs typeface="B Titr" panose="00000700000000000000" pitchFamily="2" charset="-78"/>
            </a:endParaRPr>
          </a:p>
        </p:txBody>
      </p:sp>
      <p:sp>
        <p:nvSpPr>
          <p:cNvPr id="3" name="Content Placeholder 2"/>
          <p:cNvSpPr>
            <a:spLocks noGrp="1"/>
          </p:cNvSpPr>
          <p:nvPr>
            <p:ph idx="1"/>
          </p:nvPr>
        </p:nvSpPr>
        <p:spPr>
          <a:xfrm>
            <a:off x="323850" y="2060575"/>
            <a:ext cx="8229600" cy="4210050"/>
          </a:xfrm>
        </p:spPr>
        <p:txBody>
          <a:bodyPr/>
          <a:lstStyle/>
          <a:p>
            <a:pPr marL="0" indent="0" algn="r" rtl="1">
              <a:buFontTx/>
              <a:buNone/>
              <a:defRPr/>
            </a:pPr>
            <a:r>
              <a:rPr lang="fa-IR" sz="2400" dirty="0">
                <a:cs typeface="B Zar" panose="00000400000000000000" pitchFamily="2" charset="-78"/>
              </a:rPr>
              <a:t>تعریف بی فرزندي:</a:t>
            </a:r>
            <a:br>
              <a:rPr lang="fa-IR" sz="2400" dirty="0">
                <a:cs typeface="B Zar" panose="00000400000000000000" pitchFamily="2" charset="-78"/>
              </a:rPr>
            </a:br>
            <a:r>
              <a:rPr lang="fa-IR" sz="2400" dirty="0">
                <a:cs typeface="B Zar" panose="00000400000000000000" pitchFamily="2" charset="-78"/>
              </a:rPr>
              <a:t>در صورتی كه از زندگی مشترك زوجين بر اساس اطلاعات پرونده خانوار 24ماه گذشته باشد و زن سابقه سقط یا مرده زایی نداشته باشد و در حال حاضر باردار </a:t>
            </a:r>
            <a:r>
              <a:rPr lang="fa-IR" sz="2400" dirty="0" smtClean="0">
                <a:cs typeface="B Zar" panose="00000400000000000000" pitchFamily="2" charset="-78"/>
              </a:rPr>
              <a:t>نباشدثبت اطلاعات مورد نظر براساس موارد زیر می بایست انجام شود</a:t>
            </a:r>
          </a:p>
          <a:p>
            <a:pPr marL="0" indent="0" algn="r" rtl="1">
              <a:buFontTx/>
              <a:buNone/>
              <a:defRPr/>
            </a:pPr>
            <a:r>
              <a:rPr lang="fa-IR" sz="2400" dirty="0" smtClean="0">
                <a:cs typeface="B Zar" panose="00000400000000000000" pitchFamily="2" charset="-78"/>
              </a:rPr>
              <a:t>1. تعداد </a:t>
            </a:r>
            <a:r>
              <a:rPr lang="fa-IR" sz="2400" dirty="0">
                <a:cs typeface="B Zar" panose="00000400000000000000" pitchFamily="2" charset="-78"/>
              </a:rPr>
              <a:t>فرزند از فرم "مشاوره ، انتخاب و آغاز استفاده از روش پيشگيری از بارداری" استخراج می گردد.</a:t>
            </a:r>
          </a:p>
          <a:p>
            <a:pPr marL="0" indent="0" algn="r" rtl="1">
              <a:buFontTx/>
              <a:buNone/>
              <a:defRPr/>
            </a:pPr>
            <a:r>
              <a:rPr lang="fa-IR" sz="2400" dirty="0">
                <a:cs typeface="B Zar" panose="00000400000000000000" pitchFamily="2" charset="-78"/>
              </a:rPr>
              <a:t> </a:t>
            </a:r>
            <a:r>
              <a:rPr lang="fa-IR" sz="2400" dirty="0" smtClean="0">
                <a:cs typeface="B Zar" panose="00000400000000000000" pitchFamily="2" charset="-78"/>
              </a:rPr>
              <a:t>2.  تاریخ </a:t>
            </a:r>
            <a:r>
              <a:rPr lang="fa-IR" sz="2400" dirty="0">
                <a:cs typeface="B Zar" panose="00000400000000000000" pitchFamily="2" charset="-78"/>
              </a:rPr>
              <a:t>ازدواج به فرم "مشاوره ، انتخاب و آغاز استفاده از روش پيشگيری از بارداری" اضافه </a:t>
            </a:r>
            <a:r>
              <a:rPr lang="fa-IR" sz="2400" dirty="0" smtClean="0">
                <a:cs typeface="B Zar" panose="00000400000000000000" pitchFamily="2" charset="-78"/>
              </a:rPr>
              <a:t>خواهد </a:t>
            </a:r>
            <a:r>
              <a:rPr lang="fa-IR" sz="2400" dirty="0">
                <a:cs typeface="B Zar" panose="00000400000000000000" pitchFamily="2" charset="-78"/>
              </a:rPr>
              <a:t>شد و بر اساس آن مطابق تعریف قابل محاسبه و استخراج است.</a:t>
            </a:r>
          </a:p>
          <a:p>
            <a:pPr marL="0" indent="0" algn="r" rtl="1">
              <a:buFontTx/>
              <a:buNone/>
              <a:defRPr/>
            </a:pPr>
            <a:r>
              <a:rPr lang="fa-IR" sz="2400" dirty="0" smtClean="0">
                <a:cs typeface="B Zar" panose="00000400000000000000" pitchFamily="2" charset="-78"/>
              </a:rPr>
              <a:t>3. سقط </a:t>
            </a:r>
            <a:r>
              <a:rPr lang="fa-IR" sz="2400" dirty="0">
                <a:cs typeface="B Zar" panose="00000400000000000000" pitchFamily="2" charset="-78"/>
              </a:rPr>
              <a:t>و مرده زایی از فرم مراقبت بارداري- بخش  – </a:t>
            </a:r>
            <a:r>
              <a:rPr lang="fa-IR" sz="2400" dirty="0" smtClean="0">
                <a:cs typeface="B Zar" panose="00000400000000000000" pitchFamily="2" charset="-78"/>
              </a:rPr>
              <a:t>1 شرح </a:t>
            </a:r>
            <a:r>
              <a:rPr lang="fa-IR" sz="2400" dirty="0">
                <a:cs typeface="B Zar" panose="00000400000000000000" pitchFamily="2" charset="-78"/>
              </a:rPr>
              <a:t>حال قابل دستيابی </a:t>
            </a:r>
            <a:r>
              <a:rPr lang="fa-IR" sz="2400" dirty="0" smtClean="0">
                <a:cs typeface="B Zar" panose="00000400000000000000" pitchFamily="2" charset="-78"/>
              </a:rPr>
              <a:t>است.</a:t>
            </a:r>
            <a:endParaRPr lang="fa-IR" sz="2400" dirty="0">
              <a:cs typeface="B Zar" panose="00000400000000000000"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076825" y="333375"/>
            <a:ext cx="3897313" cy="1143000"/>
          </a:xfrm>
        </p:spPr>
        <p:txBody>
          <a:bodyPr/>
          <a:lstStyle/>
          <a:p>
            <a:pPr eaLnBrk="1" hangingPunct="1"/>
            <a:r>
              <a:rPr lang="fa-IR" sz="3600" smtClean="0">
                <a:solidFill>
                  <a:schemeClr val="tx1"/>
                </a:solidFill>
                <a:cs typeface="B Titr" panose="00000700000000000000" pitchFamily="2" charset="-78"/>
              </a:rPr>
              <a:t>تعریف زیج حیاتی</a:t>
            </a:r>
            <a:endParaRPr lang="en-US" sz="3600" smtClean="0">
              <a:solidFill>
                <a:schemeClr val="tx1"/>
              </a:solidFill>
              <a:cs typeface="B Titr" panose="00000700000000000000" pitchFamily="2" charset="-78"/>
            </a:endParaRPr>
          </a:p>
        </p:txBody>
      </p:sp>
      <p:sp>
        <p:nvSpPr>
          <p:cNvPr id="3075" name="Rectangle 3"/>
          <p:cNvSpPr>
            <a:spLocks noGrp="1" noChangeArrowheads="1"/>
          </p:cNvSpPr>
          <p:nvPr>
            <p:ph type="body" idx="1"/>
          </p:nvPr>
        </p:nvSpPr>
        <p:spPr>
          <a:xfrm>
            <a:off x="179512" y="1916832"/>
            <a:ext cx="8353425" cy="4464496"/>
          </a:xfrm>
        </p:spPr>
        <p:txBody>
          <a:bodyPr/>
          <a:lstStyle/>
          <a:p>
            <a:pPr marL="0" indent="0" algn="justLow" rtl="1" eaLnBrk="1" hangingPunct="1">
              <a:buFontTx/>
              <a:buNone/>
            </a:pPr>
            <a:r>
              <a:rPr lang="fa-IR" sz="2400" dirty="0">
                <a:cs typeface="B Zar" panose="00000400000000000000" pitchFamily="2" charset="-78"/>
              </a:rPr>
              <a:t>زیج در لغت، معرب </a:t>
            </a:r>
            <a:r>
              <a:rPr lang="fa-IR" sz="2400" dirty="0" smtClean="0">
                <a:cs typeface="B Zar" panose="00000400000000000000" pitchFamily="2" charset="-78"/>
              </a:rPr>
              <a:t>كلمه ي </a:t>
            </a:r>
            <a:r>
              <a:rPr lang="fa-IR" sz="2400" dirty="0">
                <a:cs typeface="B Zar" panose="00000400000000000000" pitchFamily="2" charset="-78"/>
              </a:rPr>
              <a:t>فارسی زیگ و به معناي تعيين احوال ستارگان، و جدولی است كه از آن به حركات سيارات معرفت یابند.</a:t>
            </a:r>
          </a:p>
          <a:p>
            <a:pPr marL="0" indent="0" algn="justLow" rtl="1" eaLnBrk="1" hangingPunct="1">
              <a:buFontTx/>
              <a:buNone/>
            </a:pPr>
            <a:r>
              <a:rPr lang="fa-IR" sz="2400" dirty="0">
                <a:cs typeface="B Zar" panose="00000400000000000000" pitchFamily="2" charset="-78"/>
              </a:rPr>
              <a:t>اصل فارسی كلمه، به معناي ریسمان (زه) بوده و بتدریج بر سبيل توسع به </a:t>
            </a:r>
            <a:r>
              <a:rPr lang="fa-IR" sz="2400" dirty="0" smtClean="0">
                <a:cs typeface="B Zar" panose="00000400000000000000" pitchFamily="2" charset="-78"/>
              </a:rPr>
              <a:t>رشته هاي </a:t>
            </a:r>
            <a:r>
              <a:rPr lang="fa-IR" sz="2400" dirty="0">
                <a:cs typeface="B Zar" panose="00000400000000000000" pitchFamily="2" charset="-78"/>
              </a:rPr>
              <a:t>موازي كه تارهاي </a:t>
            </a:r>
            <a:r>
              <a:rPr lang="fa-IR" sz="2400" dirty="0" smtClean="0">
                <a:cs typeface="B Zar" panose="00000400000000000000" pitchFamily="2" charset="-78"/>
              </a:rPr>
              <a:t>پارچه اي </a:t>
            </a:r>
            <a:r>
              <a:rPr lang="fa-IR" sz="2400" dirty="0">
                <a:cs typeface="B Zar" panose="00000400000000000000" pitchFamily="2" charset="-78"/>
              </a:rPr>
              <a:t>از آنها تشکيل مییابد اطلاق </a:t>
            </a:r>
            <a:r>
              <a:rPr lang="fa-IR" sz="2400" dirty="0" smtClean="0">
                <a:cs typeface="B Zar" panose="00000400000000000000" pitchFamily="2" charset="-78"/>
              </a:rPr>
              <a:t>شده </a:t>
            </a:r>
            <a:r>
              <a:rPr lang="fa-IR" sz="2400" dirty="0">
                <a:cs typeface="B Zar" panose="00000400000000000000" pitchFamily="2" charset="-78"/>
              </a:rPr>
              <a:t>و </a:t>
            </a:r>
            <a:r>
              <a:rPr lang="fa-IR" sz="2400" dirty="0" smtClean="0">
                <a:cs typeface="B Zar" panose="00000400000000000000" pitchFamily="2" charset="-78"/>
              </a:rPr>
              <a:t>بالاخره به مناسبت مشابهت</a:t>
            </a:r>
            <a:endParaRPr lang="fa-IR" sz="2400" dirty="0">
              <a:cs typeface="B Zar" panose="00000400000000000000" pitchFamily="2" charset="-78"/>
            </a:endParaRPr>
          </a:p>
          <a:p>
            <a:pPr marL="0" indent="0" algn="justLow" rtl="1" eaLnBrk="1" hangingPunct="1">
              <a:buFontTx/>
              <a:buNone/>
            </a:pPr>
            <a:r>
              <a:rPr lang="fa-IR" sz="2400" dirty="0" smtClean="0">
                <a:cs typeface="B Zar" panose="00000400000000000000" pitchFamily="2" charset="-78"/>
              </a:rPr>
              <a:t>خطوط </a:t>
            </a:r>
            <a:r>
              <a:rPr lang="fa-IR" sz="2400" dirty="0">
                <a:cs typeface="B Zar" panose="00000400000000000000" pitchFamily="2" charset="-78"/>
              </a:rPr>
              <a:t>یك جدول عددي به رشته تارهایی كه در كارگاه بافندگی تنظيم میشود این گونه جداول نيز زیج </a:t>
            </a:r>
            <a:r>
              <a:rPr lang="fa-IR" sz="2400" dirty="0" smtClean="0">
                <a:cs typeface="B Zar" panose="00000400000000000000" pitchFamily="2" charset="-78"/>
              </a:rPr>
              <a:t>خوانده </a:t>
            </a:r>
            <a:r>
              <a:rPr lang="fa-IR" sz="2400" dirty="0">
                <a:cs typeface="B Zar" panose="00000400000000000000" pitchFamily="2" charset="-78"/>
              </a:rPr>
              <a:t>شد.</a:t>
            </a:r>
          </a:p>
          <a:p>
            <a:pPr marL="0" indent="0" algn="justLow" rtl="1" eaLnBrk="1" hangingPunct="1">
              <a:buFontTx/>
              <a:buNone/>
            </a:pPr>
            <a:r>
              <a:rPr lang="fa-IR" sz="2400" dirty="0" smtClean="0">
                <a:cs typeface="B Zar" panose="00000400000000000000" pitchFamily="2" charset="-78"/>
              </a:rPr>
              <a:t>زیج هاي </a:t>
            </a:r>
            <a:r>
              <a:rPr lang="fa-IR" sz="2400" dirty="0">
                <a:cs typeface="B Zar" panose="00000400000000000000" pitchFamily="2" charset="-78"/>
              </a:rPr>
              <a:t>مورد استفاده در </a:t>
            </a:r>
            <a:r>
              <a:rPr lang="fa-IR" sz="2400" dirty="0" smtClean="0">
                <a:cs typeface="B Zar" panose="00000400000000000000" pitchFamily="2" charset="-78"/>
              </a:rPr>
              <a:t>خانه هاي </a:t>
            </a:r>
            <a:r>
              <a:rPr lang="fa-IR" sz="2400" dirty="0">
                <a:cs typeface="B Zar" panose="00000400000000000000" pitchFamily="2" charset="-78"/>
              </a:rPr>
              <a:t>بهداشت (ومتعاقبا” در پایگاه هاي بهداشت و مراكز بهداشتی درمانی شهري) كه داراي چند دایره متحدالمركز و  </a:t>
            </a:r>
            <a:r>
              <a:rPr lang="fa-IR" sz="2400" dirty="0" smtClean="0">
                <a:cs typeface="B Zar" panose="00000400000000000000" pitchFamily="2" charset="-78"/>
              </a:rPr>
              <a:t>12 قطاع  </a:t>
            </a:r>
            <a:r>
              <a:rPr lang="fa-IR" sz="2400" dirty="0">
                <a:cs typeface="B Zar" panose="00000400000000000000" pitchFamily="2" charset="-78"/>
              </a:rPr>
              <a:t>( </a:t>
            </a:r>
            <a:r>
              <a:rPr lang="fa-IR" sz="2400" dirty="0" smtClean="0">
                <a:cs typeface="B Zar" panose="00000400000000000000" pitchFamily="2" charset="-78"/>
              </a:rPr>
              <a:t>هر قطاع  براي یك</a:t>
            </a:r>
            <a:endParaRPr lang="fa-IR" sz="2400" dirty="0">
              <a:cs typeface="B Zar" panose="00000400000000000000" pitchFamily="2" charset="-78"/>
            </a:endParaRPr>
          </a:p>
          <a:p>
            <a:pPr marL="0" indent="0" algn="justLow" rtl="1" eaLnBrk="1" hangingPunct="1">
              <a:buFontTx/>
              <a:buNone/>
            </a:pPr>
            <a:r>
              <a:rPr lang="fa-IR" sz="2400" dirty="0">
                <a:cs typeface="B Zar" panose="00000400000000000000" pitchFamily="2" charset="-78"/>
              </a:rPr>
              <a:t>ماه) است نام </a:t>
            </a:r>
            <a:r>
              <a:rPr lang="fa-IR" sz="2400" dirty="0" smtClean="0">
                <a:cs typeface="B Zar" panose="00000400000000000000" pitchFamily="2" charset="-78"/>
              </a:rPr>
              <a:t>خود </a:t>
            </a:r>
            <a:r>
              <a:rPr lang="fa-IR" sz="2400" dirty="0">
                <a:cs typeface="B Zar" panose="00000400000000000000" pitchFamily="2" charset="-78"/>
              </a:rPr>
              <a:t>را از جداولی كه در رصد </a:t>
            </a:r>
            <a:r>
              <a:rPr lang="fa-IR" sz="2400" dirty="0" smtClean="0">
                <a:cs typeface="B Zar" panose="00000400000000000000" pitchFamily="2" charset="-78"/>
              </a:rPr>
              <a:t>خانه ها </a:t>
            </a:r>
            <a:r>
              <a:rPr lang="fa-IR" sz="2400" dirty="0">
                <a:cs typeface="B Zar" panose="00000400000000000000" pitchFamily="2" charset="-78"/>
              </a:rPr>
              <a:t>مورد استفاده قرار میگيرد وام گرفته </a:t>
            </a:r>
            <a:r>
              <a:rPr lang="fa-IR" sz="2400" dirty="0" smtClean="0">
                <a:cs typeface="B Zar" panose="00000400000000000000" pitchFamily="2" charset="-78"/>
              </a:rPr>
              <a:t>                                 است </a:t>
            </a:r>
            <a:r>
              <a:rPr lang="fa-IR" sz="2400" dirty="0">
                <a:cs typeface="B Zar" panose="00000400000000000000" pitchFamily="2" charset="-78"/>
              </a:rPr>
              <a:t>و چون از آن براي ثبت و نمایش آمارهاي حياتی بهره گرفته </a:t>
            </a:r>
            <a:r>
              <a:rPr lang="fa-IR" sz="2400" dirty="0" smtClean="0">
                <a:cs typeface="B Zar" panose="00000400000000000000" pitchFamily="2" charset="-78"/>
              </a:rPr>
              <a:t>میشود پسوند </a:t>
            </a:r>
            <a:r>
              <a:rPr lang="fa-IR" sz="2400" dirty="0">
                <a:cs typeface="B Zar" panose="00000400000000000000" pitchFamily="2" charset="-78"/>
              </a:rPr>
              <a:t>”</a:t>
            </a:r>
            <a:r>
              <a:rPr lang="fa-IR" sz="2400" dirty="0" smtClean="0">
                <a:cs typeface="B Zar" panose="00000400000000000000" pitchFamily="2" charset="-78"/>
              </a:rPr>
              <a:t>حياتی”        دارد</a:t>
            </a:r>
            <a:r>
              <a:rPr lang="fa-IR" sz="2400" dirty="0">
                <a:cs typeface="B Zar" panose="00000400000000000000" pitchFamily="2" charset="-78"/>
              </a:rPr>
              <a:t>.</a:t>
            </a:r>
            <a:endParaRPr lang="fa-IR" sz="2400" dirty="0" smtClean="0">
              <a:cs typeface="B Zar" panose="00000400000000000000" pitchFamily="2" charset="-78"/>
            </a:endParaRPr>
          </a:p>
          <a:p>
            <a:pPr marL="0" indent="0" algn="r" rtl="1" eaLnBrk="1" hangingPunct="1">
              <a:buFontTx/>
              <a:buNone/>
            </a:pPr>
            <a:endParaRPr lang="en-US" dirty="0" smtClean="0">
              <a:cs typeface="B Nazanin" panose="00000400000000000000"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925339" y="476672"/>
            <a:ext cx="8218661" cy="1079500"/>
          </a:xfrm>
        </p:spPr>
        <p:txBody>
          <a:bodyPr/>
          <a:lstStyle/>
          <a:p>
            <a:r>
              <a:rPr lang="fa-IR" sz="2800" dirty="0">
                <a:cs typeface="B Titr" panose="00000700000000000000" pitchFamily="2" charset="-78"/>
              </a:rPr>
              <a:t>چند مثال در خصوص ثبت تولد و زایمان در جدول شماره </a:t>
            </a:r>
            <a:r>
              <a:rPr lang="fa-IR" sz="2800" dirty="0" smtClean="0">
                <a:cs typeface="B Titr" panose="00000700000000000000" pitchFamily="2" charset="-78"/>
              </a:rPr>
              <a:t>4</a:t>
            </a:r>
            <a:r>
              <a:rPr lang="fa-IR" sz="2800" dirty="0">
                <a:cs typeface="B Titr" panose="00000700000000000000" pitchFamily="2" charset="-78"/>
              </a:rPr>
              <a:t/>
            </a:r>
            <a:br>
              <a:rPr lang="fa-IR" sz="2800" dirty="0">
                <a:cs typeface="B Titr" panose="00000700000000000000" pitchFamily="2" charset="-78"/>
              </a:rPr>
            </a:br>
            <a:endParaRPr lang="fa-IR" sz="2800" dirty="0" smtClean="0">
              <a:cs typeface="B Titr" panose="00000700000000000000" pitchFamily="2" charset="-78"/>
            </a:endParaRPr>
          </a:p>
        </p:txBody>
      </p:sp>
      <p:sp>
        <p:nvSpPr>
          <p:cNvPr id="3" name="Content Placeholder 2"/>
          <p:cNvSpPr>
            <a:spLocks noGrp="1"/>
          </p:cNvSpPr>
          <p:nvPr>
            <p:ph idx="1"/>
          </p:nvPr>
        </p:nvSpPr>
        <p:spPr>
          <a:xfrm>
            <a:off x="0" y="1844824"/>
            <a:ext cx="8229600" cy="4536504"/>
          </a:xfrm>
        </p:spPr>
        <p:txBody>
          <a:bodyPr/>
          <a:lstStyle/>
          <a:p>
            <a:pPr marL="0" indent="0" algn="just" rtl="1">
              <a:buFontTx/>
              <a:buNone/>
              <a:defRPr/>
            </a:pPr>
            <a:r>
              <a:rPr lang="fa-IR" sz="2000" dirty="0" smtClean="0">
                <a:cs typeface="B Zar" panose="00000400000000000000" pitchFamily="2" charset="-78"/>
              </a:rPr>
              <a:t>الف</a:t>
            </a:r>
            <a:r>
              <a:rPr lang="fa-IR" sz="2000" dirty="0">
                <a:cs typeface="B Zar" panose="00000400000000000000" pitchFamily="2" charset="-78"/>
              </a:rPr>
              <a:t>) چنانچه مادري دوقلو زائيد و هردو زنده بدنيا آمدند، در ستون </a:t>
            </a:r>
            <a:r>
              <a:rPr lang="fa-IR" sz="2000" dirty="0" smtClean="0">
                <a:cs typeface="B Zar" panose="00000400000000000000" pitchFamily="2" charset="-78"/>
              </a:rPr>
              <a:t>مرده زایی </a:t>
            </a:r>
            <a:r>
              <a:rPr lang="fa-IR" sz="2000" dirty="0">
                <a:cs typeface="B Zar" panose="00000400000000000000" pitchFamily="2" charset="-78"/>
              </a:rPr>
              <a:t>هيچ علامتی زده نمیشود. در ستون متولدین زنده برحسب </a:t>
            </a:r>
            <a:r>
              <a:rPr lang="fa-IR" sz="2000" dirty="0" smtClean="0">
                <a:cs typeface="B Zar" panose="00000400000000000000" pitchFamily="2" charset="-78"/>
              </a:rPr>
              <a:t>جنس نوزاد</a:t>
            </a:r>
            <a:r>
              <a:rPr lang="fa-IR" sz="2000" dirty="0">
                <a:cs typeface="B Zar" panose="00000400000000000000" pitchFamily="2" charset="-78"/>
              </a:rPr>
              <a:t>،  </a:t>
            </a:r>
            <a:r>
              <a:rPr lang="fa-IR" sz="2000" dirty="0" smtClean="0">
                <a:cs typeface="B Zar" panose="00000400000000000000" pitchFamily="2" charset="-78"/>
              </a:rPr>
              <a:t>2 علامت </a:t>
            </a:r>
            <a:r>
              <a:rPr lang="fa-IR" sz="2000" dirty="0">
                <a:cs typeface="B Zar" panose="00000400000000000000" pitchFamily="2" charset="-78"/>
              </a:rPr>
              <a:t>زده </a:t>
            </a:r>
            <a:r>
              <a:rPr lang="fa-IR" sz="2000" dirty="0" smtClean="0">
                <a:cs typeface="B Zar" panose="00000400000000000000" pitchFamily="2" charset="-78"/>
              </a:rPr>
              <a:t>میشود</a:t>
            </a:r>
            <a:r>
              <a:rPr lang="fa-IR" sz="2000" dirty="0">
                <a:cs typeface="B Zar" panose="00000400000000000000" pitchFamily="2" charset="-78"/>
              </a:rPr>
              <a:t>. </a:t>
            </a:r>
            <a:r>
              <a:rPr lang="fa-IR" sz="2000" dirty="0" smtClean="0">
                <a:cs typeface="B Zar" panose="00000400000000000000" pitchFamily="2" charset="-78"/>
              </a:rPr>
              <a:t>در ستون </a:t>
            </a:r>
            <a:r>
              <a:rPr lang="fa-IR" sz="2000" dirty="0">
                <a:cs typeface="B Zar" panose="00000400000000000000" pitchFamily="2" charset="-78"/>
              </a:rPr>
              <a:t>سن مادر در این تولد زنده،  </a:t>
            </a:r>
            <a:r>
              <a:rPr lang="fa-IR" sz="2000" dirty="0" smtClean="0">
                <a:cs typeface="B Zar" panose="00000400000000000000" pitchFamily="2" charset="-78"/>
              </a:rPr>
              <a:t>2 علامت </a:t>
            </a:r>
            <a:r>
              <a:rPr lang="fa-IR" sz="2000" dirty="0">
                <a:cs typeface="B Zar" panose="00000400000000000000" pitchFamily="2" charset="-78"/>
              </a:rPr>
              <a:t>با توجه به سن مادر و در ستون شرایط زایمان برحسب محل و كمك كننده به زایمان فقط یك علامت زده میشود.</a:t>
            </a:r>
          </a:p>
          <a:p>
            <a:pPr marL="0" indent="0" algn="just" rtl="1">
              <a:buFontTx/>
              <a:buNone/>
              <a:defRPr/>
            </a:pPr>
            <a:r>
              <a:rPr lang="fa-IR" sz="2000" dirty="0">
                <a:cs typeface="B Zar" panose="00000400000000000000" pitchFamily="2" charset="-78"/>
              </a:rPr>
              <a:t>ب) چنانچه مادري دوقلو زائيد و هردو مرده بدنيا آمدند، در ستون </a:t>
            </a:r>
            <a:r>
              <a:rPr lang="fa-IR" sz="2000" dirty="0" smtClean="0">
                <a:cs typeface="B Zar" panose="00000400000000000000" pitchFamily="2" charset="-78"/>
              </a:rPr>
              <a:t>مرده زایی </a:t>
            </a:r>
            <a:r>
              <a:rPr lang="fa-IR" sz="2000" dirty="0">
                <a:cs typeface="B Zar" panose="00000400000000000000" pitchFamily="2" charset="-78"/>
              </a:rPr>
              <a:t>برحسب جنس،  </a:t>
            </a:r>
            <a:r>
              <a:rPr lang="fa-IR" sz="2000" dirty="0" smtClean="0">
                <a:cs typeface="B Zar" panose="00000400000000000000" pitchFamily="2" charset="-78"/>
              </a:rPr>
              <a:t>2 علامت زده میشود</a:t>
            </a:r>
            <a:r>
              <a:rPr lang="fa-IR" sz="2000" dirty="0">
                <a:cs typeface="B Zar" panose="00000400000000000000" pitchFamily="2" charset="-78"/>
              </a:rPr>
              <a:t>، در ستون متولدین زنده، هيچ علامتی ندارد، در ستون </a:t>
            </a:r>
            <a:r>
              <a:rPr lang="fa-IR" sz="2000" dirty="0" smtClean="0">
                <a:cs typeface="B Zar" panose="00000400000000000000" pitchFamily="2" charset="-78"/>
              </a:rPr>
              <a:t>سن مادر در </a:t>
            </a:r>
            <a:r>
              <a:rPr lang="fa-IR" sz="2000" dirty="0">
                <a:cs typeface="B Zar" panose="00000400000000000000" pitchFamily="2" charset="-78"/>
              </a:rPr>
              <a:t>این تولد زنده نيز علامتی زده نمیشود و در ستون شرایط زایمان برحسب محل زایمان و فردكمك كننده فقط یك علامت زده میشود.</a:t>
            </a:r>
          </a:p>
          <a:p>
            <a:pPr marL="0" indent="0" algn="just" rtl="1">
              <a:buFontTx/>
              <a:buNone/>
              <a:defRPr/>
            </a:pPr>
            <a:r>
              <a:rPr lang="fa-IR" sz="2000" dirty="0">
                <a:cs typeface="B Zar" panose="00000400000000000000" pitchFamily="2" charset="-78"/>
              </a:rPr>
              <a:t>پ) چنانچه مادري دوقلو زائيد و یکی از نوزادان مرده بدنيا آمد و دیگري زنده بود، در ستون </a:t>
            </a:r>
            <a:r>
              <a:rPr lang="fa-IR" sz="2000" dirty="0" smtClean="0">
                <a:cs typeface="B Zar" panose="00000400000000000000" pitchFamily="2" charset="-78"/>
              </a:rPr>
              <a:t>مرده زایی </a:t>
            </a:r>
            <a:r>
              <a:rPr lang="fa-IR" sz="2000" dirty="0">
                <a:cs typeface="B Zar" panose="00000400000000000000" pitchFamily="2" charset="-78"/>
              </a:rPr>
              <a:t>برحسب جنس نوزاد مرده بدنيا آمده، یك علامت؛ در ستون متولدین زنده </a:t>
            </a:r>
            <a:r>
              <a:rPr lang="fa-IR" sz="2000" dirty="0" smtClean="0">
                <a:cs typeface="B Zar" panose="00000400000000000000" pitchFamily="2" charset="-78"/>
              </a:rPr>
              <a:t>نيز برحسب </a:t>
            </a:r>
            <a:r>
              <a:rPr lang="fa-IR" sz="2000" dirty="0">
                <a:cs typeface="B Zar" panose="00000400000000000000" pitchFamily="2" charset="-78"/>
              </a:rPr>
              <a:t>جنس نوزاد زنده متولد شده، یك علامت؛ در ستون سن مادر فقط یك علامت و در ستون شرایط زایمان نيز یك علامت زده میشود.</a:t>
            </a:r>
          </a:p>
          <a:p>
            <a:pPr marL="0" indent="0" algn="just" rtl="1">
              <a:buFontTx/>
              <a:buNone/>
              <a:defRPr/>
            </a:pPr>
            <a:r>
              <a:rPr lang="fa-IR" sz="2000" dirty="0">
                <a:cs typeface="B Zar" panose="00000400000000000000" pitchFamily="2" charset="-78"/>
              </a:rPr>
              <a:t>ت) چنانچه به طور استثنایی در یك زایمان دوقلو یکی از تولدها در منزل و دیگري در زایشگاه اتفاق افتاد، در ستون شرایط زایمان، فقط محل زایمان </a:t>
            </a:r>
            <a:r>
              <a:rPr lang="fa-IR" sz="2000" dirty="0" smtClean="0">
                <a:cs typeface="B Zar" panose="00000400000000000000" pitchFamily="2" charset="-78"/>
              </a:rPr>
              <a:t>آخرین </a:t>
            </a:r>
            <a:r>
              <a:rPr lang="fa-IR" sz="2000" dirty="0">
                <a:cs typeface="B Zar" panose="00000400000000000000" pitchFamily="2" charset="-78"/>
              </a:rPr>
              <a:t>تولد ثبت میشود.</a:t>
            </a:r>
          </a:p>
          <a:p>
            <a:pPr marL="0" indent="0" algn="just" rtl="1">
              <a:buFontTx/>
              <a:buNone/>
              <a:defRPr/>
            </a:pPr>
            <a:r>
              <a:rPr lang="fa-IR" sz="2000" dirty="0">
                <a:cs typeface="B Zar" panose="00000400000000000000" pitchFamily="2" charset="-78"/>
              </a:rPr>
              <a:t>ث) در صورتی كه زایمان در منزل یا بين راه اتفاق افتاده ولی جفت در بيمارستان یا مركز زایمانی </a:t>
            </a:r>
            <a:r>
              <a:rPr lang="fa-IR" sz="2000" dirty="0" smtClean="0">
                <a:cs typeface="B Zar" panose="00000400000000000000" pitchFamily="2" charset="-78"/>
              </a:rPr>
              <a:t>خارج </a:t>
            </a:r>
            <a:r>
              <a:rPr lang="fa-IR" sz="2000" dirty="0">
                <a:cs typeface="B Zar" panose="00000400000000000000" pitchFamily="2" charset="-78"/>
              </a:rPr>
              <a:t>شده </a:t>
            </a:r>
            <a:r>
              <a:rPr lang="fa-IR" sz="2000" dirty="0" smtClean="0">
                <a:cs typeface="B Zar" panose="00000400000000000000" pitchFamily="2" charset="-78"/>
              </a:rPr>
              <a:t>.              باشد </a:t>
            </a:r>
            <a:r>
              <a:rPr lang="fa-IR" sz="2000" dirty="0">
                <a:cs typeface="B Zar" panose="00000400000000000000" pitchFamily="2" charset="-78"/>
              </a:rPr>
              <a:t>زایمان در بيمارستان یا مركز زایمانی محسوب می </a:t>
            </a:r>
            <a:r>
              <a:rPr lang="fa-IR" sz="2000" dirty="0" smtClean="0">
                <a:cs typeface="B Zar" panose="00000400000000000000" pitchFamily="2" charset="-78"/>
              </a:rPr>
              <a:t>شود.</a:t>
            </a:r>
            <a:endParaRPr lang="fa-IR" sz="2000" dirty="0">
              <a:cs typeface="B Zar" panose="00000400000000000000" pitchFamily="2" charset="-78"/>
            </a:endParaRPr>
          </a:p>
        </p:txBody>
      </p:sp>
    </p:spTree>
    <p:extLst>
      <p:ext uri="{BB962C8B-B14F-4D97-AF65-F5344CB8AC3E}">
        <p14:creationId xmlns:p14="http://schemas.microsoft.com/office/powerpoint/2010/main" val="29492711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stretch>
            <a:fillRect/>
          </a:stretch>
        </p:blipFill>
        <p:spPr>
          <a:xfrm>
            <a:off x="323528" y="1988840"/>
            <a:ext cx="8568951" cy="3312368"/>
          </a:xfrm>
          <a:prstGeom prst="rect">
            <a:avLst/>
          </a:prstGeom>
        </p:spPr>
      </p:pic>
    </p:spTree>
    <p:extLst>
      <p:ext uri="{BB962C8B-B14F-4D97-AF65-F5344CB8AC3E}">
        <p14:creationId xmlns:p14="http://schemas.microsoft.com/office/powerpoint/2010/main" val="3813981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763688" y="623641"/>
            <a:ext cx="7185992" cy="1143000"/>
          </a:xfrm>
        </p:spPr>
        <p:txBody>
          <a:bodyPr/>
          <a:lstStyle/>
          <a:p>
            <a:r>
              <a:rPr lang="fa-IR" sz="3600" dirty="0" smtClean="0">
                <a:cs typeface="B Titr" panose="00000700000000000000" pitchFamily="2" charset="-78"/>
              </a:rPr>
              <a:t>5. جدول مرگ برحسب سن و جنس :</a:t>
            </a:r>
            <a:br>
              <a:rPr lang="fa-IR" sz="3600" dirty="0" smtClean="0">
                <a:cs typeface="B Titr" panose="00000700000000000000" pitchFamily="2" charset="-78"/>
              </a:rPr>
            </a:br>
            <a:endParaRPr lang="fa-IR" sz="3600" dirty="0" smtClean="0">
              <a:cs typeface="B Titr" panose="00000700000000000000" pitchFamily="2" charset="-78"/>
            </a:endParaRPr>
          </a:p>
        </p:txBody>
      </p:sp>
      <p:sp>
        <p:nvSpPr>
          <p:cNvPr id="13315" name="Content Placeholder 2"/>
          <p:cNvSpPr>
            <a:spLocks noGrp="1"/>
          </p:cNvSpPr>
          <p:nvPr>
            <p:ph idx="1"/>
          </p:nvPr>
        </p:nvSpPr>
        <p:spPr>
          <a:xfrm>
            <a:off x="179388" y="1989138"/>
            <a:ext cx="8229600" cy="4525962"/>
          </a:xfrm>
        </p:spPr>
        <p:txBody>
          <a:bodyPr/>
          <a:lstStyle/>
          <a:p>
            <a:pPr marL="0" indent="0" algn="r" rtl="1">
              <a:buFontTx/>
              <a:buNone/>
            </a:pPr>
            <a:r>
              <a:rPr lang="fa-IR" sz="2000" dirty="0" smtClean="0">
                <a:cs typeface="B Zar" panose="00000400000000000000" pitchFamily="2" charset="-78"/>
              </a:rPr>
              <a:t>در این جدول آمار مرگ در مناطق شهري/ حاشيه یا روستاهاي تحت پوشش اصل / قمر به تفکيك منطقه سکونت فرد و برحسب جنس و سن </a:t>
            </a:r>
            <a:r>
              <a:rPr lang="fa-IR" sz="2000" dirty="0" smtClean="0">
                <a:solidFill>
                  <a:srgbClr val="F48C1D"/>
                </a:solidFill>
                <a:cs typeface="B Zar" panose="00000400000000000000" pitchFamily="2" charset="-78"/>
              </a:rPr>
              <a:t>به صورت چوب خطی </a:t>
            </a:r>
            <a:r>
              <a:rPr lang="fa-IR" sz="2000" dirty="0" smtClean="0">
                <a:cs typeface="B Zar" panose="00000400000000000000" pitchFamily="2" charset="-78"/>
              </a:rPr>
              <a:t>بر روي برگه زیج حياتی ثبت میشود. توجه داشته باشيد كه باید همه مرگهایی كه در محدوده واحد بهداشتی درمانی اتفاق میافتد، ثبت گردد. دقت كنيد وقتی گفته میشود، ”كمتر از یکماه”یعنی از بدو تولد تا  28روزگی كامل – و ”یکماه تاكمتر از یکسال” یعنی از  29روزگی تا وقتی كه سن كودك به  11ماه و  29روز برسد و یا در مورد ”1تا  4سال” یعنی درست از</a:t>
            </a:r>
          </a:p>
          <a:p>
            <a:pPr marL="0" indent="0" algn="r" rtl="1">
              <a:buFontTx/>
              <a:buNone/>
            </a:pPr>
            <a:r>
              <a:rPr lang="fa-IR" sz="2000" dirty="0" smtClean="0">
                <a:cs typeface="B Zar" panose="00000400000000000000" pitchFamily="2" charset="-78"/>
              </a:rPr>
              <a:t>وقتی 365 روز از تولد كودك گذشته باشد(روزتولد یك سالگی او) تا زمانی كه  4سال و 11 ماه و  29روزگی او باشد و به همين ترتيب براي بقيه گروههاي سنی.</a:t>
            </a:r>
          </a:p>
          <a:p>
            <a:pPr marL="0" indent="0" algn="r" rtl="1">
              <a:buFontTx/>
              <a:buNone/>
            </a:pPr>
            <a:endParaRPr lang="fa-IR" sz="2000" dirty="0" smtClean="0">
              <a:cs typeface="B Zar"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226602"/>
            <a:ext cx="6840760" cy="20660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700338" y="333375"/>
            <a:ext cx="6264275" cy="1143000"/>
          </a:xfrm>
        </p:spPr>
        <p:txBody>
          <a:bodyPr/>
          <a:lstStyle/>
          <a:p>
            <a:r>
              <a:rPr lang="fa-IR" sz="3600" smtClean="0">
                <a:cs typeface="B Titr" panose="00000700000000000000" pitchFamily="2" charset="-78"/>
              </a:rPr>
              <a:t>6. جدول مهاجرت بر حسب نفر :</a:t>
            </a:r>
          </a:p>
        </p:txBody>
      </p:sp>
      <p:sp>
        <p:nvSpPr>
          <p:cNvPr id="14339" name="Content Placeholder 2"/>
          <p:cNvSpPr>
            <a:spLocks noGrp="1"/>
          </p:cNvSpPr>
          <p:nvPr>
            <p:ph idx="1"/>
          </p:nvPr>
        </p:nvSpPr>
        <p:spPr>
          <a:xfrm>
            <a:off x="222250" y="2060575"/>
            <a:ext cx="8229600" cy="4537075"/>
          </a:xfrm>
        </p:spPr>
        <p:txBody>
          <a:bodyPr/>
          <a:lstStyle/>
          <a:p>
            <a:pPr marL="0" indent="0" algn="just" rtl="1">
              <a:buFontTx/>
              <a:buNone/>
            </a:pPr>
            <a:r>
              <a:rPr lang="fa-IR" sz="2000" smtClean="0">
                <a:cs typeface="B Zar" panose="00000400000000000000" pitchFamily="2" charset="-78"/>
              </a:rPr>
              <a:t>با توجه به اینکه بهورز خانه بهداشت/ مراقب سلامت پایگاه در طول سال از افرادي كه به روستا/ منطقه شهري تحت پوشش مهاجرت كردند و نيز از افرادي كه از روستا/منطقه شهري تحت پوشش مهاجرت كردند باید اطلاع داشته باشند و این اطلاعات در دفتر/ فرم گزارش مهاجرت دهی و مهاجرت پذیري خانه ها و پایگاهاي بهداشت ثبت می گردد، اطلاعات مهاجرت از دفتر و فرم اشاره شده استخراج و </a:t>
            </a:r>
            <a:r>
              <a:rPr lang="fa-IR" sz="2000" smtClean="0">
                <a:solidFill>
                  <a:srgbClr val="F48C1D"/>
                </a:solidFill>
                <a:cs typeface="B Zar" panose="00000400000000000000" pitchFamily="2" charset="-78"/>
              </a:rPr>
              <a:t>به صورت تجميعی (به صورت عددي )</a:t>
            </a:r>
            <a:r>
              <a:rPr lang="fa-IR" sz="2000" smtClean="0">
                <a:cs typeface="B Zar" panose="00000400000000000000" pitchFamily="2" charset="-78"/>
              </a:rPr>
              <a:t> و با مداد در پایان هر فصل در جدول "مهاجرت بر حسب نفر" در پوستر زیج ثبت ميگردد. بر این اساس تعداد افراد خارج شده از روستا/ منطقه شهري تحت پوشش را تحت عنوان مهاجرت به خارج از روستا/ منطقه شهري تحت پوشش و تعداد افراد وارد شده به روستا/ منطقه شهري تحت پوشش را تحت عنوان مهاجرت به داخل روستا/ منطقه شهري تحت پوشش در ستون مربوطه به تفکيك شهر/ روستاي اصلی و حاشيه/ قمر ثبت می گردد.</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946" y="4450040"/>
            <a:ext cx="4953691" cy="201005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84213" y="457200"/>
            <a:ext cx="7272337" cy="955675"/>
          </a:xfrm>
        </p:spPr>
        <p:txBody>
          <a:bodyPr/>
          <a:lstStyle/>
          <a:p>
            <a:r>
              <a:rPr lang="fa-IR" sz="3200" dirty="0" smtClean="0">
                <a:cs typeface="B Titr" panose="00000700000000000000" pitchFamily="2" charset="-78"/>
              </a:rPr>
              <a:t>8. جدول علت مرگ درکودکان کمتر از پنج سال :</a:t>
            </a:r>
            <a:endParaRPr lang="fa-IR" dirty="0" smtClean="0"/>
          </a:p>
        </p:txBody>
      </p:sp>
      <p:sp>
        <p:nvSpPr>
          <p:cNvPr id="16387" name="Content Placeholder 2"/>
          <p:cNvSpPr>
            <a:spLocks noGrp="1"/>
          </p:cNvSpPr>
          <p:nvPr>
            <p:ph idx="1"/>
          </p:nvPr>
        </p:nvSpPr>
        <p:spPr>
          <a:xfrm>
            <a:off x="204788" y="2133600"/>
            <a:ext cx="8229600" cy="3311525"/>
          </a:xfrm>
        </p:spPr>
        <p:txBody>
          <a:bodyPr/>
          <a:lstStyle/>
          <a:p>
            <a:pPr marL="0" indent="0" algn="r" rtl="1">
              <a:buFontTx/>
              <a:buNone/>
            </a:pPr>
            <a:r>
              <a:rPr lang="fa-IR" sz="2100" dirty="0" smtClean="0">
                <a:cs typeface="B Zar" panose="00000400000000000000" pitchFamily="2" charset="-78"/>
              </a:rPr>
              <a:t>جدول هشتم، علت مرگ در كودكان كمتر از پنج سال رادر خود دارد. در این جدول نيز اطلاعات به تفکيك علت مرگ و منطقه و در هریك از این دو براي سنين كمتر از یك ماه، یك ماه تا 11 ماهه و  1 تا  4ساله (با همان تعاریفی كه در جدول شماره 5 آمد) ثبت میشود. به رعایت واقع بينی و توان علمی بهورزان تنها علت هایی ازمرگ كودكان زیر پنج سال در این جدول گنجانيده شده است كه رسيدن به تشخيص آنها در خانه بهداشت ميسر است: ( عفونتهاي تنفسی؛ اسهال و استفراغ؛ حوادث، مسموميت ها، سوختگي ها؛ عارضه كمبود وزن هنگام تولد، نارسی نوزاد، بيماري هاي قابل پيشگيري با واكسن، مرگ نوزاد از صدمات زایمانی، ناهنجاري هاي مادرزادي و سایر علل.)</a:t>
            </a:r>
          </a:p>
          <a:p>
            <a:pPr marL="0" indent="0" algn="r" rtl="1">
              <a:buFontTx/>
              <a:buNone/>
            </a:pPr>
            <a:r>
              <a:rPr lang="fa-IR" sz="2100" dirty="0" smtClean="0">
                <a:cs typeface="B Zar" panose="00000400000000000000" pitchFamily="2" charset="-78"/>
              </a:rPr>
              <a:t>براي ثبت علل مرگ در كودكان، محلهایی كه بروز مرگ به علتی هاص در سنين مربوطه ناممکن میباشد، در این جدول با رنگ تيره تر مشخص شده است.</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4694" y="404664"/>
            <a:ext cx="2314600" cy="1296144"/>
          </a:xfrm>
        </p:spPr>
        <p:txBody>
          <a:bodyPr/>
          <a:lstStyle/>
          <a:p>
            <a:pPr algn="l"/>
            <a:r>
              <a:rPr lang="fa-IR" sz="5400" b="1" dirty="0" smtClean="0">
                <a:solidFill>
                  <a:srgbClr val="F48C1D"/>
                </a:solidFill>
                <a:cs typeface="B Titr" panose="00000700000000000000" pitchFamily="2" charset="-78"/>
              </a:rPr>
              <a:t>توجه:</a:t>
            </a:r>
            <a:endParaRPr lang="fa-IR" sz="5400" b="1" dirty="0">
              <a:solidFill>
                <a:srgbClr val="F48C1D"/>
              </a:solidFill>
              <a:cs typeface="B Titr" panose="00000700000000000000" pitchFamily="2" charset="-78"/>
            </a:endParaRPr>
          </a:p>
        </p:txBody>
      </p:sp>
      <p:sp>
        <p:nvSpPr>
          <p:cNvPr id="3" name="Content Placeholder 2"/>
          <p:cNvSpPr>
            <a:spLocks noGrp="1"/>
          </p:cNvSpPr>
          <p:nvPr>
            <p:ph idx="1"/>
          </p:nvPr>
        </p:nvSpPr>
        <p:spPr>
          <a:xfrm>
            <a:off x="-4394" y="2132856"/>
            <a:ext cx="8507288" cy="4886003"/>
          </a:xfrm>
        </p:spPr>
        <p:txBody>
          <a:bodyPr/>
          <a:lstStyle/>
          <a:p>
            <a:pPr marL="0" indent="0" algn="r" rtl="1">
              <a:buNone/>
            </a:pPr>
            <a:r>
              <a:rPr lang="fa-IR" sz="2400" b="1" dirty="0" smtClean="0">
                <a:solidFill>
                  <a:srgbClr val="F48C1D"/>
                </a:solidFill>
                <a:cs typeface="B Zar" panose="00000400000000000000" pitchFamily="2" charset="-78"/>
              </a:rPr>
              <a:t>مرگ </a:t>
            </a:r>
            <a:r>
              <a:rPr lang="fa-IR" sz="2400" b="1" dirty="0">
                <a:solidFill>
                  <a:srgbClr val="F48C1D"/>
                </a:solidFill>
                <a:cs typeface="B Zar" panose="00000400000000000000" pitchFamily="2" charset="-78"/>
              </a:rPr>
              <a:t>ناشي از عارضه کمبود وزن هنگام تولد:</a:t>
            </a:r>
            <a:r>
              <a:rPr lang="fa-IR" sz="2400" b="1" dirty="0">
                <a:cs typeface="B Zar" panose="00000400000000000000" pitchFamily="2" charset="-78"/>
              </a:rPr>
              <a:t/>
            </a:r>
            <a:br>
              <a:rPr lang="fa-IR" sz="2400" b="1" dirty="0">
                <a:cs typeface="B Zar" panose="00000400000000000000" pitchFamily="2" charset="-78"/>
              </a:rPr>
            </a:br>
            <a:r>
              <a:rPr lang="fa-IR" sz="2400" dirty="0">
                <a:cs typeface="B Zar" panose="00000400000000000000" pitchFamily="2" charset="-78"/>
              </a:rPr>
              <a:t>مرگ نوزادي كه بعد از هفته سی و هفتم بارداري مادر با وزن هنگام تولد </a:t>
            </a:r>
            <a:r>
              <a:rPr lang="fa-IR" sz="2400" dirty="0" smtClean="0">
                <a:cs typeface="B Zar" panose="00000400000000000000" pitchFamily="2" charset="-78"/>
              </a:rPr>
              <a:t>2500 گرم </a:t>
            </a:r>
            <a:r>
              <a:rPr lang="fa-IR" sz="2400" dirty="0">
                <a:cs typeface="B Zar" panose="00000400000000000000" pitchFamily="2" charset="-78"/>
              </a:rPr>
              <a:t>یا كمتر به دنيا آمده است و حداكثر تا پایان اولين ماه </a:t>
            </a:r>
            <a:r>
              <a:rPr lang="fa-IR" sz="2400" dirty="0" smtClean="0">
                <a:cs typeface="B Zar" panose="00000400000000000000" pitchFamily="2" charset="-78"/>
              </a:rPr>
              <a:t>زندگی به دليل عوارض ناشی </a:t>
            </a:r>
            <a:r>
              <a:rPr lang="fa-IR" sz="2400" dirty="0">
                <a:cs typeface="B Zar" panose="00000400000000000000" pitchFamily="2" charset="-78"/>
              </a:rPr>
              <a:t>از </a:t>
            </a:r>
            <a:r>
              <a:rPr lang="fa-IR" sz="2400" dirty="0" smtClean="0">
                <a:cs typeface="B Zar" panose="00000400000000000000" pitchFamily="2" charset="-78"/>
              </a:rPr>
              <a:t>این كمبود </a:t>
            </a:r>
            <a:r>
              <a:rPr lang="fa-IR" sz="2400" dirty="0">
                <a:cs typeface="B Zar" panose="00000400000000000000" pitchFamily="2" charset="-78"/>
              </a:rPr>
              <a:t>وزن هنگام تولد مرده باشد در این قسمت ثبت میشود.</a:t>
            </a:r>
            <a:br>
              <a:rPr lang="fa-IR" sz="2400" dirty="0">
                <a:cs typeface="B Zar" panose="00000400000000000000" pitchFamily="2" charset="-78"/>
              </a:rPr>
            </a:br>
            <a:r>
              <a:rPr lang="fa-IR" sz="2400" b="1" dirty="0">
                <a:solidFill>
                  <a:srgbClr val="F48C1D"/>
                </a:solidFill>
                <a:cs typeface="B Zar" panose="00000400000000000000" pitchFamily="2" charset="-78"/>
              </a:rPr>
              <a:t>مرگ ناشي از نارسي نوزاد: </a:t>
            </a:r>
            <a:r>
              <a:rPr lang="fa-IR" sz="2400" dirty="0">
                <a:cs typeface="B Zar" panose="00000400000000000000" pitchFamily="2" charset="-78"/>
              </a:rPr>
              <a:t>مرگ نوزادي كه قبل از هفته سی و هفتم بارداري مادر بدنيا آمده باشد </a:t>
            </a:r>
            <a:r>
              <a:rPr lang="fa-IR" sz="2400" dirty="0" smtClean="0">
                <a:cs typeface="B Zar" panose="00000400000000000000" pitchFamily="2" charset="-78"/>
              </a:rPr>
              <a:t>(خواه </a:t>
            </a:r>
            <a:r>
              <a:rPr lang="fa-IR" sz="2400" dirty="0">
                <a:cs typeface="B Zar" panose="00000400000000000000" pitchFamily="2" charset="-78"/>
              </a:rPr>
              <a:t>با وزن زمان تولد كم یا طبيعی) و حداكثر تا پایان اولين </a:t>
            </a:r>
            <a:r>
              <a:rPr lang="fa-IR" sz="2400" dirty="0" smtClean="0">
                <a:cs typeface="B Zar" panose="00000400000000000000" pitchFamily="2" charset="-78"/>
              </a:rPr>
              <a:t>ماه زندگی به دليل </a:t>
            </a:r>
            <a:r>
              <a:rPr lang="fa-IR" sz="2400" dirty="0">
                <a:cs typeface="B Zar" panose="00000400000000000000" pitchFamily="2" charset="-78"/>
              </a:rPr>
              <a:t>عوارض ناشی از این تولد زودرس، مرده باشد، در این قسمت ثبت میگردد.</a:t>
            </a:r>
            <a:br>
              <a:rPr lang="fa-IR" sz="2400" dirty="0">
                <a:cs typeface="B Zar" panose="00000400000000000000" pitchFamily="2" charset="-78"/>
              </a:rPr>
            </a:br>
            <a:r>
              <a:rPr lang="fa-IR" sz="2400" b="1" dirty="0">
                <a:solidFill>
                  <a:srgbClr val="F48C1D"/>
                </a:solidFill>
                <a:cs typeface="B Zar" panose="00000400000000000000" pitchFamily="2" charset="-78"/>
              </a:rPr>
              <a:t>مرگ ناشي از بيماریهای قابل پيشگيری با واکسن: </a:t>
            </a:r>
            <a:r>
              <a:rPr lang="fa-IR" sz="2400" dirty="0">
                <a:cs typeface="B Zar" panose="00000400000000000000" pitchFamily="2" charset="-78"/>
              </a:rPr>
              <a:t>شامل مرگ به علت </a:t>
            </a:r>
            <a:r>
              <a:rPr lang="fa-IR" sz="2400" dirty="0" smtClean="0">
                <a:cs typeface="B Zar" panose="00000400000000000000" pitchFamily="2" charset="-78"/>
              </a:rPr>
              <a:t>سرخك، </a:t>
            </a:r>
            <a:r>
              <a:rPr lang="fa-IR" sz="2400" dirty="0">
                <a:cs typeface="B Zar" panose="00000400000000000000" pitchFamily="2" charset="-78"/>
              </a:rPr>
              <a:t>سياه سرفه، كزاز، فلج اطفال، </a:t>
            </a:r>
            <a:r>
              <a:rPr lang="fa-IR" sz="2400" dirty="0" smtClean="0">
                <a:cs typeface="B Zar" panose="00000400000000000000" pitchFamily="2" charset="-78"/>
              </a:rPr>
              <a:t>هپاتيت</a:t>
            </a:r>
            <a:r>
              <a:rPr lang="pl-PL" sz="2400" dirty="0" smtClean="0">
                <a:cs typeface="B Zar" panose="00000400000000000000" pitchFamily="2" charset="-78"/>
              </a:rPr>
              <a:t>B</a:t>
            </a:r>
            <a:r>
              <a:rPr lang="fa-IR" sz="2400" dirty="0" smtClean="0">
                <a:cs typeface="B Zar" panose="00000400000000000000" pitchFamily="2" charset="-78"/>
              </a:rPr>
              <a:t> </a:t>
            </a:r>
            <a:r>
              <a:rPr lang="fa-IR" sz="2400" dirty="0">
                <a:cs typeface="B Zar" panose="00000400000000000000" pitchFamily="2" charset="-78"/>
              </a:rPr>
              <a:t>، </a:t>
            </a:r>
            <a:r>
              <a:rPr lang="fa-IR" sz="2400" dirty="0" smtClean="0">
                <a:cs typeface="B Zar" panose="00000400000000000000" pitchFamily="2" charset="-78"/>
              </a:rPr>
              <a:t>دیفتري </a:t>
            </a:r>
            <a:r>
              <a:rPr lang="fa-IR" sz="2400" dirty="0">
                <a:cs typeface="B Zar" panose="00000400000000000000" pitchFamily="2" charset="-78"/>
              </a:rPr>
              <a:t>و سل است</a:t>
            </a:r>
            <a:r>
              <a:rPr lang="fa-IR" sz="2400" dirty="0" smtClean="0">
                <a:cs typeface="B Zar" panose="00000400000000000000" pitchFamily="2" charset="-78"/>
              </a:rPr>
              <a:t> </a:t>
            </a:r>
            <a:br>
              <a:rPr lang="fa-IR" sz="2400" dirty="0" smtClean="0">
                <a:cs typeface="B Zar" panose="00000400000000000000" pitchFamily="2" charset="-78"/>
              </a:rPr>
            </a:br>
            <a:endParaRPr lang="fa-IR" sz="2400" dirty="0">
              <a:cs typeface="B Zar" panose="00000400000000000000" pitchFamily="2" charset="-78"/>
            </a:endParaRPr>
          </a:p>
        </p:txBody>
      </p:sp>
    </p:spTree>
    <p:extLst>
      <p:ext uri="{BB962C8B-B14F-4D97-AF65-F5344CB8AC3E}">
        <p14:creationId xmlns:p14="http://schemas.microsoft.com/office/powerpoint/2010/main" val="4262802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4694" y="404664"/>
            <a:ext cx="2314600" cy="1296144"/>
          </a:xfrm>
        </p:spPr>
        <p:txBody>
          <a:bodyPr/>
          <a:lstStyle/>
          <a:p>
            <a:pPr algn="l"/>
            <a:r>
              <a:rPr lang="fa-IR" sz="5400" b="1" dirty="0" smtClean="0">
                <a:solidFill>
                  <a:srgbClr val="F48C1D"/>
                </a:solidFill>
                <a:cs typeface="B Titr" panose="00000700000000000000" pitchFamily="2" charset="-78"/>
              </a:rPr>
              <a:t>توجه:</a:t>
            </a:r>
            <a:endParaRPr lang="fa-IR" sz="5400" b="1" dirty="0">
              <a:solidFill>
                <a:srgbClr val="F48C1D"/>
              </a:solidFill>
              <a:cs typeface="B Titr" panose="00000700000000000000" pitchFamily="2" charset="-78"/>
            </a:endParaRPr>
          </a:p>
        </p:txBody>
      </p:sp>
      <p:sp>
        <p:nvSpPr>
          <p:cNvPr id="3" name="Content Placeholder 2"/>
          <p:cNvSpPr>
            <a:spLocks noGrp="1"/>
          </p:cNvSpPr>
          <p:nvPr>
            <p:ph idx="1"/>
          </p:nvPr>
        </p:nvSpPr>
        <p:spPr>
          <a:xfrm>
            <a:off x="0" y="1982139"/>
            <a:ext cx="8507288" cy="4886003"/>
          </a:xfrm>
        </p:spPr>
        <p:txBody>
          <a:bodyPr/>
          <a:lstStyle/>
          <a:p>
            <a:pPr marL="0" indent="0" algn="r" rtl="1">
              <a:buNone/>
            </a:pPr>
            <a:r>
              <a:rPr lang="fa-IR" sz="2000" b="1" dirty="0">
                <a:solidFill>
                  <a:srgbClr val="F48C1D"/>
                </a:solidFill>
                <a:cs typeface="B Zar" panose="00000400000000000000" pitchFamily="2" charset="-78"/>
              </a:rPr>
              <a:t>مرگ نوزاد از صدمات زایماني: </a:t>
            </a:r>
            <a:r>
              <a:rPr lang="fa-IR" sz="2000" b="1" dirty="0">
                <a:cs typeface="B Zar" panose="00000400000000000000" pitchFamily="2" charset="-78"/>
              </a:rPr>
              <a:t>چنانچه نوزادي با علائم حياتی (زنده) بدنيا آید، ناهنجاري مادرزادي آشکاري نداشته باشد ولی علائم </a:t>
            </a:r>
            <a:r>
              <a:rPr lang="fa-IR" sz="2000" b="1" dirty="0" smtClean="0">
                <a:cs typeface="B Zar" panose="00000400000000000000" pitchFamily="2" charset="-78"/>
              </a:rPr>
              <a:t>حياتی </a:t>
            </a:r>
            <a:r>
              <a:rPr lang="fa-IR" sz="2000" b="1" dirty="0">
                <a:cs typeface="B Zar" panose="00000400000000000000" pitchFamily="2" charset="-78"/>
              </a:rPr>
              <a:t>او </a:t>
            </a:r>
            <a:r>
              <a:rPr lang="fa-IR" sz="2000" b="1" dirty="0" smtClean="0">
                <a:cs typeface="B Zar" panose="00000400000000000000" pitchFamily="2" charset="-78"/>
              </a:rPr>
              <a:t>ضعيف باشند به طوري كه به اقدامات </a:t>
            </a:r>
            <a:r>
              <a:rPr lang="fa-IR" sz="2000" b="1" dirty="0">
                <a:cs typeface="B Zar" panose="00000400000000000000" pitchFamily="2" charset="-78"/>
              </a:rPr>
              <a:t>اوليه احياء نوزاد پاسخ ندهد و حداكثر تا یك ساعت پس از زایمان بميرد، در این قسمت علامت زده میشود.</a:t>
            </a:r>
          </a:p>
          <a:p>
            <a:pPr marL="0" indent="0" algn="r" rtl="1">
              <a:buNone/>
            </a:pPr>
            <a:r>
              <a:rPr lang="fa-IR" sz="2000" b="1" dirty="0">
                <a:solidFill>
                  <a:srgbClr val="F48C1D"/>
                </a:solidFill>
                <a:cs typeface="B Zar" panose="00000400000000000000" pitchFamily="2" charset="-78"/>
              </a:rPr>
              <a:t>مرگ ناشي از ناهنجاریهای مادرزادی: </a:t>
            </a:r>
            <a:r>
              <a:rPr lang="fa-IR" sz="2000" b="1" dirty="0">
                <a:cs typeface="B Zar" panose="00000400000000000000" pitchFamily="2" charset="-78"/>
              </a:rPr>
              <a:t>در جدول علت مرگ كودكان تا پنجسال كه با علائم حياتی بدنيا آمده باشد (زنده بدنيا </a:t>
            </a:r>
            <a:r>
              <a:rPr lang="fa-IR" sz="2000" b="1" dirty="0" smtClean="0">
                <a:cs typeface="B Zar" panose="00000400000000000000" pitchFamily="2" charset="-78"/>
              </a:rPr>
              <a:t>آمده</a:t>
            </a:r>
            <a:r>
              <a:rPr lang="fa-IR" sz="2000" b="1" dirty="0">
                <a:cs typeface="B Zar" panose="00000400000000000000" pitchFamily="2" charset="-78"/>
              </a:rPr>
              <a:t>.) </a:t>
            </a:r>
            <a:r>
              <a:rPr lang="fa-IR" sz="2000" b="1" dirty="0" smtClean="0">
                <a:cs typeface="B Zar" panose="00000400000000000000" pitchFamily="2" charset="-78"/>
              </a:rPr>
              <a:t>چنانچه پس </a:t>
            </a:r>
            <a:r>
              <a:rPr lang="fa-IR" sz="2000" b="1" dirty="0">
                <a:cs typeface="B Zar" panose="00000400000000000000" pitchFamily="2" charset="-78"/>
              </a:rPr>
              <a:t>از </a:t>
            </a:r>
            <a:r>
              <a:rPr lang="fa-IR" sz="2000" b="1" dirty="0" smtClean="0">
                <a:cs typeface="B Zar" panose="00000400000000000000" pitchFamily="2" charset="-78"/>
              </a:rPr>
              <a:t>تولد</a:t>
            </a:r>
            <a:r>
              <a:rPr lang="fa-IR" sz="2000" b="1" dirty="0">
                <a:cs typeface="B Zar" panose="00000400000000000000" pitchFamily="2" charset="-78"/>
              </a:rPr>
              <a:t>، </a:t>
            </a:r>
            <a:r>
              <a:rPr lang="fa-IR" sz="2000" b="1" dirty="0" smtClean="0">
                <a:cs typeface="B Zar" panose="00000400000000000000" pitchFamily="2" charset="-78"/>
              </a:rPr>
              <a:t>ناهنجاري واضح و مشهودي </a:t>
            </a:r>
            <a:r>
              <a:rPr lang="fa-IR" sz="2000" b="1" dirty="0">
                <a:cs typeface="B Zar" panose="00000400000000000000" pitchFamily="2" charset="-78"/>
              </a:rPr>
              <a:t>داشته باشد كه منجر به مرگ نوزاد گردد باید در قسمت مرگ كمتر از یك ماهگی به دليل ناهنجاري مادرزادي ثبت گردد. در صورتيکه ناهنجاري </a:t>
            </a:r>
            <a:r>
              <a:rPr lang="fa-IR" sz="2000" b="1" dirty="0" smtClean="0">
                <a:cs typeface="B Zar" panose="00000400000000000000" pitchFamily="2" charset="-78"/>
              </a:rPr>
              <a:t>واضح </a:t>
            </a:r>
            <a:r>
              <a:rPr lang="fa-IR" sz="2000" b="1" dirty="0">
                <a:cs typeface="B Zar" panose="00000400000000000000" pitchFamily="2" charset="-78"/>
              </a:rPr>
              <a:t>و </a:t>
            </a:r>
            <a:r>
              <a:rPr lang="fa-IR" sz="2000" b="1" dirty="0" smtClean="0">
                <a:cs typeface="B Zar" panose="00000400000000000000" pitchFamily="2" charset="-78"/>
              </a:rPr>
              <a:t>آشکار نداشت، تشخيص </a:t>
            </a:r>
            <a:r>
              <a:rPr lang="fa-IR" sz="2000" b="1" dirty="0">
                <a:cs typeface="B Zar" panose="00000400000000000000" pitchFamily="2" charset="-78"/>
              </a:rPr>
              <a:t>مرگ به علت ناهنجاري فقط با پزشك </a:t>
            </a:r>
            <a:r>
              <a:rPr lang="fa-IR" sz="2000" b="1" dirty="0" smtClean="0">
                <a:cs typeface="B Zar" panose="00000400000000000000" pitchFamily="2" charset="-78"/>
              </a:rPr>
              <a:t>خواهد </a:t>
            </a:r>
            <a:r>
              <a:rPr lang="fa-IR" sz="2000" b="1" dirty="0">
                <a:cs typeface="B Zar" panose="00000400000000000000" pitchFamily="2" charset="-78"/>
              </a:rPr>
              <a:t>بود.</a:t>
            </a:r>
          </a:p>
          <a:p>
            <a:pPr marL="0" indent="0" algn="r" rtl="1">
              <a:buNone/>
            </a:pPr>
            <a:r>
              <a:rPr lang="fa-IR" sz="2000" b="1" dirty="0">
                <a:solidFill>
                  <a:srgbClr val="F48C1D"/>
                </a:solidFill>
                <a:cs typeface="B Zar" panose="00000400000000000000" pitchFamily="2" charset="-78"/>
              </a:rPr>
              <a:t>مرگ ناشي از حوادث، مسموميتها و سوختگيها: </a:t>
            </a:r>
            <a:r>
              <a:rPr lang="fa-IR" sz="2000" b="1" dirty="0">
                <a:cs typeface="B Zar" panose="00000400000000000000" pitchFamily="2" charset="-78"/>
              </a:rPr>
              <a:t>چنانچه كودك زیر پنجسالی به دليل حادثه، مسموميت یا </a:t>
            </a:r>
            <a:r>
              <a:rPr lang="fa-IR" sz="2000" b="1" dirty="0" smtClean="0">
                <a:cs typeface="B Zar" panose="00000400000000000000" pitchFamily="2" charset="-78"/>
              </a:rPr>
              <a:t>سوختگی </a:t>
            </a:r>
            <a:r>
              <a:rPr lang="fa-IR" sz="2000" b="1" dirty="0">
                <a:cs typeface="B Zar" panose="00000400000000000000" pitchFamily="2" charset="-78"/>
              </a:rPr>
              <a:t>فوت كرد هرچند كه زمينه </a:t>
            </a:r>
            <a:r>
              <a:rPr lang="fa-IR" sz="2000" b="1" dirty="0" smtClean="0">
                <a:cs typeface="B Zar" panose="00000400000000000000" pitchFamily="2" charset="-78"/>
              </a:rPr>
              <a:t>بيماری هاي </a:t>
            </a:r>
            <a:r>
              <a:rPr lang="fa-IR" sz="2000" b="1" dirty="0">
                <a:cs typeface="B Zar" panose="00000400000000000000" pitchFamily="2" charset="-78"/>
              </a:rPr>
              <a:t>دیگري </a:t>
            </a:r>
            <a:r>
              <a:rPr lang="fa-IR" sz="2000" b="1" dirty="0" smtClean="0">
                <a:cs typeface="B Zar" panose="00000400000000000000" pitchFamily="2" charset="-78"/>
              </a:rPr>
              <a:t>هم داشته باشد </a:t>
            </a:r>
            <a:r>
              <a:rPr lang="fa-IR" sz="2000" b="1" dirty="0">
                <a:cs typeface="B Zar" panose="00000400000000000000" pitchFamily="2" charset="-78"/>
              </a:rPr>
              <a:t>باید در این قسمت، ثبت گردد</a:t>
            </a:r>
            <a:r>
              <a:rPr lang="fa-IR" sz="2400" dirty="0" smtClean="0">
                <a:cs typeface="B Zar" panose="00000400000000000000" pitchFamily="2" charset="-78"/>
              </a:rPr>
              <a:t/>
            </a:r>
            <a:br>
              <a:rPr lang="fa-IR" sz="2400" dirty="0" smtClean="0">
                <a:cs typeface="B Zar" panose="00000400000000000000" pitchFamily="2" charset="-78"/>
              </a:rPr>
            </a:br>
            <a:endParaRPr lang="fa-IR" sz="2400" dirty="0">
              <a:cs typeface="B Zar" panose="00000400000000000000" pitchFamily="2" charset="-78"/>
            </a:endParaRPr>
          </a:p>
        </p:txBody>
      </p:sp>
    </p:spTree>
    <p:extLst>
      <p:ext uri="{BB962C8B-B14F-4D97-AF65-F5344CB8AC3E}">
        <p14:creationId xmlns:p14="http://schemas.microsoft.com/office/powerpoint/2010/main" val="3484379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stretch>
            <a:fillRect/>
          </a:stretch>
        </p:blipFill>
        <p:spPr>
          <a:xfrm>
            <a:off x="323528" y="1915319"/>
            <a:ext cx="7906072" cy="4177977"/>
          </a:xfrm>
          <a:prstGeom prst="rect">
            <a:avLst/>
          </a:prstGeom>
          <a:ln>
            <a:noFill/>
          </a:ln>
          <a:effectLst>
            <a:softEdge rad="112500"/>
          </a:effectLst>
        </p:spPr>
      </p:pic>
    </p:spTree>
    <p:extLst>
      <p:ext uri="{BB962C8B-B14F-4D97-AF65-F5344CB8AC3E}">
        <p14:creationId xmlns:p14="http://schemas.microsoft.com/office/powerpoint/2010/main" val="35500074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4694" y="404664"/>
            <a:ext cx="2314600" cy="1296144"/>
          </a:xfrm>
        </p:spPr>
        <p:txBody>
          <a:bodyPr/>
          <a:lstStyle/>
          <a:p>
            <a:pPr algn="l"/>
            <a:r>
              <a:rPr lang="fa-IR" sz="5400" b="1" dirty="0" smtClean="0">
                <a:solidFill>
                  <a:srgbClr val="F48C1D"/>
                </a:solidFill>
                <a:cs typeface="B Titr" panose="00000700000000000000" pitchFamily="2" charset="-78"/>
              </a:rPr>
              <a:t>توجه:</a:t>
            </a:r>
            <a:endParaRPr lang="fa-IR" sz="5400" b="1" dirty="0">
              <a:solidFill>
                <a:srgbClr val="F48C1D"/>
              </a:solidFill>
              <a:cs typeface="B Titr" panose="00000700000000000000" pitchFamily="2" charset="-78"/>
            </a:endParaRPr>
          </a:p>
        </p:txBody>
      </p:sp>
      <p:sp>
        <p:nvSpPr>
          <p:cNvPr id="3" name="Content Placeholder 2"/>
          <p:cNvSpPr>
            <a:spLocks noGrp="1"/>
          </p:cNvSpPr>
          <p:nvPr>
            <p:ph idx="1"/>
          </p:nvPr>
        </p:nvSpPr>
        <p:spPr>
          <a:xfrm>
            <a:off x="-180528" y="2060848"/>
            <a:ext cx="8507288" cy="4591270"/>
          </a:xfrm>
        </p:spPr>
        <p:txBody>
          <a:bodyPr/>
          <a:lstStyle/>
          <a:p>
            <a:pPr marL="0" indent="0" algn="r" rtl="1">
              <a:buNone/>
            </a:pPr>
            <a:r>
              <a:rPr lang="fa-IR" sz="2000" dirty="0" smtClean="0">
                <a:cs typeface="B Zar" panose="00000400000000000000" pitchFamily="2" charset="-78"/>
              </a:rPr>
              <a:t>دقت </a:t>
            </a:r>
            <a:r>
              <a:rPr lang="fa-IR" sz="2000" dirty="0">
                <a:cs typeface="B Zar" panose="00000400000000000000" pitchFamily="2" charset="-78"/>
              </a:rPr>
              <a:t>كنيد كه در واحدهاي بهداشتی درمانی به غير از جداول مربوط به" استفاده از نمك یددار "، " جمعيت بر حسب سن و جنس "، "مهاجرت بر حسب نفر" و جدول </a:t>
            </a:r>
            <a:r>
              <a:rPr lang="fa-IR" sz="2000" dirty="0" smtClean="0">
                <a:cs typeface="B Zar" panose="00000400000000000000" pitchFamily="2" charset="-78"/>
              </a:rPr>
              <a:t>تعدادزنان  10 تا  49 ساله </a:t>
            </a:r>
            <a:r>
              <a:rPr lang="fa-IR" sz="2000" dirty="0">
                <a:cs typeface="B Zar" panose="00000400000000000000" pitchFamily="2" charset="-78"/>
              </a:rPr>
              <a:t>شوهر دار از زیرمجموعه جدول "تولد بر حسب وزن و جنس نوزاد، سن مادر، شرایط زایمان، نو  زایمان و فرزند آوري"، </a:t>
            </a:r>
            <a:r>
              <a:rPr lang="fa-IR" sz="2000" dirty="0" smtClean="0">
                <a:cs typeface="B Zar" panose="00000400000000000000" pitchFamily="2" charset="-78"/>
              </a:rPr>
              <a:t>همچنين دوایر متحدالمركز زیج حياتی </a:t>
            </a:r>
            <a:r>
              <a:rPr lang="fa-IR" sz="2000" dirty="0">
                <a:cs typeface="B Zar" panose="00000400000000000000" pitchFamily="2" charset="-78"/>
              </a:rPr>
              <a:t>و جدول تنظيم </a:t>
            </a:r>
            <a:r>
              <a:rPr lang="fa-IR" sz="2000" dirty="0" smtClean="0">
                <a:cs typeface="B Zar" panose="00000400000000000000" pitchFamily="2" charset="-78"/>
              </a:rPr>
              <a:t>خانواده </a:t>
            </a:r>
            <a:r>
              <a:rPr lang="fa-IR" sz="2000" dirty="0">
                <a:cs typeface="B Zar" panose="00000400000000000000" pitchFamily="2" charset="-78"/>
              </a:rPr>
              <a:t>كه </a:t>
            </a:r>
            <a:r>
              <a:rPr lang="fa-IR" sz="2000" dirty="0" smtClean="0">
                <a:cs typeface="B Zar" panose="00000400000000000000" pitchFamily="2" charset="-78"/>
              </a:rPr>
              <a:t>داده ها </a:t>
            </a:r>
            <a:r>
              <a:rPr lang="fa-IR" sz="2000" dirty="0">
                <a:cs typeface="B Zar" panose="00000400000000000000" pitchFamily="2" charset="-78"/>
              </a:rPr>
              <a:t>به صورت عددي در آنها ثبت میشود در بقيه جداول اطلاعات به صورت </a:t>
            </a:r>
            <a:r>
              <a:rPr lang="fa-IR" sz="2000" b="1" dirty="0">
                <a:solidFill>
                  <a:srgbClr val="F48C1D"/>
                </a:solidFill>
                <a:cs typeface="B Zar" panose="00000400000000000000" pitchFamily="2" charset="-78"/>
              </a:rPr>
              <a:t>چوب </a:t>
            </a:r>
            <a:r>
              <a:rPr lang="fa-IR" sz="2000" b="1" dirty="0" smtClean="0">
                <a:solidFill>
                  <a:srgbClr val="F48C1D"/>
                </a:solidFill>
                <a:cs typeface="B Zar" panose="00000400000000000000" pitchFamily="2" charset="-78"/>
              </a:rPr>
              <a:t>خطی </a:t>
            </a:r>
            <a:r>
              <a:rPr lang="fa-IR" sz="2000" dirty="0">
                <a:cs typeface="B Zar" panose="00000400000000000000" pitchFamily="2" charset="-78"/>
              </a:rPr>
              <a:t>ثبت میگردد. ولی در مراكز بهداشت </a:t>
            </a:r>
            <a:r>
              <a:rPr lang="fa-IR" sz="2000" dirty="0" smtClean="0">
                <a:cs typeface="B Zar" panose="00000400000000000000" pitchFamily="2" charset="-78"/>
              </a:rPr>
              <a:t>شهرستان و مراكز </a:t>
            </a:r>
            <a:r>
              <a:rPr lang="fa-IR" sz="2000" dirty="0">
                <a:cs typeface="B Zar" panose="00000400000000000000" pitchFamily="2" charset="-78"/>
              </a:rPr>
              <a:t>بهداشت استان زیج نهایی پس از استخراج از رایانه براي تمام جداول با عدد و رقم نوشته میشود.</a:t>
            </a:r>
          </a:p>
          <a:p>
            <a:pPr marL="0" indent="0" algn="r" rtl="1">
              <a:buNone/>
            </a:pPr>
            <a:r>
              <a:rPr lang="fa-IR" sz="2000" dirty="0" smtClean="0">
                <a:cs typeface="B Zar" panose="00000400000000000000" pitchFamily="2" charset="-78"/>
              </a:rPr>
              <a:t>در </a:t>
            </a:r>
            <a:r>
              <a:rPr lang="fa-IR" sz="2000" dirty="0">
                <a:cs typeface="B Zar" panose="00000400000000000000" pitchFamily="2" charset="-78"/>
              </a:rPr>
              <a:t>ابتداي هر سال باید زیجهاي حياتی سال قبل </a:t>
            </a:r>
            <a:r>
              <a:rPr lang="fa-IR" sz="2000" dirty="0" smtClean="0">
                <a:cs typeface="B Zar" panose="00000400000000000000" pitchFamily="2" charset="-78"/>
              </a:rPr>
              <a:t>خانه هاي </a:t>
            </a:r>
            <a:r>
              <a:rPr lang="fa-IR" sz="2000" dirty="0">
                <a:cs typeface="B Zar" panose="00000400000000000000" pitchFamily="2" charset="-78"/>
              </a:rPr>
              <a:t>بهداشت، یا </a:t>
            </a:r>
            <a:r>
              <a:rPr lang="fa-IR" sz="2000" dirty="0" smtClean="0">
                <a:cs typeface="B Zar" panose="00000400000000000000" pitchFamily="2" charset="-78"/>
              </a:rPr>
              <a:t>پایگاه هاي </a:t>
            </a:r>
            <a:r>
              <a:rPr lang="fa-IR" sz="2000" dirty="0">
                <a:cs typeface="B Zar" panose="00000400000000000000" pitchFamily="2" charset="-78"/>
              </a:rPr>
              <a:t>بهداشت و مراكز بهداشتی درمانی شهري/ روستایی از تمام آن مراكز </a:t>
            </a:r>
            <a:r>
              <a:rPr lang="fa-IR" sz="2000" dirty="0" smtClean="0">
                <a:cs typeface="B Zar" panose="00000400000000000000" pitchFamily="2" charset="-78"/>
              </a:rPr>
              <a:t>جمع آوري </a:t>
            </a:r>
            <a:r>
              <a:rPr lang="fa-IR" sz="2000" dirty="0">
                <a:cs typeface="B Zar" panose="00000400000000000000" pitchFamily="2" charset="-78"/>
              </a:rPr>
              <a:t>گردد و </a:t>
            </a:r>
            <a:r>
              <a:rPr lang="fa-IR" sz="2000" dirty="0" smtClean="0">
                <a:cs typeface="B Zar" panose="00000400000000000000" pitchFamily="2" charset="-78"/>
              </a:rPr>
              <a:t>عينا”وارد </a:t>
            </a:r>
            <a:r>
              <a:rPr lang="fa-IR" sz="2000" dirty="0">
                <a:cs typeface="B Zar" panose="00000400000000000000" pitchFamily="2" charset="-78"/>
              </a:rPr>
              <a:t>رایانه شود و دیسکت اطلاعاتی آن حداكثر تا پایان اردیبهشت ماه به مركز گسترش </a:t>
            </a:r>
            <a:r>
              <a:rPr lang="fa-IR" sz="2000" dirty="0" smtClean="0">
                <a:cs typeface="B Zar" panose="00000400000000000000" pitchFamily="2" charset="-78"/>
              </a:rPr>
              <a:t>شبکه هاي </a:t>
            </a:r>
            <a:r>
              <a:rPr lang="fa-IR" sz="2000" dirty="0">
                <a:cs typeface="B Zar" panose="00000400000000000000" pitchFamily="2" charset="-78"/>
              </a:rPr>
              <a:t>بهداشتی درمانی وزارت بهداشت، درمان و آموزش پزشکی ارسال گردد.</a:t>
            </a:r>
          </a:p>
          <a:p>
            <a:pPr marL="0" indent="0" algn="r" rtl="1">
              <a:buNone/>
            </a:pPr>
            <a:r>
              <a:rPr lang="fa-IR" sz="2000" dirty="0">
                <a:cs typeface="B Zar" panose="00000400000000000000" pitchFamily="2" charset="-78"/>
              </a:rPr>
              <a:t>- تمامی اطلاعات </a:t>
            </a:r>
            <a:r>
              <a:rPr lang="fa-IR" sz="2000" dirty="0" smtClean="0">
                <a:cs typeface="B Zar" panose="00000400000000000000" pitchFamily="2" charset="-78"/>
              </a:rPr>
              <a:t>زیج هاي </a:t>
            </a:r>
            <a:r>
              <a:rPr lang="fa-IR" sz="2000" dirty="0">
                <a:cs typeface="B Zar" panose="00000400000000000000" pitchFamily="2" charset="-78"/>
              </a:rPr>
              <a:t>حياتی بایستی توسط </a:t>
            </a:r>
            <a:r>
              <a:rPr lang="fa-IR" sz="2000" dirty="0" smtClean="0">
                <a:cs typeface="B Zar" panose="00000400000000000000" pitchFamily="2" charset="-78"/>
              </a:rPr>
              <a:t>مسئول </a:t>
            </a:r>
            <a:r>
              <a:rPr lang="fa-IR" sz="2000" dirty="0">
                <a:cs typeface="B Zar" panose="00000400000000000000" pitchFamily="2" charset="-78"/>
              </a:rPr>
              <a:t>بهداشت </a:t>
            </a:r>
            <a:r>
              <a:rPr lang="fa-IR" sz="2000" dirty="0" smtClean="0">
                <a:cs typeface="B Zar" panose="00000400000000000000" pitchFamily="2" charset="-78"/>
              </a:rPr>
              <a:t>خانواده </a:t>
            </a:r>
            <a:r>
              <a:rPr lang="fa-IR" sz="2000" dirty="0">
                <a:cs typeface="B Zar" panose="00000400000000000000" pitchFamily="2" charset="-78"/>
              </a:rPr>
              <a:t>و </a:t>
            </a:r>
            <a:r>
              <a:rPr lang="fa-IR" sz="2000" dirty="0" smtClean="0">
                <a:cs typeface="B Zar" panose="00000400000000000000" pitchFamily="2" charset="-78"/>
              </a:rPr>
              <a:t>مسئول </a:t>
            </a:r>
            <a:r>
              <a:rPr lang="fa-IR" sz="2000" dirty="0">
                <a:cs typeface="B Zar" panose="00000400000000000000" pitchFamily="2" charset="-78"/>
              </a:rPr>
              <a:t>واحد گسترش شهرستان كنترل و تایيد گردد.</a:t>
            </a:r>
          </a:p>
          <a:p>
            <a:pPr marL="0" indent="0" algn="r" rtl="1">
              <a:buNone/>
            </a:pPr>
            <a:endParaRPr lang="fa-IR" sz="1800" dirty="0">
              <a:cs typeface="B Zar" panose="00000400000000000000" pitchFamily="2" charset="-78"/>
            </a:endParaRPr>
          </a:p>
        </p:txBody>
      </p:sp>
    </p:spTree>
    <p:extLst>
      <p:ext uri="{BB962C8B-B14F-4D97-AF65-F5344CB8AC3E}">
        <p14:creationId xmlns:p14="http://schemas.microsoft.com/office/powerpoint/2010/main" val="909977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4694" y="404664"/>
            <a:ext cx="2314600" cy="1296144"/>
          </a:xfrm>
        </p:spPr>
        <p:txBody>
          <a:bodyPr/>
          <a:lstStyle/>
          <a:p>
            <a:pPr algn="l"/>
            <a:r>
              <a:rPr lang="fa-IR" sz="5400" b="1" dirty="0" smtClean="0">
                <a:solidFill>
                  <a:srgbClr val="F48C1D"/>
                </a:solidFill>
                <a:cs typeface="B Titr" panose="00000700000000000000" pitchFamily="2" charset="-78"/>
              </a:rPr>
              <a:t>توجه:</a:t>
            </a:r>
            <a:endParaRPr lang="fa-IR" sz="5400" b="1" dirty="0">
              <a:solidFill>
                <a:srgbClr val="F48C1D"/>
              </a:solidFill>
              <a:cs typeface="B Titr" panose="00000700000000000000" pitchFamily="2" charset="-78"/>
            </a:endParaRPr>
          </a:p>
        </p:txBody>
      </p:sp>
      <p:sp>
        <p:nvSpPr>
          <p:cNvPr id="3" name="Content Placeholder 2"/>
          <p:cNvSpPr>
            <a:spLocks noGrp="1"/>
          </p:cNvSpPr>
          <p:nvPr>
            <p:ph idx="1"/>
          </p:nvPr>
        </p:nvSpPr>
        <p:spPr>
          <a:xfrm>
            <a:off x="107504" y="1988840"/>
            <a:ext cx="8507288" cy="4591270"/>
          </a:xfrm>
        </p:spPr>
        <p:txBody>
          <a:bodyPr/>
          <a:lstStyle/>
          <a:p>
            <a:pPr marL="0" indent="0" algn="r" rtl="1">
              <a:buNone/>
            </a:pPr>
            <a:r>
              <a:rPr lang="fa-IR" sz="2000" dirty="0">
                <a:cs typeface="B Zar" panose="00000400000000000000" pitchFamily="2" charset="-78"/>
              </a:rPr>
              <a:t>زیج حياتی وسيله مناسب براي ثبت و ارائه داده هایی است كه از نظر برنامه ریزي، پایش عمليات و نظارت بر نحوه پيشرفت كارها اساسی مینماید. تجربه نشان داده است كه بهورزان در ثبت كردن این داده ها بر زیج با مشکل روبه رو نيستند و هرگاه كه نظارت بر كار آنان بدرستی انجام گرفته، دقت اطلاعات ثبت شده نيز قابل اعتماد </a:t>
            </a:r>
            <a:r>
              <a:rPr lang="fa-IR" sz="2000" dirty="0" smtClean="0">
                <a:cs typeface="B Zar" panose="00000400000000000000" pitchFamily="2" charset="-78"/>
              </a:rPr>
              <a:t>بوده است</a:t>
            </a:r>
            <a:r>
              <a:rPr lang="fa-IR" sz="2000" dirty="0">
                <a:cs typeface="B Zar" panose="00000400000000000000" pitchFamily="2" charset="-78"/>
              </a:rPr>
              <a:t>. </a:t>
            </a:r>
            <a:r>
              <a:rPr lang="fa-IR" sz="2000" dirty="0" smtClean="0">
                <a:cs typeface="B Zar" panose="00000400000000000000" pitchFamily="2" charset="-78"/>
              </a:rPr>
              <a:t>نظارت كنندگان آگاه </a:t>
            </a:r>
            <a:r>
              <a:rPr lang="fa-IR" sz="2000" dirty="0">
                <a:cs typeface="B Zar" panose="00000400000000000000" pitchFamily="2" charset="-78"/>
              </a:rPr>
              <a:t>در </a:t>
            </a:r>
            <a:r>
              <a:rPr lang="fa-IR" sz="2000" dirty="0" smtClean="0">
                <a:cs typeface="B Zar" panose="00000400000000000000" pitchFamily="2" charset="-78"/>
              </a:rPr>
              <a:t>شبکه هاي </a:t>
            </a:r>
            <a:r>
              <a:rPr lang="fa-IR" sz="2000" dirty="0">
                <a:cs typeface="B Zar" panose="00000400000000000000" pitchFamily="2" charset="-78"/>
              </a:rPr>
              <a:t>بهداشت و درمان بخوبی قادرند با یك سلسله </a:t>
            </a:r>
            <a:r>
              <a:rPr lang="fa-IR" sz="2000" dirty="0" smtClean="0">
                <a:cs typeface="B Zar" panose="00000400000000000000" pitchFamily="2" charset="-78"/>
              </a:rPr>
              <a:t>مقایسه هاي </a:t>
            </a:r>
            <a:r>
              <a:rPr lang="fa-IR" sz="2000" dirty="0">
                <a:cs typeface="B Zar" panose="00000400000000000000" pitchFamily="2" charset="-78"/>
              </a:rPr>
              <a:t>سهل </a:t>
            </a:r>
            <a:r>
              <a:rPr lang="fa-IR" sz="2000" dirty="0" smtClean="0">
                <a:cs typeface="B Zar" panose="00000400000000000000" pitchFamily="2" charset="-78"/>
              </a:rPr>
              <a:t>و سریع</a:t>
            </a:r>
            <a:r>
              <a:rPr lang="fa-IR" sz="2000" dirty="0">
                <a:cs typeface="B Zar" panose="00000400000000000000" pitchFamily="2" charset="-78"/>
              </a:rPr>
              <a:t>، صحت و دقت اطلاعات زیج را كنترل كنند و </a:t>
            </a:r>
            <a:r>
              <a:rPr lang="fa-IR" sz="2000" dirty="0" smtClean="0">
                <a:cs typeface="B Zar" panose="00000400000000000000" pitchFamily="2" charset="-78"/>
              </a:rPr>
              <a:t>حتی با پيگيري منشاء این اطلاعات در پرونده هاي خانوار </a:t>
            </a:r>
            <a:r>
              <a:rPr lang="fa-IR" sz="2000" dirty="0">
                <a:cs typeface="B Zar" panose="00000400000000000000" pitchFamily="2" charset="-78"/>
              </a:rPr>
              <a:t>و دفاتر عملياتی، ابعاد نظارت </a:t>
            </a:r>
            <a:r>
              <a:rPr lang="fa-IR" sz="2000" dirty="0" smtClean="0">
                <a:cs typeface="B Zar" panose="00000400000000000000" pitchFamily="2" charset="-78"/>
              </a:rPr>
              <a:t>خود </a:t>
            </a:r>
            <a:r>
              <a:rPr lang="fa-IR" sz="2000" dirty="0">
                <a:cs typeface="B Zar" panose="00000400000000000000" pitchFamily="2" charset="-78"/>
              </a:rPr>
              <a:t>را به </a:t>
            </a:r>
            <a:r>
              <a:rPr lang="fa-IR" sz="2000" dirty="0" smtClean="0">
                <a:cs typeface="B Zar" panose="00000400000000000000" pitchFamily="2" charset="-78"/>
              </a:rPr>
              <a:t>جنبه هاي </a:t>
            </a:r>
            <a:r>
              <a:rPr lang="fa-IR" sz="2000" dirty="0">
                <a:cs typeface="B Zar" panose="00000400000000000000" pitchFamily="2" charset="-78"/>
              </a:rPr>
              <a:t>دیگر كار و فعاليت </a:t>
            </a:r>
            <a:r>
              <a:rPr lang="fa-IR" sz="2000" dirty="0" smtClean="0">
                <a:cs typeface="B Zar" panose="00000400000000000000" pitchFamily="2" charset="-78"/>
              </a:rPr>
              <a:t>خانه </a:t>
            </a:r>
            <a:r>
              <a:rPr lang="fa-IR" sz="2000" dirty="0">
                <a:cs typeface="B Zar" panose="00000400000000000000" pitchFamily="2" charset="-78"/>
              </a:rPr>
              <a:t>بهداشت و بهورز در مناطق روستایی و سایر واحدهاي </a:t>
            </a:r>
            <a:r>
              <a:rPr lang="fa-IR" sz="2000" dirty="0" smtClean="0">
                <a:cs typeface="B Zar" panose="00000400000000000000" pitchFamily="2" charset="-78"/>
              </a:rPr>
              <a:t>عرضه كننده خدمت </a:t>
            </a:r>
            <a:r>
              <a:rPr lang="fa-IR" sz="2000" dirty="0">
                <a:cs typeface="B Zar" panose="00000400000000000000" pitchFamily="2" charset="-78"/>
              </a:rPr>
              <a:t>و توليد </a:t>
            </a:r>
            <a:r>
              <a:rPr lang="fa-IR" sz="2000" dirty="0" smtClean="0">
                <a:cs typeface="B Zar" panose="00000400000000000000" pitchFamily="2" charset="-78"/>
              </a:rPr>
              <a:t>كننده زیج </a:t>
            </a:r>
            <a:r>
              <a:rPr lang="fa-IR" sz="2000" dirty="0">
                <a:cs typeface="B Zar" panose="00000400000000000000" pitchFamily="2" charset="-78"/>
              </a:rPr>
              <a:t>حياتی در مناطق شهري گسترش دهند. تقریبا” در تمام مواردي كه این كار با حوصله و دلسوزي انجام میگيرد </a:t>
            </a:r>
            <a:r>
              <a:rPr lang="fa-IR" sz="2000" dirty="0" smtClean="0">
                <a:cs typeface="B Zar" panose="00000400000000000000" pitchFamily="2" charset="-78"/>
              </a:rPr>
              <a:t>خمير مایه هاي </a:t>
            </a:r>
            <a:r>
              <a:rPr lang="fa-IR" sz="2000" dirty="0">
                <a:cs typeface="B Zar" panose="00000400000000000000" pitchFamily="2" charset="-78"/>
              </a:rPr>
              <a:t>بسيار براي آموزش و راهنمایی </a:t>
            </a:r>
            <a:r>
              <a:rPr lang="fa-IR" sz="2000" dirty="0" smtClean="0">
                <a:cs typeface="B Zar" panose="00000400000000000000" pitchFamily="2" charset="-78"/>
              </a:rPr>
              <a:t>ثبت كنندگان زیج حياتی </a:t>
            </a:r>
            <a:r>
              <a:rPr lang="fa-IR" sz="2000" dirty="0">
                <a:cs typeface="B Zar" panose="00000400000000000000" pitchFamily="2" charset="-78"/>
              </a:rPr>
              <a:t>فراهم </a:t>
            </a:r>
            <a:r>
              <a:rPr lang="fa-IR" sz="2000" dirty="0" smtClean="0">
                <a:cs typeface="B Zar" panose="00000400000000000000" pitchFamily="2" charset="-78"/>
              </a:rPr>
              <a:t>میآید.</a:t>
            </a:r>
            <a:endParaRPr lang="fa-IR" sz="2000" dirty="0">
              <a:cs typeface="B Zar" panose="00000400000000000000" pitchFamily="2" charset="-78"/>
            </a:endParaRPr>
          </a:p>
        </p:txBody>
      </p:sp>
    </p:spTree>
    <p:extLst>
      <p:ext uri="{BB962C8B-B14F-4D97-AF65-F5344CB8AC3E}">
        <p14:creationId xmlns:p14="http://schemas.microsoft.com/office/powerpoint/2010/main" val="2818902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076825" y="333375"/>
            <a:ext cx="3897313" cy="1143000"/>
          </a:xfrm>
        </p:spPr>
        <p:txBody>
          <a:bodyPr/>
          <a:lstStyle/>
          <a:p>
            <a:pPr eaLnBrk="1" hangingPunct="1"/>
            <a:r>
              <a:rPr lang="fa-IR" sz="3600" smtClean="0">
                <a:solidFill>
                  <a:schemeClr val="tx1"/>
                </a:solidFill>
                <a:cs typeface="B Titr" panose="00000700000000000000" pitchFamily="2" charset="-78"/>
              </a:rPr>
              <a:t>تعریف زیج حیاتی</a:t>
            </a:r>
            <a:endParaRPr lang="en-US" sz="3600" smtClean="0">
              <a:solidFill>
                <a:schemeClr val="tx1"/>
              </a:solidFill>
              <a:cs typeface="B Titr" panose="00000700000000000000" pitchFamily="2" charset="-78"/>
            </a:endParaRPr>
          </a:p>
        </p:txBody>
      </p:sp>
      <p:sp>
        <p:nvSpPr>
          <p:cNvPr id="3075" name="Rectangle 3"/>
          <p:cNvSpPr>
            <a:spLocks noGrp="1" noChangeArrowheads="1"/>
          </p:cNvSpPr>
          <p:nvPr>
            <p:ph type="body" idx="1"/>
          </p:nvPr>
        </p:nvSpPr>
        <p:spPr>
          <a:xfrm>
            <a:off x="1" y="1916832"/>
            <a:ext cx="8316416" cy="4137025"/>
          </a:xfrm>
        </p:spPr>
        <p:txBody>
          <a:bodyPr/>
          <a:lstStyle/>
          <a:p>
            <a:pPr marL="0" indent="0" algn="r" rtl="1" eaLnBrk="1" hangingPunct="1">
              <a:buFontTx/>
              <a:buNone/>
            </a:pPr>
            <a:r>
              <a:rPr lang="fa-IR" sz="2400" dirty="0">
                <a:cs typeface="B Zar" panose="00000400000000000000" pitchFamily="2" charset="-78"/>
              </a:rPr>
              <a:t>زیج حياتی ورقه اي است با طول و </a:t>
            </a:r>
            <a:r>
              <a:rPr lang="fa-IR" sz="2400" dirty="0" smtClean="0">
                <a:cs typeface="B Zar" panose="00000400000000000000" pitchFamily="2" charset="-78"/>
              </a:rPr>
              <a:t>عرض70 و50 </a:t>
            </a:r>
            <a:r>
              <a:rPr lang="fa-IR" sz="2400" dirty="0">
                <a:cs typeface="B Zar" panose="00000400000000000000" pitchFamily="2" charset="-78"/>
              </a:rPr>
              <a:t>سانتيمتر كه در آغاز فقط براي نمایش وقایعی كه در زمينه تولد و مرگ اتفاق می افتاد، فراهم آمد و بتدریج در جریان كار، از سویی كارآیی و سهولت كاربرد خود را نشان داد و از سوي دیگر براي افزودن پاره اي داده ها (چه در تکميل داده هاي پيشين و چه افزودن داده هاي جدید )آمادگی یافت.</a:t>
            </a:r>
          </a:p>
          <a:p>
            <a:pPr marL="0" indent="0" algn="r" rtl="1" eaLnBrk="1" hangingPunct="1">
              <a:buFontTx/>
              <a:buNone/>
            </a:pPr>
            <a:r>
              <a:rPr lang="fa-IR" sz="2400" dirty="0">
                <a:cs typeface="B Zar" panose="00000400000000000000" pitchFamily="2" charset="-78"/>
              </a:rPr>
              <a:t>اولين بار در سال  1367 نمونه اوليه زیج حياتی در خانه هاي بهداشت كشور بکار گرفته شد. زیج هاي اوليه غالبا به روش اوزاليد و سياه و سفيد تهيه میشد، ولی بتدریج با اثبات</a:t>
            </a:r>
          </a:p>
          <a:p>
            <a:pPr marL="0" indent="0" algn="r" rtl="1" eaLnBrk="1" hangingPunct="1">
              <a:buFontTx/>
              <a:buNone/>
            </a:pPr>
            <a:r>
              <a:rPr lang="fa-IR" sz="2400" dirty="0">
                <a:cs typeface="B Zar" panose="00000400000000000000" pitchFamily="2" charset="-78"/>
              </a:rPr>
              <a:t>كارآیی این ابزار، چاپ و سپس چاپ رنگی آنها ميسر گردید</a:t>
            </a:r>
            <a:r>
              <a:rPr lang="fa-IR" sz="2400" dirty="0" smtClean="0">
                <a:cs typeface="B Zar" panose="00000400000000000000" pitchFamily="2" charset="-78"/>
              </a:rPr>
              <a:t>.</a:t>
            </a:r>
          </a:p>
          <a:p>
            <a:pPr marL="0" indent="0" algn="r" rtl="1" eaLnBrk="1" hangingPunct="1">
              <a:buFontTx/>
              <a:buNone/>
            </a:pPr>
            <a:r>
              <a:rPr lang="fa-IR" sz="2000" u="sng" dirty="0">
                <a:cs typeface="B Zar" panose="00000400000000000000" pitchFamily="2" charset="-78"/>
              </a:rPr>
              <a:t>توجه : لازم به ذکر است که تا سال  </a:t>
            </a:r>
            <a:r>
              <a:rPr lang="fa-IR" sz="2000" u="sng" dirty="0" smtClean="0">
                <a:cs typeface="B Zar" panose="00000400000000000000" pitchFamily="2" charset="-78"/>
              </a:rPr>
              <a:t>1393 اطلاعات </a:t>
            </a:r>
            <a:r>
              <a:rPr lang="fa-IR" sz="2000" u="sng" dirty="0">
                <a:cs typeface="B Zar" panose="00000400000000000000" pitchFamily="2" charset="-78"/>
              </a:rPr>
              <a:t>زیج حياتي برای مناطق شهری و روستایي در </a:t>
            </a:r>
            <a:r>
              <a:rPr lang="fa-IR" sz="2000" u="sng" dirty="0" smtClean="0">
                <a:cs typeface="B Zar" panose="00000400000000000000" pitchFamily="2" charset="-78"/>
              </a:rPr>
              <a:t>یک پوسترثبت </a:t>
            </a:r>
            <a:r>
              <a:rPr lang="fa-IR" sz="2000" u="sng" dirty="0">
                <a:cs typeface="B Zar" panose="00000400000000000000" pitchFamily="2" charset="-78"/>
              </a:rPr>
              <a:t>مي گردید و از سال  </a:t>
            </a:r>
            <a:r>
              <a:rPr lang="fa-IR" sz="2000" u="sng" dirty="0" smtClean="0">
                <a:cs typeface="B Zar" panose="00000400000000000000" pitchFamily="2" charset="-78"/>
              </a:rPr>
              <a:t>1394 به </a:t>
            </a:r>
            <a:r>
              <a:rPr lang="fa-IR" sz="2000" u="sng" dirty="0">
                <a:cs typeface="B Zar" panose="00000400000000000000" pitchFamily="2" charset="-78"/>
              </a:rPr>
              <a:t>بعد پوستر مربوط </a:t>
            </a:r>
            <a:r>
              <a:rPr lang="fa-IR" sz="2000" u="sng" dirty="0" smtClean="0">
                <a:cs typeface="B Zar" panose="00000400000000000000" pitchFamily="2" charset="-78"/>
              </a:rPr>
              <a:t>به مناطق </a:t>
            </a:r>
            <a:r>
              <a:rPr lang="fa-IR" sz="2000" u="sng" dirty="0">
                <a:cs typeface="B Zar" panose="00000400000000000000" pitchFamily="2" charset="-78"/>
              </a:rPr>
              <a:t>روستایي از مناطق شهری تفکيک گردیده، و توجه به این امر ضروریست که اطلاعات مناطق روستایي در پوستر مربوط به روستاها و اطلاعات مناطق </a:t>
            </a:r>
            <a:r>
              <a:rPr lang="fa-IR" sz="2000" u="sng" dirty="0" smtClean="0">
                <a:cs typeface="B Zar" panose="00000400000000000000" pitchFamily="2" charset="-78"/>
              </a:rPr>
              <a:t>شهری در </a:t>
            </a:r>
            <a:r>
              <a:rPr lang="fa-IR" sz="2000" u="sng" dirty="0">
                <a:cs typeface="B Zar" panose="00000400000000000000" pitchFamily="2" charset="-78"/>
              </a:rPr>
              <a:t>پوستر مربوط به مناطق شهری ثبت </a:t>
            </a:r>
            <a:r>
              <a:rPr lang="fa-IR" sz="2000" u="sng" dirty="0" smtClean="0">
                <a:cs typeface="B Zar" panose="00000400000000000000" pitchFamily="2" charset="-78"/>
              </a:rPr>
              <a:t>گردد.</a:t>
            </a:r>
            <a:endParaRPr lang="fa-IR" sz="2000" u="sng" dirty="0">
              <a:cs typeface="B Zar" panose="00000400000000000000" pitchFamily="2" charset="-78"/>
            </a:endParaRPr>
          </a:p>
          <a:p>
            <a:pPr marL="0" indent="0" algn="r" rtl="1" eaLnBrk="1" hangingPunct="1">
              <a:buFontTx/>
              <a:buNone/>
            </a:pPr>
            <a:endParaRPr lang="en-US" dirty="0" smtClean="0">
              <a:cs typeface="B Nazanin" panose="00000400000000000000" pitchFamily="2" charset="-78"/>
            </a:endParaRPr>
          </a:p>
        </p:txBody>
      </p:sp>
    </p:spTree>
    <p:extLst>
      <p:ext uri="{BB962C8B-B14F-4D97-AF65-F5344CB8AC3E}">
        <p14:creationId xmlns:p14="http://schemas.microsoft.com/office/powerpoint/2010/main" val="13764320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132138" y="260350"/>
            <a:ext cx="5903912" cy="1143000"/>
          </a:xfrm>
        </p:spPr>
        <p:txBody>
          <a:bodyPr/>
          <a:lstStyle/>
          <a:p>
            <a:r>
              <a:rPr lang="fa-IR" sz="3600" smtClean="0">
                <a:cs typeface="B Titr" panose="00000700000000000000" pitchFamily="2" charset="-78"/>
              </a:rPr>
              <a:t>شاخص های زیج حياتي</a:t>
            </a:r>
          </a:p>
        </p:txBody>
      </p:sp>
      <p:sp>
        <p:nvSpPr>
          <p:cNvPr id="17411" name="Content Placeholder 2"/>
          <p:cNvSpPr>
            <a:spLocks noGrp="1"/>
          </p:cNvSpPr>
          <p:nvPr>
            <p:ph idx="1"/>
          </p:nvPr>
        </p:nvSpPr>
        <p:spPr>
          <a:xfrm>
            <a:off x="323850" y="2060575"/>
            <a:ext cx="8229600" cy="4525963"/>
          </a:xfrm>
        </p:spPr>
        <p:txBody>
          <a:bodyPr/>
          <a:lstStyle/>
          <a:p>
            <a:pPr marL="0" indent="0" algn="r" rtl="1">
              <a:buFontTx/>
              <a:buNone/>
            </a:pPr>
            <a:r>
              <a:rPr lang="fa-IR" sz="1800" dirty="0" smtClean="0">
                <a:cs typeface="B Zar" panose="00000400000000000000" pitchFamily="2" charset="-78"/>
              </a:rPr>
              <a:t>این بخش براي بدست آوردن شاخص هاي از پيش تعيين شده و مهم داده هاي زیج هاي حياتی مربوط به جمعيت تحت پوشش یك واحد از هر سطح تنظيم شده است.</a:t>
            </a:r>
          </a:p>
          <a:p>
            <a:pPr marL="0" indent="0" algn="r" rtl="1">
              <a:buFontTx/>
              <a:buNone/>
            </a:pPr>
            <a:r>
              <a:rPr lang="fa-IR" sz="1800" dirty="0" smtClean="0">
                <a:cs typeface="B Zar" panose="00000400000000000000" pitchFamily="2" charset="-78"/>
              </a:rPr>
              <a:t> این شاخص هابه تفکيك جمعيت شهري و روستایی و نيز جمعيت ایرانی و غيرایرانی محاسبه می شود. شاخص هاي قابل محاسبه كه فرمول هریك در پيوست آمده است، عبارتند از:</a:t>
            </a:r>
          </a:p>
          <a:p>
            <a:pPr marL="0" indent="0" algn="r" rtl="1">
              <a:buFontTx/>
              <a:buNone/>
            </a:pPr>
            <a:r>
              <a:rPr lang="fa-IR" sz="2800" b="1" dirty="0" smtClean="0">
                <a:cs typeface="B Zar" panose="00000400000000000000" pitchFamily="2" charset="-78"/>
              </a:rPr>
              <a:t>الف – شاخص های جمعيتي شامل :				</a:t>
            </a:r>
          </a:p>
          <a:p>
            <a:pPr lvl="1" algn="r" rtl="1">
              <a:buFont typeface="Wingdings" panose="05000000000000000000" pitchFamily="2" charset="2"/>
              <a:buChar char="ü"/>
            </a:pPr>
            <a:r>
              <a:rPr lang="fa-IR" sz="2000" dirty="0" smtClean="0">
                <a:cs typeface="B Zar" panose="00000400000000000000" pitchFamily="2" charset="-78"/>
              </a:rPr>
              <a:t> </a:t>
            </a:r>
            <a:r>
              <a:rPr lang="fa-IR" sz="1800" dirty="0" smtClean="0">
                <a:cs typeface="B Zar" panose="00000400000000000000" pitchFamily="2" charset="-78"/>
              </a:rPr>
              <a:t>درصد گروههاي سنی و جنسی مختلف</a:t>
            </a:r>
          </a:p>
          <a:p>
            <a:pPr lvl="1" algn="r" rtl="1">
              <a:buFont typeface="Wingdings" panose="05000000000000000000" pitchFamily="2" charset="2"/>
              <a:buChar char="ü"/>
            </a:pPr>
            <a:r>
              <a:rPr lang="fa-IR" sz="1800" dirty="0" smtClean="0">
                <a:cs typeface="B Zar" panose="00000400000000000000" pitchFamily="2" charset="-78"/>
              </a:rPr>
              <a:t> درصد زنان شوهردار  10 تا  49ساله و  15 تا  49 ساله</a:t>
            </a:r>
          </a:p>
          <a:p>
            <a:pPr lvl="1" algn="r" rtl="1">
              <a:buFont typeface="Wingdings" panose="05000000000000000000" pitchFamily="2" charset="2"/>
              <a:buChar char="ü"/>
            </a:pPr>
            <a:r>
              <a:rPr lang="fa-IR" sz="1800" dirty="0" smtClean="0">
                <a:cs typeface="B Zar" panose="00000400000000000000" pitchFamily="2" charset="-78"/>
              </a:rPr>
              <a:t> نسبت جنسی</a:t>
            </a:r>
          </a:p>
          <a:p>
            <a:pPr lvl="1" algn="r" rtl="1">
              <a:buFont typeface="Wingdings" panose="05000000000000000000" pitchFamily="2" charset="2"/>
              <a:buChar char="ü"/>
            </a:pPr>
            <a:r>
              <a:rPr lang="fa-IR" sz="1800" dirty="0" smtClean="0">
                <a:cs typeface="B Zar" panose="00000400000000000000" pitchFamily="2" charset="-78"/>
              </a:rPr>
              <a:t> درصد سرباري</a:t>
            </a:r>
          </a:p>
          <a:p>
            <a:pPr lvl="1" algn="r" rtl="1">
              <a:buFont typeface="Wingdings" panose="05000000000000000000" pitchFamily="2" charset="2"/>
              <a:buChar char="ü"/>
            </a:pPr>
            <a:r>
              <a:rPr lang="fa-IR" sz="1800" dirty="0" smtClean="0">
                <a:cs typeface="B Zar" panose="00000400000000000000" pitchFamily="2" charset="-78"/>
              </a:rPr>
              <a:t> رشد طبيعی جمعيت</a:t>
            </a:r>
          </a:p>
          <a:p>
            <a:pPr lvl="1" algn="r" rtl="1">
              <a:buFont typeface="Wingdings" panose="05000000000000000000" pitchFamily="2" charset="2"/>
              <a:buChar char="ü"/>
            </a:pPr>
            <a:r>
              <a:rPr lang="fa-IR" sz="1800" dirty="0" smtClean="0">
                <a:cs typeface="B Zar" panose="00000400000000000000" pitchFamily="2" charset="-78"/>
              </a:rPr>
              <a:t> نمودار هرم سنی جمعيت</a:t>
            </a:r>
          </a:p>
          <a:p>
            <a:pPr lvl="1" algn="r" rtl="1">
              <a:buFont typeface="Wingdings" panose="05000000000000000000" pitchFamily="2" charset="2"/>
              <a:buChar char="ü"/>
            </a:pPr>
            <a:r>
              <a:rPr lang="fa-IR" sz="1800" dirty="0" smtClean="0">
                <a:cs typeface="B Zar" panose="00000400000000000000" pitchFamily="2" charset="-78"/>
              </a:rPr>
              <a:t>مهاجرت</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3865811"/>
            <a:ext cx="3781071" cy="2720727"/>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692275" y="333375"/>
            <a:ext cx="7210425" cy="1143000"/>
          </a:xfrm>
        </p:spPr>
        <p:txBody>
          <a:bodyPr/>
          <a:lstStyle/>
          <a:p>
            <a:r>
              <a:rPr lang="fa-IR" sz="3600" smtClean="0">
                <a:cs typeface="B Titr" panose="00000700000000000000" pitchFamily="2" charset="-78"/>
              </a:rPr>
              <a:t>ب – شاخص های باروری و مواليد شامل:</a:t>
            </a:r>
          </a:p>
        </p:txBody>
      </p:sp>
      <p:sp>
        <p:nvSpPr>
          <p:cNvPr id="18435" name="Content Placeholder 2"/>
          <p:cNvSpPr>
            <a:spLocks noGrp="1"/>
          </p:cNvSpPr>
          <p:nvPr>
            <p:ph idx="1"/>
          </p:nvPr>
        </p:nvSpPr>
        <p:spPr>
          <a:xfrm>
            <a:off x="179388" y="2133600"/>
            <a:ext cx="8229600" cy="4525963"/>
          </a:xfrm>
        </p:spPr>
        <p:txBody>
          <a:bodyPr/>
          <a:lstStyle/>
          <a:p>
            <a:pPr algn="r" rtl="1">
              <a:buFont typeface="Wingdings" panose="05000000000000000000" pitchFamily="2" charset="2"/>
              <a:buChar char="ü"/>
            </a:pPr>
            <a:r>
              <a:rPr lang="fa-IR" sz="2800" smtClean="0">
                <a:cs typeface="B Zar" panose="00000400000000000000" pitchFamily="2" charset="-78"/>
              </a:rPr>
              <a:t>ميزان باروري كلی</a:t>
            </a:r>
          </a:p>
          <a:p>
            <a:pPr algn="r" rtl="1">
              <a:buFont typeface="Wingdings" panose="05000000000000000000" pitchFamily="2" charset="2"/>
              <a:buChar char="ü"/>
            </a:pPr>
            <a:r>
              <a:rPr lang="fa-IR" sz="2800" smtClean="0">
                <a:cs typeface="B Zar" panose="00000400000000000000" pitchFamily="2" charset="-78"/>
              </a:rPr>
              <a:t> ميزان باروري عمومی</a:t>
            </a:r>
          </a:p>
          <a:p>
            <a:pPr algn="r" rtl="1">
              <a:buFont typeface="Wingdings" panose="05000000000000000000" pitchFamily="2" charset="2"/>
              <a:buChar char="ü"/>
            </a:pPr>
            <a:r>
              <a:rPr lang="fa-IR" sz="2800" smtClean="0">
                <a:cs typeface="B Zar" panose="00000400000000000000" pitchFamily="2" charset="-78"/>
              </a:rPr>
              <a:t> ميزان تجدید نسل ناخالص</a:t>
            </a:r>
          </a:p>
          <a:p>
            <a:pPr algn="r" rtl="1">
              <a:buFont typeface="Wingdings" panose="05000000000000000000" pitchFamily="2" charset="2"/>
              <a:buChar char="ü"/>
            </a:pPr>
            <a:r>
              <a:rPr lang="fa-IR" sz="2800" smtClean="0">
                <a:cs typeface="B Zar" panose="00000400000000000000" pitchFamily="2" charset="-78"/>
              </a:rPr>
              <a:t> ميزان خام مواليد</a:t>
            </a:r>
          </a:p>
          <a:p>
            <a:pPr algn="r" rtl="1">
              <a:buFont typeface="Wingdings" panose="05000000000000000000" pitchFamily="2" charset="2"/>
              <a:buChar char="ü"/>
            </a:pPr>
            <a:r>
              <a:rPr lang="fa-IR" sz="2800" smtClean="0">
                <a:cs typeface="B Zar" panose="00000400000000000000" pitchFamily="2" charset="-78"/>
              </a:rPr>
              <a:t> ميزانهاي باروري اختصاصی سنی</a:t>
            </a:r>
          </a:p>
          <a:p>
            <a:pPr algn="r" rtl="1">
              <a:buFont typeface="Wingdings" panose="05000000000000000000" pitchFamily="2" charset="2"/>
              <a:buChar char="ü"/>
            </a:pPr>
            <a:r>
              <a:rPr lang="fa-IR" sz="2800" smtClean="0">
                <a:cs typeface="B Zar" panose="00000400000000000000" pitchFamily="2" charset="-78"/>
              </a:rPr>
              <a:t> شاخصهاي مربوط به شرایط زایمان</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374" y="3573016"/>
            <a:ext cx="3635895" cy="285079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fa-IR" sz="4000" smtClean="0">
                <a:cs typeface="B Titr" panose="00000700000000000000" pitchFamily="2" charset="-78"/>
              </a:rPr>
              <a:t>ج – شاخص های تنظيم خانواده شامل:</a:t>
            </a:r>
          </a:p>
        </p:txBody>
      </p:sp>
      <p:sp>
        <p:nvSpPr>
          <p:cNvPr id="19459" name="Content Placeholder 2"/>
          <p:cNvSpPr>
            <a:spLocks noGrp="1"/>
          </p:cNvSpPr>
          <p:nvPr>
            <p:ph idx="1"/>
          </p:nvPr>
        </p:nvSpPr>
        <p:spPr>
          <a:xfrm>
            <a:off x="250825" y="2133600"/>
            <a:ext cx="8229600" cy="3240088"/>
          </a:xfrm>
        </p:spPr>
        <p:txBody>
          <a:bodyPr/>
          <a:lstStyle/>
          <a:p>
            <a:pPr algn="r" rtl="1">
              <a:buFont typeface="Wingdings" panose="05000000000000000000" pitchFamily="2" charset="2"/>
              <a:buChar char="ü"/>
            </a:pPr>
            <a:r>
              <a:rPr lang="fa-IR" sz="2800" dirty="0" smtClean="0">
                <a:cs typeface="B Zar" panose="00000400000000000000" pitchFamily="2" charset="-78"/>
              </a:rPr>
              <a:t>درصد افراد تحت پوشش تنظيم خانواده به تفکيك هر روش</a:t>
            </a:r>
          </a:p>
          <a:p>
            <a:pPr algn="r" rtl="1">
              <a:buFont typeface="Wingdings" panose="05000000000000000000" pitchFamily="2" charset="2"/>
              <a:buChar char="ü"/>
            </a:pPr>
            <a:r>
              <a:rPr lang="fa-IR" sz="2800" dirty="0" smtClean="0">
                <a:cs typeface="B Zar" panose="00000400000000000000" pitchFamily="2" charset="-78"/>
              </a:rPr>
              <a:t> در صد زنان  10تا  49 سال شوهر دار بی فرزند</a:t>
            </a:r>
          </a:p>
          <a:p>
            <a:pPr algn="r" rtl="1">
              <a:buFont typeface="Wingdings" panose="05000000000000000000" pitchFamily="2" charset="2"/>
              <a:buChar char="ü"/>
            </a:pPr>
            <a:r>
              <a:rPr lang="fa-IR" sz="2800" dirty="0" smtClean="0">
                <a:cs typeface="B Zar" panose="00000400000000000000" pitchFamily="2" charset="-78"/>
              </a:rPr>
              <a:t> در صد زنان  10تا  49سال شوهر دارتك فرزند</a:t>
            </a:r>
          </a:p>
          <a:p>
            <a:pPr algn="r" rtl="1">
              <a:buFont typeface="Wingdings" panose="05000000000000000000" pitchFamily="2" charset="2"/>
              <a:buChar char="ü"/>
            </a:pPr>
            <a:r>
              <a:rPr lang="fa-IR" sz="2800" dirty="0" smtClean="0">
                <a:cs typeface="B Zar" panose="00000400000000000000" pitchFamily="2" charset="-78"/>
              </a:rPr>
              <a:t> نسبت استفاده كننده از هر روش</a:t>
            </a:r>
          </a:p>
        </p:txBody>
      </p:sp>
      <p:pic>
        <p:nvPicPr>
          <p:cNvPr id="1946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0825" y="3573463"/>
            <a:ext cx="3889375"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fa-IR" smtClean="0">
                <a:cs typeface="B Titr" panose="00000700000000000000" pitchFamily="2" charset="-78"/>
              </a:rPr>
              <a:t>د – شاخصهای مرگ شامل</a:t>
            </a:r>
          </a:p>
        </p:txBody>
      </p:sp>
      <p:sp>
        <p:nvSpPr>
          <p:cNvPr id="20483" name="Content Placeholder 2"/>
          <p:cNvSpPr>
            <a:spLocks noGrp="1"/>
          </p:cNvSpPr>
          <p:nvPr>
            <p:ph idx="1"/>
          </p:nvPr>
        </p:nvSpPr>
        <p:spPr>
          <a:xfrm>
            <a:off x="323850" y="2060575"/>
            <a:ext cx="8229600" cy="4525963"/>
          </a:xfrm>
        </p:spPr>
        <p:txBody>
          <a:bodyPr/>
          <a:lstStyle/>
          <a:p>
            <a:pPr algn="r" rtl="1">
              <a:buFont typeface="Wingdings" panose="05000000000000000000" pitchFamily="2" charset="2"/>
              <a:buChar char="ü"/>
            </a:pPr>
            <a:r>
              <a:rPr lang="fa-IR" sz="2800" smtClean="0">
                <a:cs typeface="B Zar" panose="00000400000000000000" pitchFamily="2" charset="-78"/>
              </a:rPr>
              <a:t>ميزان خام مرگ</a:t>
            </a:r>
          </a:p>
          <a:p>
            <a:pPr algn="r" rtl="1">
              <a:buFont typeface="Wingdings" panose="05000000000000000000" pitchFamily="2" charset="2"/>
              <a:buChar char="ü"/>
            </a:pPr>
            <a:r>
              <a:rPr lang="fa-IR" sz="2800" smtClean="0">
                <a:cs typeface="B Zar" panose="00000400000000000000" pitchFamily="2" charset="-78"/>
              </a:rPr>
              <a:t> ميزان هاي مرگ به تفکيك گروه هاي سنی و جنسی</a:t>
            </a:r>
          </a:p>
          <a:p>
            <a:pPr algn="r" rtl="1">
              <a:buFont typeface="Wingdings" panose="05000000000000000000" pitchFamily="2" charset="2"/>
              <a:buChar char="ü"/>
            </a:pPr>
            <a:r>
              <a:rPr lang="fa-IR" sz="2800" smtClean="0">
                <a:cs typeface="B Zar" panose="00000400000000000000" pitchFamily="2" charset="-78"/>
              </a:rPr>
              <a:t> ميزان هاي مرگ كودكان زیر پنج سال، زیر یکسال و زیر یکماه</a:t>
            </a:r>
          </a:p>
          <a:p>
            <a:pPr algn="r" rtl="1">
              <a:buFont typeface="Wingdings" panose="05000000000000000000" pitchFamily="2" charset="2"/>
              <a:buChar char="ü"/>
            </a:pPr>
            <a:r>
              <a:rPr lang="fa-IR" sz="2800" smtClean="0">
                <a:cs typeface="B Zar" panose="00000400000000000000" pitchFamily="2" charset="-78"/>
              </a:rPr>
              <a:t> ميزان مرگ در مادران حاصل از عوارض بارداري و زایمان </a:t>
            </a:r>
            <a:r>
              <a:rPr lang="fa-IR" sz="2800" smtClean="0">
                <a:solidFill>
                  <a:srgbClr val="F48C1D"/>
                </a:solidFill>
                <a:cs typeface="B Zar" panose="00000400000000000000" pitchFamily="2" charset="-78"/>
              </a:rPr>
              <a:t>(توجه: این شاخص در سطح كشوري معنی دار می باشد)</a:t>
            </a:r>
          </a:p>
          <a:p>
            <a:pPr algn="r" rtl="1">
              <a:buFont typeface="Wingdings" panose="05000000000000000000" pitchFamily="2" charset="2"/>
              <a:buChar char="ü"/>
            </a:pPr>
            <a:r>
              <a:rPr lang="fa-IR" sz="2800" smtClean="0">
                <a:cs typeface="B Zar" panose="00000400000000000000" pitchFamily="2" charset="-78"/>
              </a:rPr>
              <a:t> ميزان ها و نسبت هاي مرگ اختصاصی علتی در كودكان و مادران </a:t>
            </a:r>
            <a:r>
              <a:rPr lang="fa-IR" sz="2800" smtClean="0">
                <a:solidFill>
                  <a:srgbClr val="F48C1D"/>
                </a:solidFill>
                <a:cs typeface="B Zar" panose="00000400000000000000" pitchFamily="2" charset="-78"/>
              </a:rPr>
              <a:t>(توجه: این شاخص در سطح كشوري معنی دار می باشد)</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fa-IR" smtClean="0">
                <a:cs typeface="B Titr" panose="00000700000000000000" pitchFamily="2" charset="-78"/>
              </a:rPr>
              <a:t>ه – سایر شاخص های بهداشتي </a:t>
            </a:r>
          </a:p>
        </p:txBody>
      </p:sp>
      <p:sp>
        <p:nvSpPr>
          <p:cNvPr id="21507" name="Content Placeholder 2"/>
          <p:cNvSpPr>
            <a:spLocks noGrp="1"/>
          </p:cNvSpPr>
          <p:nvPr>
            <p:ph idx="1"/>
          </p:nvPr>
        </p:nvSpPr>
        <p:spPr>
          <a:xfrm>
            <a:off x="323850" y="2133600"/>
            <a:ext cx="8229600" cy="4525963"/>
          </a:xfrm>
        </p:spPr>
        <p:txBody>
          <a:bodyPr/>
          <a:lstStyle/>
          <a:p>
            <a:pPr algn="r" rtl="1">
              <a:buFont typeface="Wingdings" panose="05000000000000000000" pitchFamily="2" charset="2"/>
              <a:buChar char="ü"/>
            </a:pPr>
            <a:r>
              <a:rPr lang="fa-IR" smtClean="0">
                <a:cs typeface="B Zar" panose="00000400000000000000" pitchFamily="2" charset="-78"/>
              </a:rPr>
              <a:t>درصد نوزادان وزن شده در بدو تولد</a:t>
            </a:r>
          </a:p>
          <a:p>
            <a:pPr algn="r" rtl="1">
              <a:buFont typeface="Wingdings" panose="05000000000000000000" pitchFamily="2" charset="2"/>
              <a:buChar char="ü"/>
            </a:pPr>
            <a:r>
              <a:rPr lang="fa-IR" smtClean="0">
                <a:cs typeface="B Zar" panose="00000400000000000000" pitchFamily="2" charset="-78"/>
              </a:rPr>
              <a:t> درصد نوزادان با وزن مناسب بدو تولد</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3861048"/>
            <a:ext cx="3727537" cy="209455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fa-IR" sz="3600" smtClean="0">
                <a:cs typeface="B Titr" panose="00000700000000000000" pitchFamily="2" charset="-78"/>
              </a:rPr>
              <a:t>شاخص هایي که از زیج حياتي قابل محاسبه است</a:t>
            </a:r>
          </a:p>
        </p:txBody>
      </p:sp>
      <p:sp>
        <p:nvSpPr>
          <p:cNvPr id="22531" name="Content Placeholder 4"/>
          <p:cNvSpPr>
            <a:spLocks noGrp="1"/>
          </p:cNvSpPr>
          <p:nvPr>
            <p:ph idx="1"/>
          </p:nvPr>
        </p:nvSpPr>
        <p:spPr>
          <a:xfrm>
            <a:off x="457200" y="1844675"/>
            <a:ext cx="8229600" cy="4525963"/>
          </a:xfrm>
        </p:spPr>
        <p:txBody>
          <a:bodyPr/>
          <a:lstStyle/>
          <a:p>
            <a:pPr marL="0" indent="0" algn="r" rtl="1">
              <a:buFontTx/>
              <a:buNone/>
            </a:pPr>
            <a:r>
              <a:rPr lang="fa-IR" sz="2400" b="1" smtClean="0">
                <a:cs typeface="B Zar" panose="00000400000000000000" pitchFamily="2" charset="-78"/>
              </a:rPr>
              <a:t>الف – ميزان های جمعيتي </a:t>
            </a:r>
          </a:p>
          <a:p>
            <a:pPr marL="0" indent="0" algn="r" rtl="1">
              <a:buFontTx/>
              <a:buNone/>
            </a:pPr>
            <a:endParaRPr lang="fa-IR" b="1" smtClean="0">
              <a:cs typeface="B Zar" panose="00000400000000000000" pitchFamily="2" charset="-78"/>
            </a:endParaRPr>
          </a:p>
        </p:txBody>
      </p:sp>
      <p:pic>
        <p:nvPicPr>
          <p:cNvPr id="22532"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76475"/>
            <a:ext cx="6991350" cy="423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fa-IR" sz="3600" smtClean="0">
                <a:cs typeface="B Titr" panose="00000700000000000000" pitchFamily="2" charset="-78"/>
              </a:rPr>
              <a:t>شاخص هایي که از زیج حياتي قابل محاسبه است</a:t>
            </a:r>
            <a:endParaRPr lang="fa-IR" sz="3600" smtClean="0"/>
          </a:p>
        </p:txBody>
      </p:sp>
      <p:pic>
        <p:nvPicPr>
          <p:cNvPr id="2355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1844675"/>
            <a:ext cx="7524750" cy="4679950"/>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50" y="3068638"/>
            <a:ext cx="7508875"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itle 1"/>
          <p:cNvSpPr>
            <a:spLocks noGrp="1"/>
          </p:cNvSpPr>
          <p:nvPr>
            <p:ph type="title"/>
          </p:nvPr>
        </p:nvSpPr>
        <p:spPr/>
        <p:txBody>
          <a:bodyPr/>
          <a:lstStyle/>
          <a:p>
            <a:r>
              <a:rPr lang="fa-IR" sz="3600" smtClean="0">
                <a:cs typeface="B Titr" panose="00000700000000000000" pitchFamily="2" charset="-78"/>
              </a:rPr>
              <a:t>شاخص هایي که از زیج حياتي قابل محاسبه است</a:t>
            </a:r>
            <a:endParaRPr lang="fa-IR" sz="3600" smtClean="0"/>
          </a:p>
        </p:txBody>
      </p:sp>
      <p:sp>
        <p:nvSpPr>
          <p:cNvPr id="24580" name="Content Placeholder 2"/>
          <p:cNvSpPr>
            <a:spLocks noGrp="1"/>
          </p:cNvSpPr>
          <p:nvPr>
            <p:ph idx="1"/>
          </p:nvPr>
        </p:nvSpPr>
        <p:spPr>
          <a:xfrm>
            <a:off x="457200" y="1844675"/>
            <a:ext cx="8229600" cy="4525963"/>
          </a:xfrm>
        </p:spPr>
        <p:txBody>
          <a:bodyPr/>
          <a:lstStyle/>
          <a:p>
            <a:pPr marL="0" indent="0" algn="r" rtl="1">
              <a:buFontTx/>
              <a:buNone/>
            </a:pPr>
            <a:r>
              <a:rPr lang="fa-IR" sz="2400" smtClean="0">
                <a:cs typeface="B Zar" panose="00000400000000000000" pitchFamily="2" charset="-78"/>
              </a:rPr>
              <a:t>ب – ميزانهای مربوط به رفتار باروری </a:t>
            </a:r>
          </a:p>
        </p:txBody>
      </p:sp>
      <p:pic>
        <p:nvPicPr>
          <p:cNvPr id="2458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2420938"/>
            <a:ext cx="5256212"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fa-IR" sz="3600" smtClean="0">
                <a:cs typeface="B Titr" panose="00000700000000000000" pitchFamily="2" charset="-78"/>
              </a:rPr>
              <a:t>شاخص هایي که از زیج حياتي قابل محاسبه است</a:t>
            </a:r>
            <a:endParaRPr lang="fa-IR" sz="3600" smtClean="0"/>
          </a:p>
        </p:txBody>
      </p:sp>
      <p:pic>
        <p:nvPicPr>
          <p:cNvPr id="25603"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11188" y="1844675"/>
            <a:ext cx="6553200" cy="1079500"/>
          </a:xfrm>
        </p:spPr>
      </p:pic>
      <p:pic>
        <p:nvPicPr>
          <p:cNvPr id="2560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 y="2924175"/>
            <a:ext cx="7445375" cy="361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fa-IR" sz="3600" smtClean="0">
                <a:cs typeface="B Titr" panose="00000700000000000000" pitchFamily="2" charset="-78"/>
              </a:rPr>
              <a:t>شاخص هایي که از زیج حياتي قابل محاسبه است</a:t>
            </a:r>
            <a:endParaRPr lang="fa-IR" sz="3600" smtClean="0"/>
          </a:p>
        </p:txBody>
      </p:sp>
      <p:pic>
        <p:nvPicPr>
          <p:cNvPr id="26627"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1789113"/>
            <a:ext cx="7451725" cy="3744912"/>
          </a:xfrm>
        </p:spPr>
      </p:pic>
      <p:pic>
        <p:nvPicPr>
          <p:cNvPr id="26628"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5500688"/>
            <a:ext cx="6994525"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067945" y="333375"/>
            <a:ext cx="4906194" cy="1143000"/>
          </a:xfrm>
        </p:spPr>
        <p:txBody>
          <a:bodyPr/>
          <a:lstStyle/>
          <a:p>
            <a:pPr eaLnBrk="1" hangingPunct="1"/>
            <a:r>
              <a:rPr lang="fa-IR" sz="3600" dirty="0">
                <a:solidFill>
                  <a:schemeClr val="tx1"/>
                </a:solidFill>
                <a:cs typeface="B Titr" panose="00000700000000000000" pitchFamily="2" charset="-78"/>
              </a:rPr>
              <a:t>راهنمای تنظيم زیج حياتي</a:t>
            </a:r>
            <a:endParaRPr lang="en-US" sz="3600" dirty="0" smtClean="0">
              <a:solidFill>
                <a:schemeClr val="tx1"/>
              </a:solidFill>
              <a:cs typeface="B Titr" panose="00000700000000000000" pitchFamily="2" charset="-78"/>
            </a:endParaRPr>
          </a:p>
        </p:txBody>
      </p:sp>
      <p:sp>
        <p:nvSpPr>
          <p:cNvPr id="3075" name="Rectangle 3"/>
          <p:cNvSpPr>
            <a:spLocks noGrp="1" noChangeArrowheads="1"/>
          </p:cNvSpPr>
          <p:nvPr>
            <p:ph type="body" idx="1"/>
          </p:nvPr>
        </p:nvSpPr>
        <p:spPr>
          <a:xfrm>
            <a:off x="107504" y="1844824"/>
            <a:ext cx="8604448" cy="4137025"/>
          </a:xfrm>
        </p:spPr>
        <p:txBody>
          <a:bodyPr/>
          <a:lstStyle/>
          <a:p>
            <a:pPr marL="0" indent="0" algn="r" rtl="1" eaLnBrk="1" hangingPunct="1">
              <a:buFontTx/>
              <a:buNone/>
            </a:pPr>
            <a:r>
              <a:rPr lang="fa-IR" sz="1700" dirty="0">
                <a:cs typeface="B Nazanin" panose="00000400000000000000" pitchFamily="2" charset="-78"/>
              </a:rPr>
              <a:t>این فرم از ابتدا تا پایان سال باید به دیوار </a:t>
            </a:r>
            <a:r>
              <a:rPr lang="fa-IR" sz="1700" dirty="0" smtClean="0">
                <a:cs typeface="B Nazanin" panose="00000400000000000000" pitchFamily="2" charset="-78"/>
              </a:rPr>
              <a:t>خانه </a:t>
            </a:r>
            <a:r>
              <a:rPr lang="fa-IR" sz="1700" dirty="0">
                <a:cs typeface="B Nazanin" panose="00000400000000000000" pitchFamily="2" charset="-78"/>
              </a:rPr>
              <a:t>بهداشت یا </a:t>
            </a:r>
            <a:r>
              <a:rPr lang="fa-IR" sz="1700" dirty="0" smtClean="0">
                <a:cs typeface="B Nazanin" panose="00000400000000000000" pitchFamily="2" charset="-78"/>
              </a:rPr>
              <a:t>پایگاه هاي </a:t>
            </a:r>
            <a:r>
              <a:rPr lang="fa-IR" sz="1700" dirty="0">
                <a:cs typeface="B Nazanin" panose="00000400000000000000" pitchFamily="2" charset="-78"/>
              </a:rPr>
              <a:t>بهداشت روستایی در روستا و </a:t>
            </a:r>
            <a:r>
              <a:rPr lang="fa-IR" sz="1700" dirty="0" smtClean="0">
                <a:cs typeface="B Nazanin" panose="00000400000000000000" pitchFamily="2" charset="-78"/>
              </a:rPr>
              <a:t>پایگاه هاي </a:t>
            </a:r>
            <a:r>
              <a:rPr lang="fa-IR" sz="1700" dirty="0">
                <a:cs typeface="B Nazanin" panose="00000400000000000000" pitchFamily="2" charset="-78"/>
              </a:rPr>
              <a:t>بهداشت غير ضميمه شهري و مراكز بهداشتی </a:t>
            </a:r>
            <a:r>
              <a:rPr lang="fa-IR" sz="1700" dirty="0" smtClean="0">
                <a:cs typeface="B Nazanin" panose="00000400000000000000" pitchFamily="2" charset="-78"/>
              </a:rPr>
              <a:t>درمانی شهري </a:t>
            </a:r>
            <a:r>
              <a:rPr lang="fa-IR" sz="1700" dirty="0">
                <a:cs typeface="B Nazanin" panose="00000400000000000000" pitchFamily="2" charset="-78"/>
              </a:rPr>
              <a:t>(</a:t>
            </a:r>
            <a:r>
              <a:rPr lang="fa-IR" sz="1700" dirty="0" smtClean="0">
                <a:cs typeface="B Nazanin" panose="00000400000000000000" pitchFamily="2" charset="-78"/>
              </a:rPr>
              <a:t>پایگاه بهداشت </a:t>
            </a:r>
            <a:r>
              <a:rPr lang="fa-IR" sz="1700" dirty="0">
                <a:cs typeface="B Nazanin" panose="00000400000000000000" pitchFamily="2" charset="-78"/>
              </a:rPr>
              <a:t>ضميمه) در شهرها نصب باشد و فرم سال بعد بر روي آن قرار گيرد.</a:t>
            </a:r>
          </a:p>
          <a:p>
            <a:pPr marL="0" indent="0" algn="r" rtl="1" eaLnBrk="1" hangingPunct="1">
              <a:buFontTx/>
              <a:buNone/>
            </a:pPr>
            <a:r>
              <a:rPr lang="fa-IR" sz="1700" dirty="0" smtClean="0">
                <a:cs typeface="B Nazanin" panose="00000400000000000000" pitchFamily="2" charset="-78"/>
              </a:rPr>
              <a:t>هدف از تکميل این فرم داشتن اطلاعات آماري بهنگام و دقيق از جمعيت تحت پوشش روستایی و شهري و محاسبه شاخص هاي جمعيتی – بهداشتی هر خانه بهداشت، پایگاه بهداشت یا مركز بهداشتی درمانی شهري/ روستایی است تا در نهایت كل جمعيت روستایی و جمعيت شهري تحت پوشش بدست آید و بتوان هرسال نتيجه فعاليت هاي واحدهاي ارائه كننده خدمات بهداشتی درمانی (خانه هاي بهداشت و پایگاه هاي بهداشت) را به صورت كمی ارزیابی كرد و براي تحقيقات علمی اطلاعات كامل و بهنگامی در اختيار داشت. براي رسيدن به این هدف ها، عملکرد درست همه كسانی كه به نوعی در این كار دخالت دارند اهميت دارد.</a:t>
            </a:r>
          </a:p>
          <a:p>
            <a:pPr marL="0" indent="0" algn="r" rtl="1" eaLnBrk="1" hangingPunct="1">
              <a:buFontTx/>
              <a:buNone/>
            </a:pPr>
            <a:r>
              <a:rPr lang="fa-IR" sz="1700" dirty="0" smtClean="0">
                <a:cs typeface="B Nazanin" panose="00000400000000000000" pitchFamily="2" charset="-78"/>
              </a:rPr>
              <a:t>در بالاي صفحه زیج نام دانشگاه یا دانشکده علوم پزشکی و خدمات بهداشتی درمانی، مركز بهداشت شهرستان و واحد مربوط (خانه بهداشت، پایگاه بهداشت ضميمه یا غيرضميمه) قيد میشود.</a:t>
            </a:r>
          </a:p>
          <a:p>
            <a:pPr marL="0" indent="0" algn="r" rtl="1" eaLnBrk="1" hangingPunct="1">
              <a:buFontTx/>
              <a:buNone/>
            </a:pPr>
            <a:r>
              <a:rPr lang="fa-IR" sz="1200" dirty="0" smtClean="0">
                <a:cs typeface="B Nazanin" panose="00000400000000000000" pitchFamily="2" charset="-78"/>
              </a:rPr>
              <a:t>               </a:t>
            </a:r>
            <a:r>
              <a:rPr lang="fa-IR" sz="1200" b="1" dirty="0" smtClean="0">
                <a:cs typeface="B Nazanin" panose="00000400000000000000" pitchFamily="2" charset="-78"/>
              </a:rPr>
              <a:t>مثال</a:t>
            </a:r>
            <a:r>
              <a:rPr lang="fa-IR" sz="1200" b="1" dirty="0">
                <a:cs typeface="B Nazanin" panose="00000400000000000000" pitchFamily="2" charset="-78"/>
              </a:rPr>
              <a:t>:</a:t>
            </a:r>
          </a:p>
          <a:p>
            <a:pPr marL="0" indent="0" algn="r" rtl="1" eaLnBrk="1" hangingPunct="1">
              <a:buFontTx/>
              <a:buNone/>
            </a:pPr>
            <a:r>
              <a:rPr lang="fa-IR" sz="1200" b="1" dirty="0" smtClean="0">
                <a:cs typeface="B Nazanin" panose="00000400000000000000" pitchFamily="2" charset="-78"/>
              </a:rPr>
              <a:t>               دانشگاه</a:t>
            </a:r>
            <a:r>
              <a:rPr lang="fa-IR" sz="1200" b="1" dirty="0">
                <a:cs typeface="B Nazanin" panose="00000400000000000000" pitchFamily="2" charset="-78"/>
              </a:rPr>
              <a:t>/ دانشکده علوم پزشکی و </a:t>
            </a:r>
            <a:r>
              <a:rPr lang="fa-IR" sz="1200" b="1" dirty="0" smtClean="0">
                <a:cs typeface="B Nazanin" panose="00000400000000000000" pitchFamily="2" charset="-78"/>
              </a:rPr>
              <a:t>خدمات </a:t>
            </a:r>
            <a:r>
              <a:rPr lang="fa-IR" sz="1200" b="1" dirty="0">
                <a:cs typeface="B Nazanin" panose="00000400000000000000" pitchFamily="2" charset="-78"/>
              </a:rPr>
              <a:t>بهداشتی درمانی فسا</a:t>
            </a:r>
          </a:p>
          <a:p>
            <a:pPr marL="0" indent="0" algn="r" rtl="1" eaLnBrk="1" hangingPunct="1">
              <a:buFontTx/>
              <a:buNone/>
            </a:pPr>
            <a:r>
              <a:rPr lang="fa-IR" sz="1200" b="1" dirty="0" smtClean="0">
                <a:cs typeface="B Nazanin" panose="00000400000000000000" pitchFamily="2" charset="-78"/>
              </a:rPr>
              <a:t>               مركز </a:t>
            </a:r>
            <a:r>
              <a:rPr lang="fa-IR" sz="1200" b="1" dirty="0">
                <a:cs typeface="B Nazanin" panose="00000400000000000000" pitchFamily="2" charset="-78"/>
              </a:rPr>
              <a:t>بهداشت شهرستان فسا</a:t>
            </a:r>
          </a:p>
          <a:p>
            <a:pPr marL="0" indent="0" algn="r" rtl="1" eaLnBrk="1" hangingPunct="1">
              <a:buFontTx/>
              <a:buNone/>
            </a:pPr>
            <a:r>
              <a:rPr lang="fa-IR" sz="1200" b="1" dirty="0" smtClean="0">
                <a:cs typeface="B Nazanin" panose="00000400000000000000" pitchFamily="2" charset="-78"/>
              </a:rPr>
              <a:t>               آمار </a:t>
            </a:r>
            <a:r>
              <a:rPr lang="fa-IR" sz="1200" b="1" dirty="0">
                <a:cs typeface="B Nazanin" panose="00000400000000000000" pitchFamily="2" charset="-78"/>
              </a:rPr>
              <a:t>جمعيت، تولد و مرگ در </a:t>
            </a:r>
            <a:r>
              <a:rPr lang="fa-IR" sz="1200" b="1" dirty="0" smtClean="0">
                <a:cs typeface="B Nazanin" panose="00000400000000000000" pitchFamily="2" charset="-78"/>
              </a:rPr>
              <a:t>خانه </a:t>
            </a:r>
            <a:r>
              <a:rPr lang="fa-IR" sz="1200" b="1" dirty="0">
                <a:cs typeface="B Nazanin" panose="00000400000000000000" pitchFamily="2" charset="-78"/>
              </a:rPr>
              <a:t>بهداشت علی آباد</a:t>
            </a:r>
          </a:p>
          <a:p>
            <a:pPr marL="0" indent="0" algn="r" rtl="1" eaLnBrk="1" hangingPunct="1">
              <a:buFontTx/>
              <a:buNone/>
            </a:pPr>
            <a:r>
              <a:rPr lang="fa-IR" sz="1200" b="1" dirty="0" smtClean="0">
                <a:cs typeface="B Nazanin" panose="00000400000000000000" pitchFamily="2" charset="-78"/>
              </a:rPr>
              <a:t>               آمار </a:t>
            </a:r>
            <a:r>
              <a:rPr lang="fa-IR" sz="1200" b="1" dirty="0">
                <a:cs typeface="B Nazanin" panose="00000400000000000000" pitchFamily="2" charset="-78"/>
              </a:rPr>
              <a:t>جمعيت، تولد و مرگ در پایگاه بهداشت شماره 2</a:t>
            </a:r>
          </a:p>
          <a:p>
            <a:pPr marL="0" indent="0" algn="r" rtl="1" eaLnBrk="1" hangingPunct="1">
              <a:buFontTx/>
              <a:buNone/>
            </a:pPr>
            <a:r>
              <a:rPr lang="fa-IR" sz="1200" b="1" dirty="0" smtClean="0">
                <a:cs typeface="B Nazanin" panose="00000400000000000000" pitchFamily="2" charset="-78"/>
              </a:rPr>
              <a:t>               و </a:t>
            </a:r>
            <a:r>
              <a:rPr lang="fa-IR" sz="1200" b="1" dirty="0">
                <a:cs typeface="B Nazanin" panose="00000400000000000000" pitchFamily="2" charset="-78"/>
              </a:rPr>
              <a:t>نيز برحسب جمعيت ایرانی یا غيرایرانی</a:t>
            </a:r>
            <a:endParaRPr lang="en-US" sz="1200" b="1" dirty="0" smtClean="0">
              <a:cs typeface="B Nazanin" panose="00000400000000000000" pitchFamily="2" charset="-78"/>
            </a:endParaRPr>
          </a:p>
        </p:txBody>
      </p:sp>
    </p:spTree>
    <p:extLst>
      <p:ext uri="{BB962C8B-B14F-4D97-AF65-F5344CB8AC3E}">
        <p14:creationId xmlns:p14="http://schemas.microsoft.com/office/powerpoint/2010/main" val="33713262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fa-IR" sz="3600" smtClean="0">
                <a:cs typeface="B Titr" panose="00000700000000000000" pitchFamily="2" charset="-78"/>
              </a:rPr>
              <a:t>شاخص هایي که از زیج حياتي قابل محاسبه است</a:t>
            </a:r>
            <a:endParaRPr lang="fa-IR" sz="3600" smtClean="0"/>
          </a:p>
        </p:txBody>
      </p:sp>
      <p:pic>
        <p:nvPicPr>
          <p:cNvPr id="27651"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1844675"/>
            <a:ext cx="7524750" cy="4679950"/>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fa-IR" sz="3600" smtClean="0">
                <a:cs typeface="B Titr" panose="00000700000000000000" pitchFamily="2" charset="-78"/>
              </a:rPr>
              <a:t>شاخص هایي که از زیج حياتي قابل محاسبه است</a:t>
            </a:r>
            <a:endParaRPr lang="fa-IR" sz="3600" smtClean="0"/>
          </a:p>
        </p:txBody>
      </p:sp>
      <p:pic>
        <p:nvPicPr>
          <p:cNvPr id="2867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1844675"/>
            <a:ext cx="7451725" cy="4679950"/>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fa-IR" sz="3600" smtClean="0">
                <a:cs typeface="B Titr" panose="00000700000000000000" pitchFamily="2" charset="-78"/>
              </a:rPr>
              <a:t>شاخص هایي که از زیج حياتي قابل محاسبه است</a:t>
            </a:r>
            <a:endParaRPr lang="fa-IR" sz="3600" smtClean="0"/>
          </a:p>
        </p:txBody>
      </p:sp>
      <p:pic>
        <p:nvPicPr>
          <p:cNvPr id="2969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1844675"/>
            <a:ext cx="7169150" cy="1304925"/>
          </a:xfrm>
        </p:spPr>
      </p:pic>
      <p:pic>
        <p:nvPicPr>
          <p:cNvPr id="29700"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708275"/>
            <a:ext cx="7169150"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868279" y="332656"/>
            <a:ext cx="3240360" cy="1143000"/>
          </a:xfrm>
        </p:spPr>
        <p:txBody>
          <a:bodyPr/>
          <a:lstStyle/>
          <a:p>
            <a:pPr eaLnBrk="1" hangingPunct="1"/>
            <a:r>
              <a:rPr lang="fa-IR" sz="4800" dirty="0" smtClean="0">
                <a:solidFill>
                  <a:schemeClr val="tx1"/>
                </a:solidFill>
                <a:cs typeface="B Titr" panose="00000700000000000000" pitchFamily="2" charset="-78"/>
              </a:rPr>
              <a:t>توجه</a:t>
            </a:r>
            <a:endParaRPr lang="en-US" sz="3600" dirty="0" smtClean="0">
              <a:solidFill>
                <a:schemeClr val="tx1"/>
              </a:solidFill>
              <a:cs typeface="B Titr" panose="00000700000000000000" pitchFamily="2" charset="-78"/>
            </a:endParaRPr>
          </a:p>
        </p:txBody>
      </p:sp>
      <p:sp>
        <p:nvSpPr>
          <p:cNvPr id="3075" name="Rectangle 3"/>
          <p:cNvSpPr>
            <a:spLocks noGrp="1" noChangeArrowheads="1"/>
          </p:cNvSpPr>
          <p:nvPr>
            <p:ph type="body" idx="1"/>
          </p:nvPr>
        </p:nvSpPr>
        <p:spPr>
          <a:xfrm>
            <a:off x="-108520" y="1844824"/>
            <a:ext cx="8244408" cy="5544616"/>
          </a:xfrm>
        </p:spPr>
        <p:txBody>
          <a:bodyPr/>
          <a:lstStyle/>
          <a:p>
            <a:pPr marL="0" indent="0" algn="r" rtl="1" eaLnBrk="1" hangingPunct="1">
              <a:buFontTx/>
              <a:buNone/>
            </a:pPr>
            <a:r>
              <a:rPr lang="fa-IR" sz="1800" dirty="0" smtClean="0">
                <a:cs typeface="B Nazanin" panose="00000400000000000000" pitchFamily="2" charset="-78"/>
              </a:rPr>
              <a:t>براساس نظرخواهی </a:t>
            </a:r>
            <a:r>
              <a:rPr lang="fa-IR" sz="1800" dirty="0">
                <a:cs typeface="B Nazanin" panose="00000400000000000000" pitchFamily="2" charset="-78"/>
              </a:rPr>
              <a:t>از سازمان ثبت احوال، فقط براي متولدینی كه پدر آنها ایرانی است شناسنامه ایرانی صادر میشود. بنابراین، كليه </a:t>
            </a:r>
            <a:r>
              <a:rPr lang="fa-IR" sz="1800" dirty="0" smtClean="0">
                <a:cs typeface="B Nazanin" panose="00000400000000000000" pitchFamily="2" charset="-78"/>
              </a:rPr>
              <a:t>خانوارهایی </a:t>
            </a:r>
            <a:r>
              <a:rPr lang="fa-IR" sz="1800" dirty="0">
                <a:cs typeface="B Nazanin" panose="00000400000000000000" pitchFamily="2" charset="-78"/>
              </a:rPr>
              <a:t>كه </a:t>
            </a:r>
            <a:r>
              <a:rPr lang="fa-IR" sz="1800" dirty="0" smtClean="0">
                <a:cs typeface="B Nazanin" panose="00000400000000000000" pitchFamily="2" charset="-78"/>
              </a:rPr>
              <a:t>پدر خانوار</a:t>
            </a:r>
            <a:r>
              <a:rPr lang="fa-IR" sz="1800" dirty="0">
                <a:cs typeface="B Nazanin" panose="00000400000000000000" pitchFamily="2" charset="-78"/>
              </a:rPr>
              <a:t>، </a:t>
            </a:r>
            <a:r>
              <a:rPr lang="fa-IR" sz="1800" dirty="0" smtClean="0">
                <a:cs typeface="B Nazanin" panose="00000400000000000000" pitchFamily="2" charset="-78"/>
              </a:rPr>
              <a:t>ایرانی است جزو خانوارهاي </a:t>
            </a:r>
            <a:r>
              <a:rPr lang="fa-IR" sz="1800" dirty="0">
                <a:cs typeface="B Nazanin" panose="00000400000000000000" pitchFamily="2" charset="-78"/>
              </a:rPr>
              <a:t>ایرانی محسوب میشوند و اطلاعات آنها در زیج حياتی </a:t>
            </a:r>
            <a:r>
              <a:rPr lang="fa-IR" sz="1800" dirty="0" smtClean="0">
                <a:cs typeface="B Nazanin" panose="00000400000000000000" pitchFamily="2" charset="-78"/>
              </a:rPr>
              <a:t>خانوارهاي </a:t>
            </a:r>
            <a:r>
              <a:rPr lang="fa-IR" sz="1800" dirty="0">
                <a:cs typeface="B Nazanin" panose="00000400000000000000" pitchFamily="2" charset="-78"/>
              </a:rPr>
              <a:t>ایرانی درج میگردد و در غيراینصورت به عنوان </a:t>
            </a:r>
            <a:r>
              <a:rPr lang="fa-IR" sz="1800" dirty="0" smtClean="0">
                <a:cs typeface="B Nazanin" panose="00000400000000000000" pitchFamily="2" charset="-78"/>
              </a:rPr>
              <a:t>اتباع  بيگانه به حساب آمده </a:t>
            </a:r>
            <a:r>
              <a:rPr lang="fa-IR" sz="1800" dirty="0">
                <a:cs typeface="B Nazanin" panose="00000400000000000000" pitchFamily="2" charset="-78"/>
              </a:rPr>
              <a:t>و </a:t>
            </a:r>
            <a:r>
              <a:rPr lang="fa-IR" sz="1800" dirty="0" smtClean="0">
                <a:cs typeface="B Nazanin" panose="00000400000000000000" pitchFamily="2" charset="-78"/>
              </a:rPr>
              <a:t>اطلاعات آنها </a:t>
            </a:r>
            <a:r>
              <a:rPr lang="fa-IR" sz="1800" dirty="0">
                <a:cs typeface="B Nazanin" panose="00000400000000000000" pitchFamily="2" charset="-78"/>
              </a:rPr>
              <a:t>در </a:t>
            </a:r>
            <a:r>
              <a:rPr lang="fa-IR" sz="1800" dirty="0" smtClean="0">
                <a:cs typeface="B Nazanin" panose="00000400000000000000" pitchFamily="2" charset="-78"/>
              </a:rPr>
              <a:t>زیج حياتی </a:t>
            </a:r>
            <a:r>
              <a:rPr lang="fa-IR" sz="1800" dirty="0">
                <a:cs typeface="B Nazanin" panose="00000400000000000000" pitchFamily="2" charset="-78"/>
              </a:rPr>
              <a:t>جمعيت غيرایرانی ثبت میشود.</a:t>
            </a:r>
          </a:p>
          <a:p>
            <a:pPr marL="0" indent="0" algn="r" rtl="1" eaLnBrk="1" hangingPunct="1">
              <a:buFontTx/>
              <a:buNone/>
            </a:pPr>
            <a:r>
              <a:rPr lang="fa-IR" sz="1800" dirty="0">
                <a:cs typeface="B Nazanin" panose="00000400000000000000" pitchFamily="2" charset="-78"/>
              </a:rPr>
              <a:t>براي تعداد كم </a:t>
            </a:r>
            <a:r>
              <a:rPr lang="fa-IR" sz="1800" dirty="0" smtClean="0">
                <a:cs typeface="B Nazanin" panose="00000400000000000000" pitchFamily="2" charset="-78"/>
              </a:rPr>
              <a:t>جمعيت هاي </a:t>
            </a:r>
            <a:r>
              <a:rPr lang="fa-IR" sz="1800" dirty="0">
                <a:cs typeface="B Nazanin" panose="00000400000000000000" pitchFamily="2" charset="-78"/>
              </a:rPr>
              <a:t>غيرایرانی (حتی یك </a:t>
            </a:r>
            <a:r>
              <a:rPr lang="fa-IR" sz="1800" dirty="0" smtClean="0">
                <a:cs typeface="B Nazanin" panose="00000400000000000000" pitchFamily="2" charset="-78"/>
              </a:rPr>
              <a:t>خانوار</a:t>
            </a:r>
            <a:r>
              <a:rPr lang="fa-IR" sz="1800" dirty="0">
                <a:cs typeface="B Nazanin" panose="00000400000000000000" pitchFamily="2" charset="-78"/>
              </a:rPr>
              <a:t>) هم زیج حياتی جداگانه تهيه میگردد.</a:t>
            </a:r>
          </a:p>
          <a:p>
            <a:pPr marL="0" indent="0" algn="r" rtl="1" eaLnBrk="1" hangingPunct="1">
              <a:buFontTx/>
              <a:buNone/>
            </a:pPr>
            <a:r>
              <a:rPr lang="fa-IR" sz="1800" dirty="0" smtClean="0">
                <a:cs typeface="B Nazanin" panose="00000400000000000000" pitchFamily="2" charset="-78"/>
              </a:rPr>
              <a:t>زیج هاي </a:t>
            </a:r>
            <a:r>
              <a:rPr lang="fa-IR" sz="1800" dirty="0">
                <a:cs typeface="B Nazanin" panose="00000400000000000000" pitchFamily="2" charset="-78"/>
              </a:rPr>
              <a:t>حياتی </a:t>
            </a:r>
            <a:r>
              <a:rPr lang="fa-IR" sz="1800" dirty="0" smtClean="0">
                <a:cs typeface="B Nazanin" panose="00000400000000000000" pitchFamily="2" charset="-78"/>
              </a:rPr>
              <a:t>خاص </a:t>
            </a:r>
            <a:r>
              <a:rPr lang="fa-IR" sz="1800" dirty="0">
                <a:cs typeface="B Nazanin" panose="00000400000000000000" pitchFamily="2" charset="-78"/>
              </a:rPr>
              <a:t>جمعيت غيرایرانی نيز همانند </a:t>
            </a:r>
            <a:r>
              <a:rPr lang="fa-IR" sz="1800" dirty="0" smtClean="0">
                <a:cs typeface="B Nazanin" panose="00000400000000000000" pitchFamily="2" charset="-78"/>
              </a:rPr>
              <a:t>زیج هاي </a:t>
            </a:r>
            <a:r>
              <a:rPr lang="fa-IR" sz="1800" dirty="0">
                <a:cs typeface="B Nazanin" panose="00000400000000000000" pitchFamily="2" charset="-78"/>
              </a:rPr>
              <a:t>حياتی جمعيت ایرانی در پایان هر سال </a:t>
            </a:r>
            <a:r>
              <a:rPr lang="fa-IR" sz="1800" dirty="0" smtClean="0">
                <a:cs typeface="B Nazanin" panose="00000400000000000000" pitchFamily="2" charset="-78"/>
              </a:rPr>
              <a:t>جمع آوري </a:t>
            </a:r>
            <a:r>
              <a:rPr lang="fa-IR" sz="1800" dirty="0">
                <a:cs typeface="B Nazanin" panose="00000400000000000000" pitchFamily="2" charset="-78"/>
              </a:rPr>
              <a:t>میشود و براي ورود به رایانه </a:t>
            </a:r>
            <a:r>
              <a:rPr lang="fa-IR" sz="1800" dirty="0" smtClean="0">
                <a:cs typeface="B Nazanin" panose="00000400000000000000" pitchFamily="2" charset="-78"/>
              </a:rPr>
              <a:t>به مركز بهداشت شهرستان تحویل میگردد </a:t>
            </a:r>
            <a:r>
              <a:rPr lang="fa-IR" sz="1800" dirty="0">
                <a:cs typeface="B Nazanin" panose="00000400000000000000" pitchFamily="2" charset="-78"/>
              </a:rPr>
              <a:t>و سپس، مجددا” به واحد </a:t>
            </a:r>
            <a:r>
              <a:rPr lang="fa-IR" sz="1800" dirty="0" smtClean="0">
                <a:cs typeface="B Nazanin" panose="00000400000000000000" pitchFamily="2" charset="-78"/>
              </a:rPr>
              <a:t>تهيه كننده </a:t>
            </a:r>
            <a:r>
              <a:rPr lang="fa-IR" sz="1800" dirty="0">
                <a:cs typeface="B Nazanin" panose="00000400000000000000" pitchFamily="2" charset="-78"/>
              </a:rPr>
              <a:t>آن عودت داده میشود تا بر روي دیوار آن واحد باقی بماند.</a:t>
            </a:r>
          </a:p>
          <a:p>
            <a:pPr marL="0" indent="0" algn="r" rtl="1" eaLnBrk="1" hangingPunct="1">
              <a:buFontTx/>
              <a:buNone/>
            </a:pPr>
            <a:r>
              <a:rPr lang="fa-IR" sz="1800" dirty="0">
                <a:cs typeface="B Nazanin" panose="00000400000000000000" pitchFamily="2" charset="-78"/>
              </a:rPr>
              <a:t>چنانچه در وسط سال مهاجر غيرایرانی به منطقه وارد شد، در آن سال زیج جداگانه ندارند و فقط سرشماري در آغاز هرسال انجام میگيرد و براساس آن زیج تنظيم </a:t>
            </a:r>
            <a:r>
              <a:rPr lang="fa-IR" sz="1800" dirty="0" smtClean="0">
                <a:cs typeface="B Nazanin" panose="00000400000000000000" pitchFamily="2" charset="-78"/>
              </a:rPr>
              <a:t>میشود.</a:t>
            </a:r>
          </a:p>
        </p:txBody>
      </p:sp>
    </p:spTree>
    <p:extLst>
      <p:ext uri="{BB962C8B-B14F-4D97-AF65-F5344CB8AC3E}">
        <p14:creationId xmlns:p14="http://schemas.microsoft.com/office/powerpoint/2010/main" val="2712423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lgn="r" rtl="1"/>
            <a:r>
              <a:rPr lang="fa-IR" smtClean="0">
                <a:cs typeface="B Titr" panose="00000700000000000000" pitchFamily="2" charset="-78"/>
              </a:rPr>
              <a:t>ساختار زیج حیاتی:</a:t>
            </a:r>
          </a:p>
        </p:txBody>
      </p:sp>
      <p:sp>
        <p:nvSpPr>
          <p:cNvPr id="3" name="Content Placeholder 2"/>
          <p:cNvSpPr>
            <a:spLocks noGrp="1"/>
          </p:cNvSpPr>
          <p:nvPr>
            <p:ph idx="1"/>
          </p:nvPr>
        </p:nvSpPr>
        <p:spPr>
          <a:xfrm>
            <a:off x="107504" y="1988840"/>
            <a:ext cx="8435280" cy="4608512"/>
          </a:xfrm>
          <a:extLst/>
        </p:spPr>
        <p:txBody>
          <a:bodyPr/>
          <a:lstStyle/>
          <a:p>
            <a:pPr marL="0" indent="0" algn="just" rtl="1">
              <a:buFontTx/>
              <a:buNone/>
              <a:defRPr/>
            </a:pPr>
            <a:r>
              <a:rPr lang="fa-IR" sz="1600" dirty="0">
                <a:cs typeface="B Zar" panose="00000400000000000000" pitchFamily="2" charset="-78"/>
              </a:rPr>
              <a:t>در </a:t>
            </a:r>
            <a:r>
              <a:rPr lang="fa-IR" sz="1600" dirty="0" smtClean="0">
                <a:cs typeface="B Zar" panose="00000400000000000000" pitchFamily="2" charset="-78"/>
              </a:rPr>
              <a:t>پایگاه هاي </a:t>
            </a:r>
            <a:r>
              <a:rPr lang="fa-IR" sz="1600" dirty="0">
                <a:cs typeface="B Zar" panose="00000400000000000000" pitchFamily="2" charset="-78"/>
              </a:rPr>
              <a:t>بهداشت روستایی، </a:t>
            </a:r>
            <a:r>
              <a:rPr lang="fa-IR" sz="1600" dirty="0" smtClean="0">
                <a:cs typeface="B Zar" panose="00000400000000000000" pitchFamily="2" charset="-78"/>
              </a:rPr>
              <a:t>داده ها </a:t>
            </a:r>
            <a:r>
              <a:rPr lang="fa-IR" sz="1600" dirty="0">
                <a:cs typeface="B Zar" panose="00000400000000000000" pitchFamily="2" charset="-78"/>
              </a:rPr>
              <a:t>در ستونهاي مربوط به روستاي اصلی ثبت میگردد و به عنوان جمعيت روستایی به حساب میآید.</a:t>
            </a:r>
          </a:p>
          <a:p>
            <a:pPr marL="0" indent="0" algn="just" rtl="1">
              <a:buFontTx/>
              <a:buNone/>
              <a:defRPr/>
            </a:pPr>
            <a:r>
              <a:rPr lang="fa-IR" sz="1600" dirty="0">
                <a:cs typeface="B Zar" panose="00000400000000000000" pitchFamily="2" charset="-78"/>
              </a:rPr>
              <a:t>علاوه بر توجه به راهنما در زیج مناطق روستایی ( شامل روستاي اصلی، قمر ) و درمناطق شهري ( شامل شهر و حاشيه شهر (بر اساس تعاریف دستور </a:t>
            </a:r>
            <a:r>
              <a:rPr lang="fa-IR" sz="1600" dirty="0" smtClean="0">
                <a:cs typeface="B Zar" panose="00000400000000000000" pitchFamily="2" charset="-78"/>
              </a:rPr>
              <a:t>عمل حاشيه شهر</a:t>
            </a:r>
            <a:r>
              <a:rPr lang="fa-IR" sz="1600" dirty="0">
                <a:cs typeface="B Zar" panose="00000400000000000000" pitchFamily="2" charset="-78"/>
              </a:rPr>
              <a:t>) </a:t>
            </a:r>
            <a:r>
              <a:rPr lang="fa-IR" sz="1600" dirty="0" smtClean="0">
                <a:cs typeface="B Zar" panose="00000400000000000000" pitchFamily="2" charset="-78"/>
              </a:rPr>
              <a:t>واقع دربالاي </a:t>
            </a:r>
            <a:r>
              <a:rPr lang="fa-IR" sz="1600" dirty="0">
                <a:cs typeface="B Zar" panose="00000400000000000000" pitchFamily="2" charset="-78"/>
              </a:rPr>
              <a:t>سمت راست برگه زیج حياتی و همچنين راهنماي سمت چپ گردونه وسط و </a:t>
            </a:r>
            <a:r>
              <a:rPr lang="fa-IR" sz="1600" dirty="0" smtClean="0">
                <a:cs typeface="B Zar" panose="00000400000000000000" pitchFamily="2" charset="-78"/>
              </a:rPr>
              <a:t>زیرنویس هاي </a:t>
            </a:r>
            <a:r>
              <a:rPr lang="fa-IR" sz="1600" dirty="0">
                <a:cs typeface="B Zar" panose="00000400000000000000" pitchFamily="2" charset="-78"/>
              </a:rPr>
              <a:t>هریك از جداول، توجه به نکات زیر ضرورت </a:t>
            </a:r>
            <a:r>
              <a:rPr lang="fa-IR" sz="1600" dirty="0" smtClean="0">
                <a:cs typeface="B Zar" panose="00000400000000000000" pitchFamily="2" charset="-78"/>
              </a:rPr>
              <a:t>دارد</a:t>
            </a:r>
          </a:p>
          <a:p>
            <a:pPr marL="0" indent="0" algn="just" rtl="1">
              <a:buFontTx/>
              <a:buNone/>
              <a:defRPr/>
            </a:pPr>
            <a:r>
              <a:rPr lang="fa-IR" sz="2000" dirty="0" smtClean="0">
                <a:cs typeface="B Zar" panose="00000400000000000000" pitchFamily="2" charset="-78"/>
              </a:rPr>
              <a:t>زیج ها داراي 8 جدول و پنج دایره متحدالمركز است كه در چهار رنگ چاپ میشود. دوایر متحدالمركز در نسخه هاي رنگی از داخل به خارج بترتيب </a:t>
            </a:r>
            <a:r>
              <a:rPr lang="fa-IR" sz="2000" dirty="0" smtClean="0">
                <a:effectLst>
                  <a:glow rad="101600">
                    <a:srgbClr val="FFFFFF">
                      <a:alpha val="60000"/>
                    </a:srgbClr>
                  </a:glow>
                </a:effectLst>
                <a:cs typeface="B Zar" panose="00000400000000000000" pitchFamily="2" charset="-78"/>
              </a:rPr>
              <a:t>سفيد (براي ثبت سال) </a:t>
            </a:r>
            <a:r>
              <a:rPr lang="fa-IR" sz="2000" dirty="0" smtClean="0">
                <a:cs typeface="B Zar" panose="00000400000000000000" pitchFamily="2" charset="-78"/>
              </a:rPr>
              <a:t>، </a:t>
            </a:r>
            <a:r>
              <a:rPr lang="fa-IR" sz="2000" dirty="0" smtClean="0">
                <a:solidFill>
                  <a:srgbClr val="FFC000"/>
                </a:solidFill>
                <a:cs typeface="B Zar" panose="00000400000000000000" pitchFamily="2" charset="-78"/>
              </a:rPr>
              <a:t>زرد (ثبت مواليد زنده)</a:t>
            </a:r>
            <a:r>
              <a:rPr lang="fa-IR" sz="2000" dirty="0" smtClean="0">
                <a:cs typeface="B Zar" panose="00000400000000000000" pitchFamily="2" charset="-78"/>
              </a:rPr>
              <a:t>، </a:t>
            </a:r>
            <a:r>
              <a:rPr lang="fa-IR" sz="2000" dirty="0" smtClean="0">
                <a:solidFill>
                  <a:srgbClr val="FF66CC"/>
                </a:solidFill>
                <a:cs typeface="B Zar" panose="00000400000000000000" pitchFamily="2" charset="-78"/>
              </a:rPr>
              <a:t>صورتی(ثبت مرگ هاي زیر یکسال، یعنی از بدو تولد تا  11 ماه و 29 روز تمام)</a:t>
            </a:r>
            <a:r>
              <a:rPr lang="fa-IR" sz="2000" dirty="0" smtClean="0">
                <a:cs typeface="B Zar" panose="00000400000000000000" pitchFamily="2" charset="-78"/>
              </a:rPr>
              <a:t>، </a:t>
            </a:r>
            <a:r>
              <a:rPr lang="fa-IR" sz="2000" dirty="0" smtClean="0">
                <a:solidFill>
                  <a:srgbClr val="00B050"/>
                </a:solidFill>
                <a:cs typeface="B Zar" panose="00000400000000000000" pitchFamily="2" charset="-78"/>
              </a:rPr>
              <a:t>سبز (براي ثبت مرگ هاي  1 تا 4ساله، یعنی بين12 ماه تمام تا4 سال و 11 ماه و 29 روز تمام)، </a:t>
            </a:r>
            <a:r>
              <a:rPr lang="fa-IR" sz="2000" dirty="0" smtClean="0">
                <a:cs typeface="B Zar" panose="00000400000000000000" pitchFamily="2" charset="-78"/>
              </a:rPr>
              <a:t>و </a:t>
            </a:r>
            <a:r>
              <a:rPr lang="fa-IR" sz="2000" dirty="0" smtClean="0">
                <a:solidFill>
                  <a:srgbClr val="00B0F0"/>
                </a:solidFill>
                <a:cs typeface="B Zar" panose="00000400000000000000" pitchFamily="2" charset="-78"/>
              </a:rPr>
              <a:t>آبی (براي ثبت مرگ هاي 5 ساله و بالاتر) </a:t>
            </a:r>
            <a:r>
              <a:rPr lang="fa-IR" sz="2000" dirty="0" smtClean="0">
                <a:cs typeface="B Zar" panose="00000400000000000000" pitchFamily="2" charset="-78"/>
              </a:rPr>
              <a:t>چاپ میشود. در درون قطاعهاي 12 گانه و در محدوده هریك از رنگ هاي چهارگانه زرد، صورتی، سبز و آبی یك مربع و یك دایره پيشبينی شده است مربع براي ثبت ارقام اتفاقاتی است كه در روستاي اصلی/ شهر پيش می آید و دایره براي ثبت رقم اتفاقاتی است كه در روستا یا روستاهاي قمر/</a:t>
            </a:r>
            <a:r>
              <a:rPr lang="fa-IR" sz="2000" dirty="0">
                <a:cs typeface="B Zar" panose="00000400000000000000" pitchFamily="2" charset="-78"/>
              </a:rPr>
              <a:t> </a:t>
            </a:r>
            <a:r>
              <a:rPr lang="fa-IR" sz="2000" dirty="0" smtClean="0">
                <a:cs typeface="B Zar" panose="00000400000000000000" pitchFamily="2" charset="-78"/>
              </a:rPr>
              <a:t>حاشيه شهر حادث میشود. </a:t>
            </a:r>
          </a:p>
          <a:p>
            <a:pPr marL="0" indent="0" algn="just" rtl="1">
              <a:buFontTx/>
              <a:buNone/>
              <a:defRPr/>
            </a:pPr>
            <a:r>
              <a:rPr lang="fa-IR" sz="2000" dirty="0" smtClean="0">
                <a:cs typeface="B Zar" panose="00000400000000000000" pitchFamily="2" charset="-78"/>
              </a:rPr>
              <a:t>اگرخانه بهداشت/ پایگاه بهداشت بيش از یك روستاي قمر/منطقه حاشيه داشته باشد </a:t>
            </a:r>
            <a:r>
              <a:rPr lang="fa-IR" sz="2000" dirty="0" smtClean="0">
                <a:solidFill>
                  <a:srgbClr val="F48C1D"/>
                </a:solidFill>
                <a:cs typeface="B Zar" panose="00000400000000000000" pitchFamily="2" charset="-78"/>
              </a:rPr>
              <a:t>مجموع داده هاي آنها</a:t>
            </a:r>
            <a:r>
              <a:rPr lang="fa-IR" sz="2000" dirty="0" smtClean="0">
                <a:cs typeface="B Zar" panose="00000400000000000000" pitchFamily="2" charset="-78"/>
              </a:rPr>
              <a:t> در همان یك دایره ثبت میشود.</a:t>
            </a:r>
            <a:endParaRPr lang="fa-IR" sz="2000" dirty="0">
              <a:cs typeface="B Zar" panose="00000400000000000000"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5003800" y="333375"/>
            <a:ext cx="4043363" cy="993775"/>
          </a:xfrm>
        </p:spPr>
        <p:txBody>
          <a:bodyPr/>
          <a:lstStyle/>
          <a:p>
            <a:r>
              <a:rPr lang="fa-IR" smtClean="0">
                <a:cs typeface="B Titr" panose="00000700000000000000" pitchFamily="2" charset="-78"/>
              </a:rPr>
              <a:t>ساختار زیج حیاتی:</a:t>
            </a:r>
            <a:endParaRPr lang="fa-IR" smtClean="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772816"/>
            <a:ext cx="8003232" cy="4680520"/>
          </a:xfrm>
          <a:prstGeom prst="ellipse">
            <a:avLst/>
          </a:prstGeom>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076825" y="333375"/>
            <a:ext cx="3897313" cy="1143000"/>
          </a:xfrm>
        </p:spPr>
        <p:txBody>
          <a:bodyPr/>
          <a:lstStyle/>
          <a:p>
            <a:pPr eaLnBrk="1" hangingPunct="1"/>
            <a:endParaRPr lang="en-US" sz="3600" dirty="0" smtClean="0">
              <a:solidFill>
                <a:schemeClr val="tx1"/>
              </a:solidFill>
              <a:cs typeface="B Titr" panose="00000700000000000000" pitchFamily="2" charset="-78"/>
            </a:endParaRPr>
          </a:p>
        </p:txBody>
      </p:sp>
      <p:sp>
        <p:nvSpPr>
          <p:cNvPr id="3075" name="Rectangle 3"/>
          <p:cNvSpPr>
            <a:spLocks noGrp="1" noChangeArrowheads="1"/>
          </p:cNvSpPr>
          <p:nvPr>
            <p:ph type="body" idx="1"/>
          </p:nvPr>
        </p:nvSpPr>
        <p:spPr>
          <a:xfrm>
            <a:off x="251520" y="1988840"/>
            <a:ext cx="8316416" cy="4137025"/>
          </a:xfrm>
        </p:spPr>
        <p:txBody>
          <a:bodyPr/>
          <a:lstStyle/>
          <a:p>
            <a:pPr marL="0" indent="0" algn="r" rtl="1" eaLnBrk="1" hangingPunct="1">
              <a:buFontTx/>
              <a:buNone/>
            </a:pPr>
            <a:r>
              <a:rPr lang="fa-IR" sz="2400" dirty="0">
                <a:cs typeface="B Nazanin" panose="00000400000000000000" pitchFamily="2" charset="-78"/>
              </a:rPr>
              <a:t>در صورتی كه پایگاه و یا مركز داراي دو </a:t>
            </a:r>
            <a:r>
              <a:rPr lang="fa-IR" sz="2400" dirty="0" smtClean="0">
                <a:cs typeface="B Nazanin" panose="00000400000000000000" pitchFamily="2" charset="-78"/>
              </a:rPr>
              <a:t>نوع </a:t>
            </a:r>
            <a:r>
              <a:rPr lang="fa-IR" sz="2400" dirty="0">
                <a:cs typeface="B Nazanin" panose="00000400000000000000" pitchFamily="2" charset="-78"/>
              </a:rPr>
              <a:t>جمعيت تحت پوشش ( روستایی و شهري) باشد باید دو زیج مجزا تهيه </a:t>
            </a:r>
            <a:r>
              <a:rPr lang="fa-IR" sz="2400" dirty="0" smtClean="0">
                <a:cs typeface="B Nazanin" panose="00000400000000000000" pitchFamily="2" charset="-78"/>
              </a:rPr>
              <a:t>شود.</a:t>
            </a:r>
          </a:p>
          <a:p>
            <a:pPr marL="0" indent="0" algn="r" rtl="1" eaLnBrk="1" hangingPunct="1">
              <a:buFontTx/>
              <a:buNone/>
            </a:pPr>
            <a:r>
              <a:rPr lang="fa-IR" sz="2400" dirty="0" smtClean="0">
                <a:cs typeface="B Nazanin" panose="00000400000000000000" pitchFamily="2" charset="-78"/>
              </a:rPr>
              <a:t>همين </a:t>
            </a:r>
            <a:r>
              <a:rPr lang="fa-IR" sz="2400" dirty="0">
                <a:cs typeface="B Nazanin" panose="00000400000000000000" pitchFamily="2" charset="-78"/>
              </a:rPr>
              <a:t>مفاهيم در جمعيت هاي شهري و روستایی براي جمعيت غيرایرانی هم كه در پوشش واحدهاي ارائه دهنده خدمات بهداشتی درمانی هستند (خانه بهداشت، پایگاه بهداشت و مركز بهداشتی درمانی شهري)كاربرد دارد.</a:t>
            </a:r>
          </a:p>
          <a:p>
            <a:pPr marL="0" indent="0" algn="r" rtl="1" eaLnBrk="1" hangingPunct="1">
              <a:buFontTx/>
              <a:buNone/>
            </a:pPr>
            <a:r>
              <a:rPr lang="fa-IR" sz="2400" dirty="0">
                <a:cs typeface="B Nazanin" panose="00000400000000000000" pitchFamily="2" charset="-78"/>
              </a:rPr>
              <a:t>توجه: هركدام از اعداد درون دوایر زیج حياتی با سایر جداول كنترل و چك میشود. دقت در ثبت آنها ضرورت دارد. اعداد در درون این دوایر باید طوري نوشته شود كه بدون چرخش دایره براحتی از روبرو قابل خواندن باشد</a:t>
            </a:r>
            <a:r>
              <a:rPr lang="fa-IR" dirty="0">
                <a:cs typeface="B Nazanin" panose="00000400000000000000" pitchFamily="2" charset="-78"/>
              </a:rPr>
              <a:t>.   </a:t>
            </a:r>
          </a:p>
          <a:p>
            <a:pPr marL="0" indent="0" algn="r" rtl="1" eaLnBrk="1" hangingPunct="1">
              <a:buFontTx/>
              <a:buNone/>
            </a:pPr>
            <a:r>
              <a:rPr lang="fa-IR" sz="2400" dirty="0">
                <a:cs typeface="B Nazanin" panose="00000400000000000000" pitchFamily="2" charset="-78"/>
              </a:rPr>
              <a:t> </a:t>
            </a:r>
            <a:r>
              <a:rPr lang="fa-IR" sz="2400" dirty="0" smtClean="0">
                <a:cs typeface="B Nazanin" panose="00000400000000000000" pitchFamily="2" charset="-78"/>
              </a:rPr>
              <a:t> </a:t>
            </a:r>
            <a:r>
              <a:rPr lang="fa-IR" sz="2400" dirty="0">
                <a:cs typeface="B Nazanin" panose="00000400000000000000" pitchFamily="2" charset="-78"/>
              </a:rPr>
              <a:t>توجه :   نحوه شماره گذاري جداول به ترتيب از بار به پایين و به شرح ذیل می باشد</a:t>
            </a:r>
          </a:p>
          <a:p>
            <a:pPr marL="0" indent="0" algn="r" rtl="1" eaLnBrk="1" hangingPunct="1">
              <a:buFontTx/>
              <a:buNone/>
            </a:pPr>
            <a:endParaRPr lang="en-US" dirty="0" smtClean="0">
              <a:cs typeface="B Nazanin" panose="00000400000000000000" pitchFamily="2" charset="-78"/>
            </a:endParaRPr>
          </a:p>
        </p:txBody>
      </p:sp>
    </p:spTree>
    <p:extLst>
      <p:ext uri="{BB962C8B-B14F-4D97-AF65-F5344CB8AC3E}">
        <p14:creationId xmlns:p14="http://schemas.microsoft.com/office/powerpoint/2010/main" val="11244208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60375" y="96838"/>
            <a:ext cx="8229600" cy="1503362"/>
          </a:xfrm>
        </p:spPr>
        <p:txBody>
          <a:bodyPr/>
          <a:lstStyle/>
          <a:p>
            <a:pPr algn="r">
              <a:lnSpc>
                <a:spcPct val="150000"/>
              </a:lnSpc>
            </a:pPr>
            <a:r>
              <a:rPr lang="fa-IR" smtClean="0">
                <a:cs typeface="B Titr" panose="00000700000000000000" pitchFamily="2" charset="-78"/>
              </a:rPr>
              <a:t>جداول زیج حیاتی:</a:t>
            </a:r>
            <a:br>
              <a:rPr lang="fa-IR" smtClean="0">
                <a:cs typeface="B Titr" panose="00000700000000000000" pitchFamily="2" charset="-78"/>
              </a:rPr>
            </a:br>
            <a:r>
              <a:rPr lang="fa-IR" sz="3200" smtClean="0">
                <a:cs typeface="B Titr" panose="00000700000000000000" pitchFamily="2" charset="-78"/>
              </a:rPr>
              <a:t>1. </a:t>
            </a:r>
            <a:r>
              <a:rPr lang="fa-IR" sz="2800" smtClean="0">
                <a:cs typeface="B Titr" panose="00000700000000000000" pitchFamily="2" charset="-78"/>
              </a:rPr>
              <a:t>جدول استفاده از نمک ید دار</a:t>
            </a:r>
          </a:p>
        </p:txBody>
      </p:sp>
      <p:sp>
        <p:nvSpPr>
          <p:cNvPr id="8195" name="Content Placeholder 2"/>
          <p:cNvSpPr>
            <a:spLocks noGrp="1"/>
          </p:cNvSpPr>
          <p:nvPr>
            <p:ph idx="1"/>
          </p:nvPr>
        </p:nvSpPr>
        <p:spPr>
          <a:xfrm>
            <a:off x="434975" y="1989138"/>
            <a:ext cx="8229600" cy="2376487"/>
          </a:xfrm>
        </p:spPr>
        <p:txBody>
          <a:bodyPr/>
          <a:lstStyle/>
          <a:p>
            <a:pPr marL="0" indent="0" algn="r" rtl="1">
              <a:buFontTx/>
              <a:buNone/>
            </a:pPr>
            <a:r>
              <a:rPr lang="fa-IR" sz="2400" dirty="0" smtClean="0">
                <a:cs typeface="B Zar" panose="00000400000000000000" pitchFamily="2" charset="-78"/>
              </a:rPr>
              <a:t>اولين جدول سمت راست صفحه زیج، جدول استفاده از نمك ید دار می باشد. هدف این جدول ارایه آمار از وضعيت استفاده از نمك ید دار در خانوار هاي تحت پوشش هر واحد میباشد. در این جدول با توجه به سرشماري اول سال تعداد خانوارهاي تحت پوشش ثبت می گردد و بر اساس فرایند انجام ید سنجی نمك مصرفی خانوار در زمان </a:t>
            </a:r>
            <a:r>
              <a:rPr lang="fa-IR" sz="2400" dirty="0" smtClean="0">
                <a:solidFill>
                  <a:srgbClr val="F48C1D"/>
                </a:solidFill>
                <a:cs typeface="B Zar" panose="00000400000000000000" pitchFamily="2" charset="-78"/>
              </a:rPr>
              <a:t>سرشماري</a:t>
            </a:r>
            <a:r>
              <a:rPr lang="fa-IR" sz="2400" dirty="0" smtClean="0">
                <a:cs typeface="B Zar" panose="00000400000000000000" pitchFamily="2" charset="-78"/>
              </a:rPr>
              <a:t> و یا</a:t>
            </a:r>
          </a:p>
          <a:p>
            <a:pPr marL="0" indent="0" algn="r" rtl="1">
              <a:buFontTx/>
              <a:buNone/>
            </a:pPr>
            <a:r>
              <a:rPr lang="fa-IR" sz="2400" dirty="0" smtClean="0">
                <a:solidFill>
                  <a:srgbClr val="F48C1D"/>
                </a:solidFill>
                <a:cs typeface="B Zar" panose="00000400000000000000" pitchFamily="2" charset="-78"/>
              </a:rPr>
              <a:t>بازدید از منزل</a:t>
            </a:r>
            <a:r>
              <a:rPr lang="fa-IR" sz="2400" dirty="0" smtClean="0">
                <a:cs typeface="B Zar" panose="00000400000000000000" pitchFamily="2" charset="-78"/>
              </a:rPr>
              <a:t>، مشخص می شود كه چه تعداد خانوار از نمك یددار استفاده می كنند.</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4005064"/>
            <a:ext cx="6432796" cy="22322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11008</TotalTime>
  <Words>4369</Words>
  <Application>Microsoft Office PowerPoint</Application>
  <PresentationFormat>On-screen Show (4:3)</PresentationFormat>
  <Paragraphs>154</Paragraphs>
  <Slides>42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B Nazanin</vt:lpstr>
      <vt:lpstr>B Titr</vt:lpstr>
      <vt:lpstr>B Zar</vt:lpstr>
      <vt:lpstr>IranNastaliq</vt:lpstr>
      <vt:lpstr>Wingdings</vt:lpstr>
      <vt:lpstr>Diseño predeterminado</vt:lpstr>
      <vt:lpstr>زیج حیاتی</vt:lpstr>
      <vt:lpstr>تعریف زیج حیاتی</vt:lpstr>
      <vt:lpstr>تعریف زیج حیاتی</vt:lpstr>
      <vt:lpstr>راهنمای تنظيم زیج حياتي</vt:lpstr>
      <vt:lpstr>توجه</vt:lpstr>
      <vt:lpstr>ساختار زیج حیاتی:</vt:lpstr>
      <vt:lpstr>ساختار زیج حیاتی:</vt:lpstr>
      <vt:lpstr>PowerPoint Presentation</vt:lpstr>
      <vt:lpstr>جداول زیج حیاتی: 1. جدول استفاده از نمک ید دار</vt:lpstr>
      <vt:lpstr>2. جدول جمعيت برحسب سن و جنس </vt:lpstr>
      <vt:lpstr>PowerPoint Presentation</vt:lpstr>
      <vt:lpstr>3. جدول مرگ مادران به دليل عوارض بارداری و زایمان برحسب سن مادر و علت مرگ</vt:lpstr>
      <vt:lpstr> جدول مرگ مادران به دليل عوارض بارداری و زایمان برحسب سن مادر و علت مرگ</vt:lpstr>
      <vt:lpstr>4. جدول تولد برحسب وزن و جنس نوزاد، سن مادر و شرایط زایمان، نوع زایمان و فرزند آوری:</vt:lpstr>
      <vt:lpstr>4. جدول تولد برحسب وزن و جنس نوزاد، سن مادر و شرایط زایمان، نوع زایمان و فرزند آوری:</vt:lpstr>
      <vt:lpstr>4. جدول تولد برحسب وزن و جنس نوزاد، سن مادر و شرایط زایمان، نوع زایمان و فرزند آوری:</vt:lpstr>
      <vt:lpstr>PowerPoint Presentation</vt:lpstr>
      <vt:lpstr>PowerPoint Presentation</vt:lpstr>
      <vt:lpstr>PowerPoint Presentation</vt:lpstr>
      <vt:lpstr>چند مثال در خصوص ثبت تولد و زایمان در جدول شماره 4 </vt:lpstr>
      <vt:lpstr>PowerPoint Presentation</vt:lpstr>
      <vt:lpstr>5. جدول مرگ برحسب سن و جنس : </vt:lpstr>
      <vt:lpstr>6. جدول مهاجرت بر حسب نفر :</vt:lpstr>
      <vt:lpstr>8. جدول علت مرگ درکودکان کمتر از پنج سال :</vt:lpstr>
      <vt:lpstr>توجه:</vt:lpstr>
      <vt:lpstr>توجه:</vt:lpstr>
      <vt:lpstr>PowerPoint Presentation</vt:lpstr>
      <vt:lpstr>توجه:</vt:lpstr>
      <vt:lpstr>توجه:</vt:lpstr>
      <vt:lpstr>شاخص های زیج حياتي</vt:lpstr>
      <vt:lpstr>ب – شاخص های باروری و مواليد شامل:</vt:lpstr>
      <vt:lpstr>ج – شاخص های تنظيم خانواده شامل:</vt:lpstr>
      <vt:lpstr>د – شاخصهای مرگ شامل</vt:lpstr>
      <vt:lpstr>ه – سایر شاخص های بهداشتي </vt:lpstr>
      <vt:lpstr>شاخص هایي که از زیج حياتي قابل محاسبه است</vt:lpstr>
      <vt:lpstr>شاخص هایي که از زیج حياتي قابل محاسبه است</vt:lpstr>
      <vt:lpstr>شاخص هایي که از زیج حياتي قابل محاسبه است</vt:lpstr>
      <vt:lpstr>شاخص هایي که از زیج حياتي قابل محاسبه است</vt:lpstr>
      <vt:lpstr>شاخص هایي که از زیج حياتي قابل محاسبه است</vt:lpstr>
      <vt:lpstr>شاخص هایي که از زیج حياتي قابل محاسبه است</vt:lpstr>
      <vt:lpstr>شاخص هایي که از زیج حياتي قابل محاسبه است</vt:lpstr>
      <vt:lpstr>شاخص هایي که از زیج حياتي قابل محاسبه است</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etesami-pc</cp:lastModifiedBy>
  <cp:revision>944</cp:revision>
  <dcterms:created xsi:type="dcterms:W3CDTF">2010-05-23T14:28:12Z</dcterms:created>
  <dcterms:modified xsi:type="dcterms:W3CDTF">2021-07-20T05:02:48Z</dcterms:modified>
</cp:coreProperties>
</file>