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saveSubsetFonts="1" autoCompressPictures="0">
  <p:sldMasterIdLst>
    <p:sldMasterId id="2147483648" r:id="rId4"/>
  </p:sldMasterIdLst>
  <p:sldIdLst>
    <p:sldId id="326" r:id="rId5"/>
    <p:sldId id="325" r:id="rId6"/>
    <p:sldId id="278" r:id="rId7"/>
    <p:sldId id="312" r:id="rId8"/>
    <p:sldId id="279" r:id="rId9"/>
    <p:sldId id="280" r:id="rId10"/>
    <p:sldId id="309" r:id="rId11"/>
    <p:sldId id="331" r:id="rId12"/>
    <p:sldId id="311" r:id="rId13"/>
    <p:sldId id="313" r:id="rId14"/>
    <p:sldId id="308" r:id="rId15"/>
    <p:sldId id="314" r:id="rId16"/>
    <p:sldId id="277" r:id="rId17"/>
    <p:sldId id="329" r:id="rId18"/>
    <p:sldId id="266" r:id="rId19"/>
    <p:sldId id="274" r:id="rId20"/>
    <p:sldId id="257" r:id="rId21"/>
    <p:sldId id="258" r:id="rId22"/>
    <p:sldId id="259" r:id="rId23"/>
    <p:sldId id="271" r:id="rId24"/>
    <p:sldId id="264" r:id="rId25"/>
    <p:sldId id="270" r:id="rId26"/>
    <p:sldId id="265" r:id="rId27"/>
    <p:sldId id="267" r:id="rId28"/>
    <p:sldId id="276" r:id="rId29"/>
    <p:sldId id="275" r:id="rId30"/>
    <p:sldId id="272" r:id="rId31"/>
    <p:sldId id="321" r:id="rId32"/>
    <p:sldId id="273" r:id="rId33"/>
    <p:sldId id="320" r:id="rId34"/>
    <p:sldId id="268" r:id="rId35"/>
    <p:sldId id="305" r:id="rId36"/>
    <p:sldId id="306" r:id="rId37"/>
    <p:sldId id="262" r:id="rId38"/>
    <p:sldId id="330" r:id="rId39"/>
    <p:sldId id="260" r:id="rId40"/>
    <p:sldId id="288" r:id="rId41"/>
    <p:sldId id="323" r:id="rId42"/>
    <p:sldId id="332" r:id="rId43"/>
    <p:sldId id="283" r:id="rId44"/>
    <p:sldId id="281" r:id="rId45"/>
    <p:sldId id="285" r:id="rId46"/>
    <p:sldId id="291" r:id="rId47"/>
    <p:sldId id="286" r:id="rId48"/>
    <p:sldId id="293" r:id="rId49"/>
    <p:sldId id="327" r:id="rId50"/>
    <p:sldId id="328" r:id="rId51"/>
    <p:sldId id="289" r:id="rId52"/>
    <p:sldId id="294" r:id="rId53"/>
    <p:sldId id="307" r:id="rId54"/>
    <p:sldId id="284" r:id="rId55"/>
    <p:sldId id="295" r:id="rId56"/>
    <p:sldId id="298" r:id="rId57"/>
    <p:sldId id="292" r:id="rId58"/>
    <p:sldId id="290" r:id="rId59"/>
    <p:sldId id="287" r:id="rId60"/>
    <p:sldId id="301" r:id="rId61"/>
    <p:sldId id="304" r:id="rId62"/>
    <p:sldId id="324" r:id="rId63"/>
    <p:sldId id="297" r:id="rId64"/>
    <p:sldId id="299" r:id="rId65"/>
    <p:sldId id="318" r:id="rId66"/>
    <p:sldId id="302" r:id="rId67"/>
    <p:sldId id="315" r:id="rId68"/>
    <p:sldId id="316" r:id="rId69"/>
    <p:sldId id="317" r:id="rId70"/>
    <p:sldId id="319" r:id="rId71"/>
  </p:sldIdLst>
  <p:sldSz cx="12192000" cy="6858000"/>
  <p:notesSz cx="6761163" cy="9942513"/>
  <p:embeddedFontLst>
    <p:embeddedFont>
      <p:font typeface="B Nazanin" panose="00000400000000000000" pitchFamily="2" charset="-78"/>
      <p:regular r:id="rId72"/>
      <p:bold r:id="rId73"/>
    </p:embeddedFont>
    <p:embeddedFont>
      <p:font typeface="Calibri" panose="020F0502020204030204" pitchFamily="34" charset="0"/>
      <p:regular r:id="rId74"/>
      <p:bold r:id="rId75"/>
      <p:italic r:id="rId76"/>
      <p:boldItalic r:id="rId77"/>
    </p:embeddedFont>
    <p:embeddedFont>
      <p:font typeface="Century Gothic" panose="020B0502020202020204" pitchFamily="34" charset="0"/>
      <p:regular r:id="rId78"/>
      <p:bold r:id="rId79"/>
      <p:italic r:id="rId80"/>
      <p:boldItalic r:id="rId81"/>
    </p:embeddedFont>
    <p:embeddedFont>
      <p:font typeface="Tahoma" panose="020B0604030504040204" pitchFamily="34" charset="0"/>
      <p:regular r:id="rId82"/>
      <p:bold r:id="rId83"/>
    </p:embeddedFont>
    <p:embeddedFont>
      <p:font typeface="Wingdings 3" panose="05040102010807070707" pitchFamily="18" charset="2"/>
      <p:regular r:id="rId8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875" autoAdjust="0"/>
    <p:restoredTop sz="94660"/>
  </p:normalViewPr>
  <p:slideViewPr>
    <p:cSldViewPr snapToGrid="0">
      <p:cViewPr varScale="1">
        <p:scale>
          <a:sx n="72" d="100"/>
          <a:sy n="72" d="100"/>
        </p:scale>
        <p:origin x="65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font" Target="fonts/font5.fntdata"/><Relationship Id="rId84" Type="http://schemas.openxmlformats.org/officeDocument/2006/relationships/font" Target="fonts/font13.fntdata"/><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font" Target="fonts/font3.fntdata"/><Relationship Id="rId79" Type="http://schemas.openxmlformats.org/officeDocument/2006/relationships/font" Target="fonts/font8.fntdata"/><Relationship Id="rId87"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font" Target="fonts/font11.fntdata"/><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6.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fntdata"/><Relationship Id="rId80" Type="http://schemas.openxmlformats.org/officeDocument/2006/relationships/font" Target="fonts/font9.fntdata"/><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font" Target="fonts/font4.fntdata"/><Relationship Id="rId83" Type="http://schemas.openxmlformats.org/officeDocument/2006/relationships/font" Target="fonts/font12.fntdata"/><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font" Target="fonts/font10.fntdata"/><Relationship Id="rId86"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10/8/2023</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7999"/>
          </a:xfrm>
          <a:prstGeom prst="rect">
            <a:avLst/>
          </a:prstGeom>
        </p:spPr>
      </p:pic>
    </p:spTree>
    <p:extLst>
      <p:ext uri="{BB962C8B-B14F-4D97-AF65-F5344CB8AC3E}">
        <p14:creationId xmlns:p14="http://schemas.microsoft.com/office/powerpoint/2010/main" val="2529434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5879206" y="196997"/>
            <a:ext cx="6104587" cy="1013617"/>
          </a:xfrm>
        </p:spPr>
        <p:txBody>
          <a:bodyPr vert="horz" lIns="91440" tIns="45720" rIns="91440" bIns="45720" rtlCol="0" anchor="t">
            <a:normAutofit/>
          </a:bodyPr>
          <a:lstStyle/>
          <a:p>
            <a:pPr algn="r"/>
            <a:r>
              <a:rPr lang="fa-IR" sz="2000" dirty="0">
                <a:cs typeface="B Titr" panose="00000700000000000000" pitchFamily="2" charset="-78"/>
              </a:rPr>
              <a:t>مقایسه چارت جدید </a:t>
            </a:r>
            <a:r>
              <a:rPr lang="fa-IR" sz="2000" dirty="0" err="1">
                <a:cs typeface="B Titr" panose="00000700000000000000" pitchFamily="2" charset="-78"/>
              </a:rPr>
              <a:t>خطرسنجی</a:t>
            </a:r>
            <a:r>
              <a:rPr lang="fa-IR" sz="2000" dirty="0">
                <a:cs typeface="B Titr" panose="00000700000000000000" pitchFamily="2" charset="-78"/>
              </a:rPr>
              <a:t> قلبی عروقی بدون انجام آزمایش</a:t>
            </a:r>
            <a:endParaRPr lang="en-US" sz="2000" dirty="0">
              <a:cs typeface="B Titr" panose="00000700000000000000" pitchFamily="2" charset="-78"/>
            </a:endParaRPr>
          </a:p>
        </p:txBody>
      </p:sp>
      <p:pic>
        <p:nvPicPr>
          <p:cNvPr id="6" name="Picture 5" descr="C:\Users\h\Desktop\no lab.PNG"/>
          <p:cNvPicPr/>
          <p:nvPr/>
        </p:nvPicPr>
        <p:blipFill>
          <a:blip r:embed="rId3" cstate="print"/>
          <a:srcRect/>
          <a:stretch>
            <a:fillRect/>
          </a:stretch>
        </p:blipFill>
        <p:spPr bwMode="auto">
          <a:xfrm>
            <a:off x="1030311" y="0"/>
            <a:ext cx="4848895" cy="6858000"/>
          </a:xfrm>
          <a:prstGeom prst="rect">
            <a:avLst/>
          </a:prstGeom>
          <a:noFill/>
          <a:ln w="9525">
            <a:noFill/>
            <a:miter lim="800000"/>
            <a:headEnd/>
            <a:tailEnd/>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3606" y="599516"/>
            <a:ext cx="4359498" cy="6116814"/>
          </a:xfrm>
          <a:prstGeom prst="rect">
            <a:avLst/>
          </a:prstGeom>
        </p:spPr>
      </p:pic>
    </p:spTree>
    <p:extLst>
      <p:ext uri="{BB962C8B-B14F-4D97-AF65-F5344CB8AC3E}">
        <p14:creationId xmlns:p14="http://schemas.microsoft.com/office/powerpoint/2010/main" val="651596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5160" y="1197735"/>
            <a:ext cx="10509160" cy="4779590"/>
          </a:xfrm>
          <a:noFill/>
        </p:spPr>
        <p:txBody>
          <a:bodyPr>
            <a:normAutofit/>
          </a:bodyPr>
          <a:lstStyle/>
          <a:p>
            <a:pPr marL="0" indent="0" algn="r" rtl="1">
              <a:buNone/>
            </a:pPr>
            <a:endParaRPr lang="fa-IR" sz="2400" b="1" dirty="0">
              <a:latin typeface="+mj-lt"/>
              <a:ea typeface="+mj-ea"/>
              <a:cs typeface="B Nazanin" panose="00000400000000000000" pitchFamily="2" charset="-78"/>
            </a:endParaRPr>
          </a:p>
          <a:p>
            <a:pPr marL="0" indent="0" algn="r" rtl="1">
              <a:buNone/>
            </a:pPr>
            <a:endParaRPr lang="fa-IR" sz="2400" dirty="0">
              <a:latin typeface="+mj-lt"/>
              <a:ea typeface="+mj-ea"/>
              <a:cs typeface="B Titr" panose="00000700000000000000" pitchFamily="2" charset="-78"/>
            </a:endParaRPr>
          </a:p>
        </p:txBody>
      </p:sp>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8152327" y="184118"/>
            <a:ext cx="4039673" cy="1013617"/>
          </a:xfrm>
        </p:spPr>
        <p:txBody>
          <a:bodyPr vert="horz" lIns="91440" tIns="45720" rIns="91440" bIns="45720" rtlCol="0" anchor="t">
            <a:noAutofit/>
          </a:bodyPr>
          <a:lstStyle/>
          <a:p>
            <a:pPr algn="r" rtl="1"/>
            <a:r>
              <a:rPr lang="fa-IR" sz="2000" dirty="0">
                <a:cs typeface="B Titr" panose="00000700000000000000" pitchFamily="2" charset="-78"/>
              </a:rPr>
              <a:t>مقایسه</a:t>
            </a:r>
            <a:br>
              <a:rPr lang="fa-IR" sz="2000" dirty="0">
                <a:cs typeface="B Titr" panose="00000700000000000000" pitchFamily="2" charset="-78"/>
              </a:rPr>
            </a:br>
            <a:r>
              <a:rPr lang="fa-IR" sz="2000" dirty="0">
                <a:cs typeface="B Titr" panose="00000700000000000000" pitchFamily="2" charset="-78"/>
              </a:rPr>
              <a:t> چارت </a:t>
            </a:r>
            <a:r>
              <a:rPr lang="fa-IR" sz="2000" dirty="0" err="1">
                <a:cs typeface="B Titr" panose="00000700000000000000" pitchFamily="2" charset="-78"/>
              </a:rPr>
              <a:t>خطرسنجی</a:t>
            </a:r>
            <a:br>
              <a:rPr lang="fa-IR" sz="2000" dirty="0">
                <a:cs typeface="B Titr" panose="00000700000000000000" pitchFamily="2" charset="-78"/>
              </a:rPr>
            </a:br>
            <a:r>
              <a:rPr lang="fa-IR" sz="2000" dirty="0">
                <a:cs typeface="B Titr" panose="00000700000000000000" pitchFamily="2" charset="-78"/>
              </a:rPr>
              <a:t> </a:t>
            </a:r>
            <a:r>
              <a:rPr lang="en-US" sz="2000" dirty="0">
                <a:cs typeface="B Titr" panose="00000700000000000000" pitchFamily="2" charset="-78"/>
              </a:rPr>
              <a:t>2007</a:t>
            </a:r>
            <a:r>
              <a:rPr lang="fa-IR" sz="2000" dirty="0">
                <a:cs typeface="B Titr" panose="00000700000000000000" pitchFamily="2" charset="-78"/>
              </a:rPr>
              <a:t> </a:t>
            </a:r>
            <a:r>
              <a:rPr lang="en-US" sz="2000" dirty="0">
                <a:cs typeface="B Titr" panose="00000700000000000000" pitchFamily="2" charset="-78"/>
              </a:rPr>
              <a:t>WHO/ISH </a:t>
            </a:r>
            <a:r>
              <a:rPr lang="fa-IR" sz="2000" dirty="0">
                <a:cs typeface="B Titr" panose="00000700000000000000" pitchFamily="2" charset="-78"/>
              </a:rPr>
              <a:t> </a:t>
            </a:r>
            <a:br>
              <a:rPr lang="fa-IR" sz="2000" dirty="0">
                <a:cs typeface="B Titr" panose="00000700000000000000" pitchFamily="2" charset="-78"/>
              </a:rPr>
            </a:br>
            <a:r>
              <a:rPr lang="fa-IR" sz="2000" dirty="0">
                <a:cs typeface="B Titr" panose="00000700000000000000" pitchFamily="2" charset="-78"/>
              </a:rPr>
              <a:t>با </a:t>
            </a:r>
            <a:br>
              <a:rPr lang="fa-IR" sz="2000" dirty="0">
                <a:cs typeface="B Titr" panose="00000700000000000000" pitchFamily="2" charset="-78"/>
              </a:rPr>
            </a:br>
            <a:r>
              <a:rPr lang="fa-IR" sz="2000" dirty="0">
                <a:cs typeface="B Titr" panose="00000700000000000000" pitchFamily="2" charset="-78"/>
              </a:rPr>
              <a:t>چارت جدید خطر سنجی</a:t>
            </a:r>
            <a:br>
              <a:rPr lang="fa-IR" sz="2000" dirty="0">
                <a:cs typeface="B Titr" panose="00000700000000000000" pitchFamily="2" charset="-78"/>
              </a:rPr>
            </a:br>
            <a:r>
              <a:rPr lang="en-US" sz="2000" dirty="0">
                <a:cs typeface="B Titr" panose="00000700000000000000" pitchFamily="2" charset="-78"/>
              </a:rPr>
              <a:t>CVD risk 2019</a:t>
            </a:r>
            <a:r>
              <a:rPr lang="fa-IR" sz="2000" dirty="0">
                <a:cs typeface="B Titr" panose="00000700000000000000" pitchFamily="2" charset="-78"/>
              </a:rPr>
              <a:t> </a:t>
            </a:r>
            <a:r>
              <a:rPr lang="en-US" sz="2000" dirty="0">
                <a:cs typeface="B Titr" panose="00000700000000000000" pitchFamily="2" charset="-78"/>
              </a:rPr>
              <a:t>WHO</a:t>
            </a:r>
            <a:r>
              <a:rPr lang="en-US" sz="2400" dirty="0">
                <a:cs typeface="B Titr" panose="00000700000000000000" pitchFamily="2" charset="-78"/>
              </a:rPr>
              <a:t> </a:t>
            </a:r>
            <a:endParaRPr lang="en-US" sz="2400" b="1" dirty="0">
              <a:cs typeface="B Titr" panose="000007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1870778861"/>
              </p:ext>
            </p:extLst>
          </p:nvPr>
        </p:nvGraphicFramePr>
        <p:xfrm>
          <a:off x="1545466" y="9521"/>
          <a:ext cx="6789017" cy="6848479"/>
        </p:xfrm>
        <a:graphic>
          <a:graphicData uri="http://schemas.openxmlformats.org/drawingml/2006/table">
            <a:tbl>
              <a:tblPr rtl="1" firstRow="1" firstCol="1" bandRow="1"/>
              <a:tblGrid>
                <a:gridCol w="1507791">
                  <a:extLst>
                    <a:ext uri="{9D8B030D-6E8A-4147-A177-3AD203B41FA5}">
                      <a16:colId xmlns:a16="http://schemas.microsoft.com/office/drawing/2014/main" val="20000"/>
                    </a:ext>
                  </a:extLst>
                </a:gridCol>
                <a:gridCol w="611170">
                  <a:extLst>
                    <a:ext uri="{9D8B030D-6E8A-4147-A177-3AD203B41FA5}">
                      <a16:colId xmlns:a16="http://schemas.microsoft.com/office/drawing/2014/main" val="20001"/>
                    </a:ext>
                  </a:extLst>
                </a:gridCol>
                <a:gridCol w="819687">
                  <a:extLst>
                    <a:ext uri="{9D8B030D-6E8A-4147-A177-3AD203B41FA5}">
                      <a16:colId xmlns:a16="http://schemas.microsoft.com/office/drawing/2014/main" val="20002"/>
                    </a:ext>
                  </a:extLst>
                </a:gridCol>
                <a:gridCol w="1120956">
                  <a:extLst>
                    <a:ext uri="{9D8B030D-6E8A-4147-A177-3AD203B41FA5}">
                      <a16:colId xmlns:a16="http://schemas.microsoft.com/office/drawing/2014/main" val="20003"/>
                    </a:ext>
                  </a:extLst>
                </a:gridCol>
                <a:gridCol w="713990">
                  <a:extLst>
                    <a:ext uri="{9D8B030D-6E8A-4147-A177-3AD203B41FA5}">
                      <a16:colId xmlns:a16="http://schemas.microsoft.com/office/drawing/2014/main" val="20004"/>
                    </a:ext>
                  </a:extLst>
                </a:gridCol>
                <a:gridCol w="952706">
                  <a:extLst>
                    <a:ext uri="{9D8B030D-6E8A-4147-A177-3AD203B41FA5}">
                      <a16:colId xmlns:a16="http://schemas.microsoft.com/office/drawing/2014/main" val="20005"/>
                    </a:ext>
                  </a:extLst>
                </a:gridCol>
                <a:gridCol w="1062717">
                  <a:extLst>
                    <a:ext uri="{9D8B030D-6E8A-4147-A177-3AD203B41FA5}">
                      <a16:colId xmlns:a16="http://schemas.microsoft.com/office/drawing/2014/main" val="20006"/>
                    </a:ext>
                  </a:extLst>
                </a:gridCol>
              </a:tblGrid>
              <a:tr h="192089">
                <a:tc>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پارامتر</a:t>
                      </a:r>
                      <a:endParaRPr lang="en-US" sz="1200" dirty="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gridSpan="3">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چارت خطرسنجی 2007 </a:t>
                      </a:r>
                      <a:r>
                        <a:rPr lang="en-US" sz="1400" b="1">
                          <a:effectLst/>
                          <a:latin typeface="Calibri" panose="020F0502020204030204" pitchFamily="34" charset="0"/>
                          <a:ea typeface="Calibri" panose="020F0502020204030204" pitchFamily="34" charset="0"/>
                          <a:cs typeface="B Nazanin" panose="00000400000000000000" pitchFamily="2" charset="-78"/>
                        </a:rPr>
                        <a:t>WHO/ISH</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US"/>
                    </a:p>
                  </a:txBody>
                  <a:tcPr/>
                </a:tc>
                <a:tc hMerge="1">
                  <a:txBody>
                    <a:bodyPr/>
                    <a:lstStyle/>
                    <a:p>
                      <a:endParaRPr lang="en-US"/>
                    </a:p>
                  </a:txBody>
                  <a:tcPr/>
                </a:tc>
                <a:tc gridSpan="3">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چارت جدید خطر قلبی عروقی 2019</a:t>
                      </a:r>
                      <a:r>
                        <a:rPr lang="en-US" sz="1400" b="1">
                          <a:effectLst/>
                          <a:latin typeface="Calibri" panose="020F0502020204030204" pitchFamily="34" charset="0"/>
                          <a:ea typeface="Calibri" panose="020F0502020204030204" pitchFamily="34" charset="0"/>
                          <a:cs typeface="B Nazanin" panose="00000400000000000000" pitchFamily="2" charset="-78"/>
                        </a:rPr>
                        <a:t>WHO</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84179">
                <a:tc>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ارائه شده برای </a:t>
                      </a:r>
                      <a:endParaRPr lang="en-US" sz="1200" dirty="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14 ناحیه اپیدمیو لوژیکی </a:t>
                      </a:r>
                      <a:r>
                        <a:rPr lang="en-US" sz="1400" b="1">
                          <a:effectLst/>
                          <a:latin typeface="Calibri" panose="020F0502020204030204" pitchFamily="34" charset="0"/>
                          <a:ea typeface="Calibri" panose="020F0502020204030204" pitchFamily="34" charset="0"/>
                          <a:cs typeface="B Nazanin" panose="00000400000000000000" pitchFamily="2" charset="-78"/>
                        </a:rPr>
                        <a:t>WHO</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21 منطقه </a:t>
                      </a:r>
                      <a:r>
                        <a:rPr lang="en-US" sz="1400" b="1">
                          <a:effectLst/>
                          <a:latin typeface="Calibri" panose="020F0502020204030204" pitchFamily="34" charset="0"/>
                          <a:ea typeface="Calibri" panose="020F0502020204030204" pitchFamily="34" charset="0"/>
                          <a:cs typeface="B Nazanin" panose="00000400000000000000" pitchFamily="2" charset="-78"/>
                        </a:rPr>
                        <a:t>IHME GBD</a:t>
                      </a:r>
                      <a:r>
                        <a:rPr lang="fa-IR" sz="1400" b="1">
                          <a:effectLst/>
                          <a:latin typeface="Calibri" panose="020F0502020204030204" pitchFamily="34" charset="0"/>
                          <a:ea typeface="Calibri" panose="020F0502020204030204" pitchFamily="34" charset="0"/>
                          <a:cs typeface="B Nazanin" panose="00000400000000000000" pitchFamily="2" charset="-78"/>
                        </a:rPr>
                        <a:t> با گروه های همگن تر کشورها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960447">
                <a:tc>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نوع چارت</a:t>
                      </a:r>
                      <a:endParaRPr lang="en-US" sz="1200" dirty="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دو نوع:</a:t>
                      </a:r>
                      <a:endParaRPr lang="en-US" sz="120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a:effectLst/>
                          <a:latin typeface="Calibri" panose="020F0502020204030204" pitchFamily="34" charset="0"/>
                          <a:ea typeface="Calibri" panose="020F0502020204030204" pitchFamily="34" charset="0"/>
                          <a:cs typeface="B Nazanin" panose="00000400000000000000" pitchFamily="2" charset="-78"/>
                        </a:rPr>
                        <a:t>-یک نوع برای جوامعی که کلسترول خون امکان اندازه گیری دارد استفاده می شود. </a:t>
                      </a:r>
                      <a:endParaRPr lang="en-US" sz="120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a:effectLst/>
                          <a:latin typeface="Calibri" panose="020F0502020204030204" pitchFamily="34" charset="0"/>
                          <a:ea typeface="Calibri" panose="020F0502020204030204" pitchFamily="34" charset="0"/>
                          <a:cs typeface="B Nazanin" panose="00000400000000000000" pitchFamily="2" charset="-78"/>
                        </a:rPr>
                        <a:t>-نوع دیگر برای جوامعی که کلسترول خون امکان اندازه گیری ندارد، استفاده می شود.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دو نوع:</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B Nazanin" panose="00000400000000000000" pitchFamily="2" charset="-78"/>
                        </a:rPr>
                        <a:t>-چارت های مبتنی بر آزمایشگاه</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B Nazanin" panose="00000400000000000000" pitchFamily="2" charset="-78"/>
                        </a:rPr>
                        <a:t> -چارت های غیر آزمایشگاهی</a:t>
                      </a:r>
                      <a:endParaRPr lang="en-US" sz="1200" dirty="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2497161">
                <a:tc>
                  <a:txBody>
                    <a:bodyPr/>
                    <a:lstStyle/>
                    <a:p>
                      <a:pPr algn="r" rtl="1">
                        <a:lnSpc>
                          <a:spcPct val="107000"/>
                        </a:lnSpc>
                        <a:spcAft>
                          <a:spcPts val="0"/>
                        </a:spcAft>
                      </a:pPr>
                      <a:r>
                        <a:rPr lang="fa-IR" sz="1400" b="1" dirty="0" err="1">
                          <a:effectLst/>
                          <a:latin typeface="Calibri" panose="020F0502020204030204" pitchFamily="34" charset="0"/>
                          <a:ea typeface="Calibri" panose="020F0502020204030204" pitchFamily="34" charset="0"/>
                          <a:cs typeface="B Nazanin" panose="00000400000000000000" pitchFamily="2" charset="-78"/>
                        </a:rPr>
                        <a:t>متغیرها</a:t>
                      </a:r>
                      <a:endParaRPr lang="en-US" sz="1200" dirty="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1-با مقدار کلسترول فردی:</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سن</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جنس</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مصرف دخانیات</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err="1">
                          <a:effectLst/>
                          <a:latin typeface="Calibri" panose="020F0502020204030204" pitchFamily="34" charset="0"/>
                          <a:ea typeface="Calibri" panose="020F0502020204030204" pitchFamily="34" charset="0"/>
                          <a:cs typeface="B Nazanin" panose="00000400000000000000" pitchFamily="2" charset="-78"/>
                        </a:rPr>
                        <a:t>فشارخون</a:t>
                      </a:r>
                      <a:r>
                        <a:rPr lang="fa-IR" sz="1400" dirty="0">
                          <a:effectLst/>
                          <a:latin typeface="Calibri" panose="020F0502020204030204" pitchFamily="34" charset="0"/>
                          <a:ea typeface="Calibri" panose="020F0502020204030204" pitchFamily="34" charset="0"/>
                          <a:cs typeface="B Nazanin" panose="00000400000000000000" pitchFamily="2" charset="-78"/>
                        </a:rPr>
                        <a:t> </a:t>
                      </a:r>
                      <a:r>
                        <a:rPr lang="fa-IR" sz="1400" dirty="0" err="1">
                          <a:effectLst/>
                          <a:latin typeface="Calibri" panose="020F0502020204030204" pitchFamily="34" charset="0"/>
                          <a:ea typeface="Calibri" panose="020F0502020204030204" pitchFamily="34" charset="0"/>
                          <a:cs typeface="B Nazanin" panose="00000400000000000000" pitchFamily="2" charset="-78"/>
                        </a:rPr>
                        <a:t>سیستول</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وجود یا عدم دیابت</a:t>
                      </a:r>
                      <a:r>
                        <a:rPr lang="fa-IR" sz="1400" b="1" dirty="0">
                          <a:effectLst/>
                          <a:latin typeface="Calibri" panose="020F0502020204030204" pitchFamily="34" charset="0"/>
                          <a:ea typeface="Calibri" panose="020F0502020204030204" pitchFamily="34" charset="0"/>
                          <a:cs typeface="B Nazanin" panose="00000400000000000000" pitchFamily="2" charset="-78"/>
                        </a:rPr>
                        <a:t>*</a:t>
                      </a:r>
                      <a:endParaRPr lang="en-US" sz="1200" b="1"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2-بدون مقدار کلسترول فردی:</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سن</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جنس</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مصرف دخانیات</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err="1">
                          <a:effectLst/>
                          <a:latin typeface="Calibri" panose="020F0502020204030204" pitchFamily="34" charset="0"/>
                          <a:ea typeface="Calibri" panose="020F0502020204030204" pitchFamily="34" charset="0"/>
                          <a:cs typeface="B Nazanin" panose="00000400000000000000" pitchFamily="2" charset="-78"/>
                        </a:rPr>
                        <a:t>فشارخون</a:t>
                      </a:r>
                      <a:r>
                        <a:rPr lang="fa-IR" sz="1400" dirty="0">
                          <a:effectLst/>
                          <a:latin typeface="Calibri" panose="020F0502020204030204" pitchFamily="34" charset="0"/>
                          <a:ea typeface="Calibri" panose="020F0502020204030204" pitchFamily="34" charset="0"/>
                          <a:cs typeface="B Nazanin" panose="00000400000000000000" pitchFamily="2" charset="-78"/>
                        </a:rPr>
                        <a:t> </a:t>
                      </a:r>
                      <a:r>
                        <a:rPr lang="fa-IR" sz="1400" dirty="0" err="1">
                          <a:effectLst/>
                          <a:latin typeface="Calibri" panose="020F0502020204030204" pitchFamily="34" charset="0"/>
                          <a:ea typeface="Calibri" panose="020F0502020204030204" pitchFamily="34" charset="0"/>
                          <a:cs typeface="B Nazanin" panose="00000400000000000000" pitchFamily="2" charset="-78"/>
                        </a:rPr>
                        <a:t>سیستول</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وجود یا عدم دیابت</a:t>
                      </a:r>
                      <a:endParaRPr lang="en-US" sz="1200" dirty="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1-مبتنی بر آزمایشگاه:</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سن</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جنس</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مصرف دخانیات</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err="1">
                          <a:effectLst/>
                          <a:latin typeface="Calibri" panose="020F0502020204030204" pitchFamily="34" charset="0"/>
                          <a:ea typeface="Calibri" panose="020F0502020204030204" pitchFamily="34" charset="0"/>
                          <a:cs typeface="B Nazanin" panose="00000400000000000000" pitchFamily="2" charset="-78"/>
                        </a:rPr>
                        <a:t>فشارخون</a:t>
                      </a:r>
                      <a:r>
                        <a:rPr lang="fa-IR" sz="1400" dirty="0">
                          <a:effectLst/>
                          <a:latin typeface="Calibri" panose="020F0502020204030204" pitchFamily="34" charset="0"/>
                          <a:ea typeface="Calibri" panose="020F0502020204030204" pitchFamily="34" charset="0"/>
                          <a:cs typeface="B Nazanin" panose="00000400000000000000" pitchFamily="2" charset="-78"/>
                        </a:rPr>
                        <a:t> </a:t>
                      </a:r>
                      <a:r>
                        <a:rPr lang="fa-IR" sz="1400" dirty="0" err="1">
                          <a:effectLst/>
                          <a:latin typeface="Calibri" panose="020F0502020204030204" pitchFamily="34" charset="0"/>
                          <a:ea typeface="Calibri" panose="020F0502020204030204" pitchFamily="34" charset="0"/>
                          <a:cs typeface="B Nazanin" panose="00000400000000000000" pitchFamily="2" charset="-78"/>
                        </a:rPr>
                        <a:t>سیستول</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وجود یا عدم دیابت</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کلسترول تام</a:t>
                      </a:r>
                      <a:r>
                        <a:rPr lang="fa-IR" sz="1400" b="1" dirty="0">
                          <a:effectLst/>
                          <a:latin typeface="Calibri" panose="020F0502020204030204" pitchFamily="34" charset="0"/>
                          <a:ea typeface="Calibri" panose="020F0502020204030204" pitchFamily="34" charset="0"/>
                          <a:cs typeface="B Nazanin" panose="00000400000000000000" pitchFamily="2" charset="-78"/>
                        </a:rPr>
                        <a:t>**</a:t>
                      </a:r>
                      <a:endParaRPr lang="en-US" sz="1200" b="1"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2-غیرآزمایشگاهی:</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سن</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جنس</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مصرف دخانیات</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err="1">
                          <a:effectLst/>
                          <a:latin typeface="Calibri" panose="020F0502020204030204" pitchFamily="34" charset="0"/>
                          <a:ea typeface="Calibri" panose="020F0502020204030204" pitchFamily="34" charset="0"/>
                          <a:cs typeface="B Nazanin" panose="00000400000000000000" pitchFamily="2" charset="-78"/>
                        </a:rPr>
                        <a:t>فشارخون</a:t>
                      </a:r>
                      <a:r>
                        <a:rPr lang="fa-IR" sz="1400" dirty="0">
                          <a:effectLst/>
                          <a:latin typeface="Calibri" panose="020F0502020204030204" pitchFamily="34" charset="0"/>
                          <a:ea typeface="Calibri" panose="020F0502020204030204" pitchFamily="34" charset="0"/>
                          <a:cs typeface="B Nazanin" panose="00000400000000000000" pitchFamily="2" charset="-78"/>
                        </a:rPr>
                        <a:t> </a:t>
                      </a:r>
                      <a:r>
                        <a:rPr lang="fa-IR" sz="1400" dirty="0" err="1">
                          <a:effectLst/>
                          <a:latin typeface="Calibri" panose="020F0502020204030204" pitchFamily="34" charset="0"/>
                          <a:ea typeface="Calibri" panose="020F0502020204030204" pitchFamily="34" charset="0"/>
                          <a:cs typeface="B Nazanin" panose="00000400000000000000" pitchFamily="2" charset="-78"/>
                        </a:rPr>
                        <a:t>سیستول</a:t>
                      </a:r>
                      <a:endParaRPr lang="en-US" sz="12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نمایه توده بدنی(</a:t>
                      </a:r>
                      <a:r>
                        <a:rPr lang="en-US" sz="1400" dirty="0">
                          <a:effectLst/>
                          <a:latin typeface="Calibri" panose="020F0502020204030204" pitchFamily="34" charset="0"/>
                          <a:ea typeface="Calibri" panose="020F0502020204030204" pitchFamily="34" charset="0"/>
                          <a:cs typeface="B Nazanin" panose="00000400000000000000" pitchFamily="2" charset="-78"/>
                        </a:rPr>
                        <a:t>BMI</a:t>
                      </a:r>
                      <a:r>
                        <a:rPr lang="fa-IR" sz="1400" dirty="0">
                          <a:effectLst/>
                          <a:latin typeface="Calibri" panose="020F0502020204030204" pitchFamily="34" charset="0"/>
                          <a:ea typeface="Calibri" panose="020F0502020204030204" pitchFamily="34" charset="0"/>
                          <a:cs typeface="B Nazanin" panose="00000400000000000000" pitchFamily="2" charset="-78"/>
                        </a:rPr>
                        <a:t>)</a:t>
                      </a:r>
                      <a:endParaRPr lang="en-US" sz="1200" dirty="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384179">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سطوح خطر و کد های رنگی</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2007</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2019</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92089">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سبز</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10 %&gt;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سبز</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5 %&gt;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92089">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زرد</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10 % تا 20 %&gt;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زرد</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5 % تا 10 %&gt;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92089">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نارنجی</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20 % تا 30 %&gt;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نارنجی</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10 % تا 20 %&gt;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92089">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قرمز</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30 % تا 40 %&gt;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قرمز</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20 % تا 30 %&gt;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92089">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قرمز تیره</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40%&lt;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قرمز تیره</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30%</a:t>
                      </a:r>
                      <a:r>
                        <a:rPr lang="fa-IR" sz="1400" b="1">
                          <a:effectLst/>
                          <a:latin typeface="Calibri" panose="020F0502020204030204" pitchFamily="34" charset="0"/>
                          <a:ea typeface="Calibri" panose="020F0502020204030204" pitchFamily="34" charset="0"/>
                          <a:cs typeface="Calibri" panose="020F0502020204030204" pitchFamily="34" charset="0"/>
                        </a:rPr>
                        <a:t>≤</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84179">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تفاوت در تفسیر سطح خطر</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سبز کمتر از  10 %  بود</a:t>
                      </a:r>
                      <a:endParaRPr lang="en-US" sz="120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سبز کمتر از  5 %  است و تغییرات </a:t>
                      </a:r>
                      <a:r>
                        <a:rPr lang="fa-IR" sz="1400" b="1" dirty="0" err="1">
                          <a:effectLst/>
                          <a:latin typeface="Calibri" panose="020F0502020204030204" pitchFamily="34" charset="0"/>
                          <a:ea typeface="Calibri" panose="020F0502020204030204" pitchFamily="34" charset="0"/>
                          <a:cs typeface="B Nazanin" panose="00000400000000000000" pitchFamily="2" charset="-78"/>
                        </a:rPr>
                        <a:t>متناظر</a:t>
                      </a:r>
                      <a:r>
                        <a:rPr lang="fa-IR" sz="1400" b="1" dirty="0">
                          <a:effectLst/>
                          <a:latin typeface="Calibri" panose="020F0502020204030204" pitchFamily="34" charset="0"/>
                          <a:ea typeface="Calibri" panose="020F0502020204030204" pitchFamily="34" charset="0"/>
                          <a:cs typeface="B Nazanin" panose="00000400000000000000" pitchFamily="2" charset="-78"/>
                        </a:rPr>
                        <a:t> در سایر سطوح خطر</a:t>
                      </a:r>
                      <a:endParaRPr lang="en-US" sz="1200" dirty="0">
                        <a:effectLst/>
                        <a:latin typeface="Calibri" panose="020F0502020204030204" pitchFamily="34" charset="0"/>
                        <a:ea typeface="Calibri" panose="020F0502020204030204" pitchFamily="34" charset="0"/>
                        <a:cs typeface="Arial" panose="020B0604020202090204" pitchFamily="34" charset="0"/>
                      </a:endParaRPr>
                    </a:p>
                  </a:txBody>
                  <a:tcPr marL="45394" marR="453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0"/>
                  </a:ext>
                </a:extLst>
              </a:tr>
            </a:tbl>
          </a:graphicData>
        </a:graphic>
      </p:graphicFrame>
      <p:sp>
        <p:nvSpPr>
          <p:cNvPr id="7" name="Rectangle 6"/>
          <p:cNvSpPr/>
          <p:nvPr/>
        </p:nvSpPr>
        <p:spPr>
          <a:xfrm>
            <a:off x="8564451" y="3735989"/>
            <a:ext cx="3438659" cy="3093091"/>
          </a:xfrm>
          <a:prstGeom prst="rect">
            <a:avLst/>
          </a:prstGeom>
        </p:spPr>
        <p:txBody>
          <a:bodyPr wrap="square">
            <a:spAutoFit/>
          </a:bodyPr>
          <a:lstStyle/>
          <a:p>
            <a:pPr algn="r" rtl="1">
              <a:lnSpc>
                <a:spcPct val="107000"/>
              </a:lnSpc>
              <a:spcAft>
                <a:spcPts val="800"/>
              </a:spcAft>
            </a:pPr>
            <a:r>
              <a:rPr lang="fa-IR" sz="1600" b="1" dirty="0">
                <a:latin typeface="Calibri" panose="020F0502020204030204" pitchFamily="34" charset="0"/>
                <a:ea typeface="Calibri" panose="020F0502020204030204" pitchFamily="34" charset="0"/>
                <a:cs typeface="B Nazanin" panose="00000400000000000000" pitchFamily="2" charset="-78"/>
              </a:rPr>
              <a:t>*قند خون </a:t>
            </a:r>
            <a:r>
              <a:rPr lang="fa-IR" sz="1600" b="1" dirty="0" err="1">
                <a:latin typeface="Calibri" panose="020F0502020204030204" pitchFamily="34" charset="0"/>
                <a:ea typeface="Calibri" panose="020F0502020204030204" pitchFamily="34" charset="0"/>
                <a:cs typeface="B Nazanin" panose="00000400000000000000" pitchFamily="2" charset="-78"/>
              </a:rPr>
              <a:t>ناشتای</a:t>
            </a:r>
            <a:r>
              <a:rPr lang="fa-IR" sz="1600" b="1" dirty="0">
                <a:latin typeface="Calibri" panose="020F0502020204030204" pitchFamily="34" charset="0"/>
                <a:ea typeface="Calibri" panose="020F0502020204030204" pitchFamily="34" charset="0"/>
                <a:cs typeface="B Nazanin" panose="00000400000000000000" pitchFamily="2" charset="-78"/>
              </a:rPr>
              <a:t> 7 میلی مول و بیشتر (126 میلیگرم در </a:t>
            </a:r>
            <a:r>
              <a:rPr lang="fa-IR" sz="1600" b="1" dirty="0" err="1">
                <a:latin typeface="Calibri" panose="020F0502020204030204" pitchFamily="34" charset="0"/>
                <a:ea typeface="Calibri" panose="020F0502020204030204" pitchFamily="34" charset="0"/>
                <a:cs typeface="B Nazanin" panose="00000400000000000000" pitchFamily="2" charset="-78"/>
              </a:rPr>
              <a:t>دسی</a:t>
            </a:r>
            <a:r>
              <a:rPr lang="fa-IR" sz="1600" b="1" dirty="0">
                <a:latin typeface="Calibri" panose="020F0502020204030204" pitchFamily="34" charset="0"/>
                <a:ea typeface="Calibri" panose="020F0502020204030204" pitchFamily="34" charset="0"/>
                <a:cs typeface="B Nazanin" panose="00000400000000000000" pitchFamily="2" charset="-78"/>
              </a:rPr>
              <a:t> </a:t>
            </a:r>
            <a:r>
              <a:rPr lang="fa-IR" sz="1600" b="1" dirty="0" err="1">
                <a:latin typeface="Calibri" panose="020F0502020204030204" pitchFamily="34" charset="0"/>
                <a:ea typeface="Calibri" panose="020F0502020204030204" pitchFamily="34" charset="0"/>
                <a:cs typeface="B Nazanin" panose="00000400000000000000" pitchFamily="2" charset="-78"/>
              </a:rPr>
              <a:t>لیترو</a:t>
            </a:r>
            <a:r>
              <a:rPr lang="fa-IR" sz="1600" b="1" dirty="0">
                <a:latin typeface="Calibri" panose="020F0502020204030204" pitchFamily="34" charset="0"/>
                <a:ea typeface="Calibri" panose="020F0502020204030204" pitchFamily="34" charset="0"/>
                <a:cs typeface="B Nazanin" panose="00000400000000000000" pitchFamily="2" charset="-78"/>
              </a:rPr>
              <a:t> بیشتر)، یا قند پلاسمای 2 ساعت 11.1 میلی مول و بیشتر(200 میلی گرم در </a:t>
            </a:r>
            <a:r>
              <a:rPr lang="fa-IR" sz="1600" b="1" dirty="0" err="1">
                <a:latin typeface="Calibri" panose="020F0502020204030204" pitchFamily="34" charset="0"/>
                <a:ea typeface="Calibri" panose="020F0502020204030204" pitchFamily="34" charset="0"/>
                <a:cs typeface="B Nazanin" panose="00000400000000000000" pitchFamily="2" charset="-78"/>
              </a:rPr>
              <a:t>دسی</a:t>
            </a:r>
            <a:r>
              <a:rPr lang="fa-IR" sz="1600" b="1" dirty="0">
                <a:latin typeface="Calibri" panose="020F0502020204030204" pitchFamily="34" charset="0"/>
                <a:ea typeface="Calibri" panose="020F0502020204030204" pitchFamily="34" charset="0"/>
                <a:cs typeface="B Nazanin" panose="00000400000000000000" pitchFamily="2" charset="-78"/>
              </a:rPr>
              <a:t> لیتر و بیشتر)، یا </a:t>
            </a:r>
            <a:r>
              <a:rPr lang="en-US" sz="1600" b="1" dirty="0">
                <a:latin typeface="Calibri" panose="020F0502020204030204" pitchFamily="34" charset="0"/>
                <a:ea typeface="Calibri" panose="020F0502020204030204" pitchFamily="34" charset="0"/>
                <a:cs typeface="B Nazanin" panose="00000400000000000000" pitchFamily="2" charset="-78"/>
              </a:rPr>
              <a:t>HbA1c</a:t>
            </a:r>
            <a:r>
              <a:rPr lang="fa-IR" sz="1600" b="1" dirty="0">
                <a:latin typeface="Calibri" panose="020F0502020204030204" pitchFamily="34" charset="0"/>
                <a:ea typeface="Calibri" panose="020F0502020204030204" pitchFamily="34" charset="0"/>
                <a:cs typeface="B Nazanin" panose="00000400000000000000" pitchFamily="2" charset="-78"/>
              </a:rPr>
              <a:t> 6.5 و بیشتر یا دیابت شناخته شده</a:t>
            </a:r>
            <a:endParaRPr lang="en-US" sz="1600" b="1" dirty="0">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800"/>
              </a:spcAft>
            </a:pPr>
            <a:r>
              <a:rPr lang="fa-IR" sz="1600" b="1" dirty="0">
                <a:latin typeface="Calibri" panose="020F0502020204030204" pitchFamily="34" charset="0"/>
                <a:ea typeface="Calibri" panose="020F0502020204030204" pitchFamily="34" charset="0"/>
                <a:cs typeface="B Nazanin" panose="00000400000000000000" pitchFamily="2" charset="-78"/>
              </a:rPr>
              <a:t>** برای استفاده از چارت چون واحد کلسترول بر حسب میلی مول در لیتر است، برای تبدیل واحد میلی گرم در </a:t>
            </a:r>
            <a:r>
              <a:rPr lang="fa-IR" sz="1600" b="1" dirty="0" err="1">
                <a:latin typeface="Calibri" panose="020F0502020204030204" pitchFamily="34" charset="0"/>
                <a:ea typeface="Calibri" panose="020F0502020204030204" pitchFamily="34" charset="0"/>
                <a:cs typeface="B Nazanin" panose="00000400000000000000" pitchFamily="2" charset="-78"/>
              </a:rPr>
              <a:t>دسی</a:t>
            </a:r>
            <a:r>
              <a:rPr lang="fa-IR" sz="1600" b="1" dirty="0">
                <a:latin typeface="Calibri" panose="020F0502020204030204" pitchFamily="34" charset="0"/>
                <a:ea typeface="Calibri" panose="020F0502020204030204" pitchFamily="34" charset="0"/>
                <a:cs typeface="B Nazanin" panose="00000400000000000000" pitchFamily="2" charset="-78"/>
              </a:rPr>
              <a:t> </a:t>
            </a:r>
            <a:r>
              <a:rPr lang="fa-IR" sz="1600" b="1" dirty="0" err="1">
                <a:latin typeface="Calibri" panose="020F0502020204030204" pitchFamily="34" charset="0"/>
                <a:ea typeface="Calibri" panose="020F0502020204030204" pitchFamily="34" charset="0"/>
                <a:cs typeface="B Nazanin" panose="00000400000000000000" pitchFamily="2" charset="-78"/>
              </a:rPr>
              <a:t>لیترکلسترول</a:t>
            </a:r>
            <a:r>
              <a:rPr lang="fa-IR" sz="1600" b="1" dirty="0">
                <a:latin typeface="Calibri" panose="020F0502020204030204" pitchFamily="34" charset="0"/>
                <a:ea typeface="Calibri" panose="020F0502020204030204" pitchFamily="34" charset="0"/>
                <a:cs typeface="B Nazanin" panose="00000400000000000000" pitchFamily="2" charset="-78"/>
              </a:rPr>
              <a:t> به میلی مول در لیتر باید مقدار آن را در عدد 0.2586 ضرب کنید.( </a:t>
            </a:r>
            <a:r>
              <a:rPr lang="en-US" sz="1600" b="1" dirty="0">
                <a:latin typeface="Calibri" panose="020F0502020204030204" pitchFamily="34" charset="0"/>
                <a:ea typeface="Calibri" panose="020F0502020204030204" pitchFamily="34" charset="0"/>
                <a:cs typeface="B Nazanin" panose="00000400000000000000" pitchFamily="2" charset="-78"/>
              </a:rPr>
              <a:t>200mg/dl*0.2586=5.172mmol/l</a:t>
            </a:r>
            <a:r>
              <a:rPr lang="fa-IR" sz="1600" b="1" dirty="0">
                <a:latin typeface="Calibri" panose="020F0502020204030204" pitchFamily="34" charset="0"/>
                <a:ea typeface="Calibri" panose="020F0502020204030204" pitchFamily="34" charset="0"/>
                <a:cs typeface="B Nazanin" panose="00000400000000000000" pitchFamily="2" charset="-78"/>
              </a:rPr>
              <a:t>)</a:t>
            </a:r>
            <a:endParaRPr lang="en-US" sz="1600" b="1" dirty="0">
              <a:effectLst/>
              <a:latin typeface="Calibri" panose="020F0502020204030204" pitchFamily="34" charset="0"/>
              <a:ea typeface="Calibri" panose="020F0502020204030204" pitchFamily="34" charset="0"/>
              <a:cs typeface="Arial" panose="020B0604020202090204" pitchFamily="34" charset="0"/>
            </a:endParaRPr>
          </a:p>
        </p:txBody>
      </p:sp>
    </p:spTree>
    <p:extLst>
      <p:ext uri="{BB962C8B-B14F-4D97-AF65-F5344CB8AC3E}">
        <p14:creationId xmlns:p14="http://schemas.microsoft.com/office/powerpoint/2010/main" val="3880930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79"/>
            <a:ext cx="12192000" cy="6858000"/>
          </a:xfrm>
          <a:prstGeom prst="rect">
            <a:avLst/>
          </a:prstGeom>
        </p:spPr>
      </p:pic>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1275008" y="184118"/>
            <a:ext cx="10715224" cy="1013617"/>
          </a:xfrm>
        </p:spPr>
        <p:txBody>
          <a:bodyPr vert="horz" lIns="91440" tIns="45720" rIns="91440" bIns="45720" rtlCol="0" anchor="t">
            <a:normAutofit fontScale="90000"/>
          </a:bodyPr>
          <a:lstStyle/>
          <a:p>
            <a:pPr algn="r"/>
            <a:r>
              <a:rPr lang="fa-IR" dirty="0">
                <a:cs typeface="B Titr" panose="00000700000000000000" pitchFamily="2" charset="-78"/>
              </a:rPr>
              <a:t>بلوک </a:t>
            </a:r>
            <a:r>
              <a:rPr lang="fa-IR" dirty="0" err="1">
                <a:cs typeface="B Titr" panose="00000700000000000000" pitchFamily="2" charset="-78"/>
              </a:rPr>
              <a:t>دیاگرام</a:t>
            </a:r>
            <a:r>
              <a:rPr lang="fa-IR" dirty="0">
                <a:cs typeface="B Titr" panose="00000700000000000000" pitchFamily="2" charset="-78"/>
              </a:rPr>
              <a:t> سطوح خطر در خدمت </a:t>
            </a:r>
            <a:r>
              <a:rPr lang="fa-IR" dirty="0" err="1">
                <a:cs typeface="B Titr" panose="00000700000000000000" pitchFamily="2" charset="-78"/>
              </a:rPr>
              <a:t>خطرسنجی</a:t>
            </a:r>
            <a:r>
              <a:rPr lang="fa-IR" dirty="0">
                <a:cs typeface="B Titr" panose="00000700000000000000" pitchFamily="2" charset="-78"/>
              </a:rPr>
              <a:t> بر اساس چارت جدید</a:t>
            </a:r>
            <a:endParaRPr lang="en-US" dirty="0">
              <a:cs typeface="B Titr" panose="00000700000000000000" pitchFamily="2" charset="-78"/>
            </a:endParaRPr>
          </a:p>
        </p:txBody>
      </p:sp>
      <p:pic>
        <p:nvPicPr>
          <p:cNvPr id="2" name="Picture 1"/>
          <p:cNvPicPr>
            <a:picLocks noChangeAspect="1"/>
          </p:cNvPicPr>
          <p:nvPr/>
        </p:nvPicPr>
        <p:blipFill>
          <a:blip r:embed="rId3"/>
          <a:stretch>
            <a:fillRect/>
          </a:stretch>
        </p:blipFill>
        <p:spPr>
          <a:xfrm>
            <a:off x="12878" y="808544"/>
            <a:ext cx="11977354" cy="5844468"/>
          </a:xfrm>
          <a:prstGeom prst="rect">
            <a:avLst/>
          </a:prstGeom>
        </p:spPr>
      </p:pic>
    </p:spTree>
    <p:extLst>
      <p:ext uri="{BB962C8B-B14F-4D97-AF65-F5344CB8AC3E}">
        <p14:creationId xmlns:p14="http://schemas.microsoft.com/office/powerpoint/2010/main" val="633345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1571222" y="2511381"/>
            <a:ext cx="9324305" cy="1735487"/>
          </a:xfrm>
        </p:spPr>
        <p:txBody>
          <a:bodyPr vert="horz" lIns="91440" tIns="45720" rIns="91440" bIns="45720" rtlCol="0" anchor="t">
            <a:normAutofit/>
          </a:bodyPr>
          <a:lstStyle/>
          <a:p>
            <a:pPr algn="ctr"/>
            <a:r>
              <a:rPr lang="fa-IR" sz="7200" dirty="0">
                <a:solidFill>
                  <a:srgbClr val="C00000"/>
                </a:solidFill>
                <a:cs typeface="B Titr" panose="00000700000000000000" pitchFamily="2" charset="-78"/>
              </a:rPr>
              <a:t>دیابت</a:t>
            </a:r>
            <a:endParaRPr lang="en-US" sz="7200" dirty="0">
              <a:solidFill>
                <a:srgbClr val="C00000"/>
              </a:solidFill>
              <a:cs typeface="B Titr" panose="00000700000000000000" pitchFamily="2" charset="-78"/>
            </a:endParaRPr>
          </a:p>
        </p:txBody>
      </p:sp>
    </p:spTree>
    <p:extLst>
      <p:ext uri="{BB962C8B-B14F-4D97-AF65-F5344CB8AC3E}">
        <p14:creationId xmlns:p14="http://schemas.microsoft.com/office/powerpoint/2010/main" val="3723376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540913" y="1149979"/>
            <a:ext cx="11319324" cy="4903091"/>
          </a:xfrm>
          <a:noFill/>
        </p:spPr>
        <p:txBody>
          <a:bodyPr>
            <a:normAutofit lnSpcReduction="10000"/>
          </a:bodyPr>
          <a:lstStyle/>
          <a:p>
            <a:pPr marL="0" indent="0" algn="r" rtl="1">
              <a:buNone/>
            </a:pPr>
            <a:endParaRPr lang="fa-IR" sz="2400" b="1" dirty="0">
              <a:latin typeface="+mj-lt"/>
              <a:ea typeface="+mj-ea"/>
              <a:cs typeface="B Nazanin" panose="00000400000000000000" pitchFamily="2" charset="-78"/>
            </a:endParaRPr>
          </a:p>
          <a:p>
            <a:pPr marL="0" indent="0" algn="just" rtl="1">
              <a:buNone/>
            </a:pPr>
            <a:r>
              <a:rPr lang="fa-IR" sz="2400" b="1" dirty="0">
                <a:latin typeface="+mj-lt"/>
                <a:ea typeface="+mj-ea"/>
                <a:cs typeface="B Nazanin" panose="00000400000000000000" pitchFamily="2" charset="-78"/>
              </a:rPr>
              <a:t>ارزیابی اولیه بیماری دیابت از طریق خدمت خطرسنجی انجام می شود و در ادامه جهت بررسی های بیشتر در قسمت ویزیت پزشک پیگیری شده و در نهایت پس از تشخیص قطعی در قسمت ثبت وقایع، ثبت بیماری(</a:t>
            </a:r>
            <a:r>
              <a:rPr lang="en-US" sz="2400" b="1" dirty="0">
                <a:latin typeface="+mj-lt"/>
                <a:ea typeface="+mj-ea"/>
                <a:cs typeface="B Nazanin" panose="00000400000000000000" pitchFamily="2" charset="-78"/>
              </a:rPr>
              <a:t>E10/E11/O24</a:t>
            </a:r>
            <a:r>
              <a:rPr lang="fa-IR" sz="2400" b="1" dirty="0">
                <a:latin typeface="+mj-lt"/>
                <a:ea typeface="+mj-ea"/>
                <a:cs typeface="B Nazanin" panose="00000400000000000000" pitchFamily="2" charset="-78"/>
              </a:rPr>
              <a:t>) توسط پزشک انجام خواهد شد. پس از آن در مراجعات بعدی بیمار، می بایست خدمات مراقبت دیابت به صورت ماهانه توسط </a:t>
            </a:r>
            <a:r>
              <a:rPr lang="fa-IR" sz="2400" b="1" dirty="0">
                <a:cs typeface="B Nazanin" panose="00000400000000000000" pitchFamily="2" charset="-78"/>
              </a:rPr>
              <a:t>مراقب سلامت/بهورز</a:t>
            </a:r>
            <a:r>
              <a:rPr lang="fa-IR" sz="2400" b="1" dirty="0">
                <a:latin typeface="+mj-lt"/>
                <a:ea typeface="+mj-ea"/>
                <a:cs typeface="B Nazanin" panose="00000400000000000000" pitchFamily="2" charset="-78"/>
              </a:rPr>
              <a:t> و به صورت سه ماه توسط پزشک ارایه شود.</a:t>
            </a:r>
          </a:p>
          <a:p>
            <a:pPr marL="0" indent="0" algn="r" rtl="1">
              <a:buNone/>
            </a:pPr>
            <a:endParaRPr lang="fa-IR" sz="2400" b="1" dirty="0">
              <a:latin typeface="+mj-lt"/>
              <a:ea typeface="+mj-ea"/>
              <a:cs typeface="B Nazanin" panose="00000400000000000000" pitchFamily="2" charset="-78"/>
            </a:endParaRPr>
          </a:p>
          <a:p>
            <a:pPr marL="0" indent="0" algn="r" rtl="1">
              <a:buNone/>
            </a:pPr>
            <a:r>
              <a:rPr lang="fa-IR" sz="2400" dirty="0">
                <a:latin typeface="+mj-lt"/>
                <a:ea typeface="+mj-ea"/>
                <a:cs typeface="B Titr" panose="00000700000000000000" pitchFamily="2" charset="-78"/>
              </a:rPr>
              <a:t>1. مراقبت ماهانه فرد مبتلا به دیابت (</a:t>
            </a:r>
            <a:r>
              <a:rPr lang="fa-IR" sz="2400" dirty="0" err="1">
                <a:latin typeface="+mj-lt"/>
                <a:ea typeface="+mj-ea"/>
                <a:cs typeface="B Titr" panose="00000700000000000000" pitchFamily="2" charset="-78"/>
              </a:rPr>
              <a:t>غیرپزشك</a:t>
            </a:r>
            <a:r>
              <a:rPr lang="fa-IR" sz="2400" dirty="0">
                <a:latin typeface="+mj-lt"/>
                <a:ea typeface="+mj-ea"/>
                <a:cs typeface="B Titr" panose="00000700000000000000" pitchFamily="2" charset="-78"/>
              </a:rPr>
              <a:t>) : کد خدمت 8326</a:t>
            </a:r>
          </a:p>
          <a:p>
            <a:pPr marL="457200" indent="-457200" algn="r" rtl="1">
              <a:buAutoNum type="arabicPeriod"/>
            </a:pPr>
            <a:endParaRPr lang="fa-IR" sz="2400" dirty="0">
              <a:latin typeface="+mj-lt"/>
              <a:ea typeface="+mj-ea"/>
              <a:cs typeface="B Titr" panose="00000700000000000000" pitchFamily="2" charset="-78"/>
            </a:endParaRPr>
          </a:p>
          <a:p>
            <a:pPr marL="0" indent="0" algn="r" rtl="1">
              <a:buNone/>
            </a:pPr>
            <a:r>
              <a:rPr lang="fa-IR" sz="2400" dirty="0">
                <a:latin typeface="+mj-lt"/>
                <a:ea typeface="+mj-ea"/>
                <a:cs typeface="B Titr" panose="00000700000000000000" pitchFamily="2" charset="-78"/>
              </a:rPr>
              <a:t>2. مراقبت افراد پره </a:t>
            </a:r>
            <a:r>
              <a:rPr lang="fa-IR" sz="2400" dirty="0" err="1">
                <a:latin typeface="+mj-lt"/>
                <a:ea typeface="+mj-ea"/>
                <a:cs typeface="B Titr" panose="00000700000000000000" pitchFamily="2" charset="-78"/>
              </a:rPr>
              <a:t>دیابتیك</a:t>
            </a:r>
            <a:r>
              <a:rPr lang="fa-IR" sz="2400" dirty="0">
                <a:latin typeface="+mj-lt"/>
                <a:ea typeface="+mj-ea"/>
                <a:cs typeface="B Titr" panose="00000700000000000000" pitchFamily="2" charset="-78"/>
              </a:rPr>
              <a:t> (</a:t>
            </a:r>
            <a:r>
              <a:rPr lang="fa-IR" sz="2400" dirty="0" err="1">
                <a:latin typeface="+mj-lt"/>
                <a:ea typeface="+mj-ea"/>
                <a:cs typeface="B Titr" panose="00000700000000000000" pitchFamily="2" charset="-78"/>
              </a:rPr>
              <a:t>غیرپزشك</a:t>
            </a:r>
            <a:r>
              <a:rPr lang="fa-IR" sz="2400" dirty="0">
                <a:latin typeface="+mj-lt"/>
                <a:ea typeface="+mj-ea"/>
                <a:cs typeface="B Titr" panose="00000700000000000000" pitchFamily="2" charset="-78"/>
              </a:rPr>
              <a:t>) :  کد 8327</a:t>
            </a:r>
          </a:p>
          <a:p>
            <a:pPr marL="0" indent="0" algn="r" rtl="1">
              <a:buNone/>
            </a:pPr>
            <a:endParaRPr lang="fa-IR" sz="2400" dirty="0">
              <a:latin typeface="+mj-lt"/>
              <a:ea typeface="+mj-ea"/>
              <a:cs typeface="B Titr" panose="00000700000000000000" pitchFamily="2" charset="-78"/>
            </a:endParaRPr>
          </a:p>
          <a:p>
            <a:pPr marL="0" indent="0" algn="r" rtl="1">
              <a:buNone/>
            </a:pPr>
            <a:r>
              <a:rPr lang="fa-IR" sz="2400" dirty="0">
                <a:latin typeface="+mj-lt"/>
                <a:ea typeface="+mj-ea"/>
                <a:cs typeface="B Titr" panose="00000700000000000000" pitchFamily="2" charset="-78"/>
              </a:rPr>
              <a:t>3. مراقبت سه ماهه فرد مبتلا به دیابت (</a:t>
            </a:r>
            <a:r>
              <a:rPr lang="fa-IR" sz="2400" dirty="0" err="1">
                <a:latin typeface="+mj-lt"/>
                <a:ea typeface="+mj-ea"/>
                <a:cs typeface="B Titr" panose="00000700000000000000" pitchFamily="2" charset="-78"/>
              </a:rPr>
              <a:t>پزشك</a:t>
            </a:r>
            <a:r>
              <a:rPr lang="fa-IR" sz="2400" dirty="0">
                <a:latin typeface="+mj-lt"/>
                <a:ea typeface="+mj-ea"/>
                <a:cs typeface="B Titr" panose="00000700000000000000" pitchFamily="2" charset="-78"/>
              </a:rPr>
              <a:t>) : کد 8354</a:t>
            </a:r>
          </a:p>
          <a:p>
            <a:pPr marL="0" indent="0" algn="r" rtl="1">
              <a:buNone/>
            </a:pPr>
            <a:endParaRPr lang="fa-IR" sz="2400" dirty="0">
              <a:latin typeface="+mj-lt"/>
              <a:ea typeface="+mj-ea"/>
              <a:cs typeface="B Titr" panose="00000700000000000000" pitchFamily="2" charset="-78"/>
            </a:endParaRPr>
          </a:p>
        </p:txBody>
      </p:sp>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540913" y="487197"/>
            <a:ext cx="11319324" cy="1325563"/>
          </a:xfrm>
        </p:spPr>
        <p:txBody>
          <a:bodyPr vert="horz" lIns="91440" tIns="45720" rIns="91440" bIns="45720" rtlCol="0" anchor="t">
            <a:normAutofit/>
          </a:bodyPr>
          <a:lstStyle/>
          <a:p>
            <a:pPr algn="r"/>
            <a:r>
              <a:rPr lang="fa-IR" dirty="0">
                <a:cs typeface="B Titr" panose="00000700000000000000" pitchFamily="2" charset="-78"/>
              </a:rPr>
              <a:t>خدمات مراقبت دیابت</a:t>
            </a:r>
            <a:endParaRPr lang="en-US" dirty="0">
              <a:cs typeface="B Titr" panose="00000700000000000000" pitchFamily="2" charset="-78"/>
            </a:endParaRPr>
          </a:p>
        </p:txBody>
      </p:sp>
    </p:spTree>
    <p:extLst>
      <p:ext uri="{BB962C8B-B14F-4D97-AF65-F5344CB8AC3E}">
        <p14:creationId xmlns:p14="http://schemas.microsoft.com/office/powerpoint/2010/main" val="514395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50806" y="380485"/>
            <a:ext cx="4808156" cy="1280890"/>
          </a:xfrm>
        </p:spPr>
        <p:txBody>
          <a:bodyPr vert="horz" lIns="91440" tIns="45720" rIns="91440" bIns="45720" rtlCol="0" anchor="t">
            <a:normAutofit/>
          </a:bodyPr>
          <a:lstStyle/>
          <a:p>
            <a:pPr algn="r"/>
            <a:r>
              <a:rPr lang="fa-IR" sz="2800" dirty="0">
                <a:cs typeface="B Titr" panose="00000700000000000000" pitchFamily="2" charset="-78"/>
              </a:rPr>
              <a:t>فرآیند شناسایی و مراقبت دیابت (شروع با خدمت </a:t>
            </a:r>
            <a:r>
              <a:rPr lang="fa-IR" sz="2800" dirty="0" err="1">
                <a:cs typeface="B Titr" panose="00000700000000000000" pitchFamily="2" charset="-78"/>
              </a:rPr>
              <a:t>خطرسنجی</a:t>
            </a:r>
            <a:r>
              <a:rPr lang="fa-IR" sz="2800" dirty="0">
                <a:cs typeface="B Titr" panose="00000700000000000000" pitchFamily="2" charset="-78"/>
              </a:rPr>
              <a:t>)</a:t>
            </a:r>
            <a:endParaRPr lang="en-US" sz="2800" dirty="0">
              <a:cs typeface="B Titr" panose="00000700000000000000" pitchFamily="2" charset="-78"/>
            </a:endParaRPr>
          </a:p>
        </p:txBody>
      </p:sp>
      <p:sp>
        <p:nvSpPr>
          <p:cNvPr id="3" name="Content Placeholder 2"/>
          <p:cNvSpPr>
            <a:spLocks noGrp="1"/>
          </p:cNvSpPr>
          <p:nvPr>
            <p:ph idx="1"/>
          </p:nvPr>
        </p:nvSpPr>
        <p:spPr>
          <a:xfrm>
            <a:off x="2589212" y="1661375"/>
            <a:ext cx="8915400" cy="4249847"/>
          </a:xfrm>
        </p:spPr>
        <p:txBody>
          <a:bodyPr/>
          <a:lstStyle/>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p:cNvPicPr>
            <a:picLocks noChangeAspect="1"/>
          </p:cNvPicPr>
          <p:nvPr/>
        </p:nvPicPr>
        <p:blipFill>
          <a:blip r:embed="rId3"/>
          <a:stretch>
            <a:fillRect/>
          </a:stretch>
        </p:blipFill>
        <p:spPr>
          <a:xfrm>
            <a:off x="1213236" y="0"/>
            <a:ext cx="9765528" cy="6858000"/>
          </a:xfrm>
          <a:prstGeom prst="rect">
            <a:avLst/>
          </a:prstGeom>
        </p:spPr>
      </p:pic>
      <p:sp>
        <p:nvSpPr>
          <p:cNvPr id="5" name="Down Arrow 4"/>
          <p:cNvSpPr/>
          <p:nvPr/>
        </p:nvSpPr>
        <p:spPr>
          <a:xfrm>
            <a:off x="5615188" y="6520021"/>
            <a:ext cx="347729" cy="5409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a:off x="2415626" y="3572323"/>
            <a:ext cx="347171" cy="338714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4304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Content Placeholder 3"/>
          <p:cNvPicPr>
            <a:picLocks noGrp="1" noChangeAspect="1"/>
          </p:cNvPicPr>
          <p:nvPr>
            <p:ph idx="1"/>
          </p:nvPr>
        </p:nvPicPr>
        <p:blipFill>
          <a:blip r:embed="rId3"/>
          <a:stretch>
            <a:fillRect/>
          </a:stretch>
        </p:blipFill>
        <p:spPr>
          <a:xfrm>
            <a:off x="1" y="167425"/>
            <a:ext cx="12192000" cy="6858001"/>
          </a:xfrm>
          <a:prstGeom prst="rect">
            <a:avLst/>
          </a:prstGeom>
        </p:spPr>
      </p:pic>
      <p:sp>
        <p:nvSpPr>
          <p:cNvPr id="5" name="Title 4"/>
          <p:cNvSpPr>
            <a:spLocks noGrp="1"/>
          </p:cNvSpPr>
          <p:nvPr>
            <p:ph type="title"/>
          </p:nvPr>
        </p:nvSpPr>
        <p:spPr>
          <a:xfrm>
            <a:off x="8783392" y="167426"/>
            <a:ext cx="3275013" cy="1280890"/>
          </a:xfrm>
        </p:spPr>
        <p:txBody>
          <a:bodyPr vert="horz" lIns="91440" tIns="45720" rIns="91440" bIns="45720" rtlCol="0" anchor="t">
            <a:normAutofit/>
          </a:bodyPr>
          <a:lstStyle/>
          <a:p>
            <a:pPr algn="r"/>
            <a:r>
              <a:rPr lang="fa-IR" sz="2800" dirty="0">
                <a:cs typeface="B Titr" panose="00000700000000000000" pitchFamily="2" charset="-78"/>
              </a:rPr>
              <a:t>ادامه </a:t>
            </a:r>
            <a:r>
              <a:rPr lang="fa-IR" sz="2800" dirty="0" err="1">
                <a:cs typeface="B Titr" panose="00000700000000000000" pitchFamily="2" charset="-78"/>
              </a:rPr>
              <a:t>فلوچارت</a:t>
            </a:r>
            <a:r>
              <a:rPr lang="fa-IR" sz="2800" dirty="0">
                <a:cs typeface="B Titr" panose="00000700000000000000" pitchFamily="2" charset="-78"/>
              </a:rPr>
              <a:t> دیابت...</a:t>
            </a:r>
            <a:endParaRPr lang="en-US" sz="2800" dirty="0">
              <a:cs typeface="B Titr" panose="00000700000000000000" pitchFamily="2" charset="-78"/>
            </a:endParaRPr>
          </a:p>
        </p:txBody>
      </p:sp>
      <p:sp>
        <p:nvSpPr>
          <p:cNvPr id="6" name="Down Arrow 5"/>
          <p:cNvSpPr/>
          <p:nvPr/>
        </p:nvSpPr>
        <p:spPr>
          <a:xfrm>
            <a:off x="5681147" y="-6441"/>
            <a:ext cx="347729" cy="3348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35257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pPr algn="r"/>
            <a:r>
              <a:rPr lang="ar-SA" dirty="0">
                <a:cs typeface="B Titr" panose="00000700000000000000" pitchFamily="2" charset="-78"/>
              </a:rPr>
              <a:t>کنترل دیابت</a:t>
            </a:r>
            <a:endParaRPr lang="en-US" dirty="0">
              <a:cs typeface="B Titr" panose="00000700000000000000" pitchFamily="2" charset="-78"/>
            </a:endParaRPr>
          </a:p>
        </p:txBody>
      </p:sp>
      <p:sp>
        <p:nvSpPr>
          <p:cNvPr id="3" name="Content Placeholder 2"/>
          <p:cNvSpPr>
            <a:spLocks noGrp="1"/>
          </p:cNvSpPr>
          <p:nvPr>
            <p:ph idx="1"/>
          </p:nvPr>
        </p:nvSpPr>
        <p:spPr>
          <a:xfrm>
            <a:off x="874789" y="1536880"/>
            <a:ext cx="10629823" cy="5013325"/>
          </a:xfrm>
        </p:spPr>
        <p:txBody>
          <a:bodyPr/>
          <a:lstStyle/>
          <a:p>
            <a:pPr lvl="0" algn="r" rtl="1"/>
            <a:r>
              <a:rPr lang="ar-SA" sz="2000" b="1" dirty="0">
                <a:cs typeface="B Nazanin" panose="00000400000000000000" pitchFamily="2" charset="-78"/>
              </a:rPr>
              <a:t>مداخلات شیوه زندگی برای پیشگیری از دیابت نوع دو</a:t>
            </a:r>
            <a:endParaRPr lang="en-US" sz="2000" b="1" dirty="0">
              <a:cs typeface="B Nazanin" panose="00000400000000000000" pitchFamily="2" charset="-78"/>
            </a:endParaRPr>
          </a:p>
          <a:p>
            <a:pPr lvl="0" algn="r" rtl="1"/>
            <a:r>
              <a:rPr lang="ar-SA" sz="2000" b="1" dirty="0">
                <a:cs typeface="B Nazanin" panose="00000400000000000000" pitchFamily="2" charset="-78"/>
              </a:rPr>
              <a:t>توصیه به همه بیماران جهت در اولویت قرار دادن مواد غذایی با اندکس گلیسمیک پایین (مانند لوبیا، عدس، جو و میوه های کم شیرین) به عنوان منبع کربوهیدارت ها در رژیم غذایی</a:t>
            </a:r>
            <a:endParaRPr lang="en-US" sz="2000" b="1" dirty="0">
              <a:cs typeface="B Nazanin" panose="00000400000000000000" pitchFamily="2" charset="-78"/>
            </a:endParaRPr>
          </a:p>
          <a:p>
            <a:pPr lvl="0" algn="r" rtl="1"/>
            <a:r>
              <a:rPr lang="ar-SA" sz="2000" b="1" dirty="0">
                <a:cs typeface="B Nazanin" panose="00000400000000000000" pitchFamily="2" charset="-78"/>
              </a:rPr>
              <a:t>توصیه به همه بیماران جهت انجام فعالیت بدنی منظم روزانه متناسب با توانایی جسمی بیمار</a:t>
            </a:r>
            <a:endParaRPr lang="fa-IR" sz="2000" b="1" dirty="0">
              <a:cs typeface="B Nazanin" panose="00000400000000000000" pitchFamily="2" charset="-78"/>
            </a:endParaRPr>
          </a:p>
          <a:p>
            <a:pPr algn="r" rtl="1"/>
            <a:r>
              <a:rPr lang="fa-IR" sz="2000" dirty="0">
                <a:cs typeface="B Nazanin" panose="00000400000000000000" pitchFamily="2" charset="-78"/>
              </a:rPr>
              <a:t>توصیه قوی به همه سیگاری ها به توقف مصرف سیگار و حمایت از تلاش آنها در این امر</a:t>
            </a:r>
          </a:p>
          <a:p>
            <a:pPr algn="r" rtl="1"/>
            <a:r>
              <a:rPr lang="fa-IR" sz="2000" b="1" dirty="0">
                <a:cs typeface="B Nazanin" panose="00000400000000000000" pitchFamily="2" charset="-78"/>
              </a:rPr>
              <a:t>درصورتیکه </a:t>
            </a:r>
            <a:r>
              <a:rPr lang="ar-SA" sz="2000" b="1" dirty="0">
                <a:cs typeface="B Nazanin" panose="00000400000000000000" pitchFamily="2" charset="-78"/>
              </a:rPr>
              <a:t>قند خون </a:t>
            </a:r>
            <a:r>
              <a:rPr lang="fa-IR" sz="2000" b="1" dirty="0">
                <a:cs typeface="B Nazanin" panose="00000400000000000000" pitchFamily="2" charset="-78"/>
              </a:rPr>
              <a:t>بیماران </a:t>
            </a:r>
            <a:r>
              <a:rPr lang="ar-SA" sz="2000" b="1" dirty="0">
                <a:cs typeface="B Nazanin" panose="00000400000000000000" pitchFamily="2" charset="-78"/>
              </a:rPr>
              <a:t>با رژیم غذایی کنترل نمی شود، </a:t>
            </a:r>
            <a:r>
              <a:rPr lang="fa-IR" sz="2000" b="1" dirty="0">
                <a:cs typeface="B Nazanin" panose="00000400000000000000" pitchFamily="2" charset="-78"/>
              </a:rPr>
              <a:t>با توجه به میزان </a:t>
            </a:r>
            <a:r>
              <a:rPr lang="en-US" sz="2000" b="1" dirty="0">
                <a:cs typeface="B Nazanin" panose="00000400000000000000" pitchFamily="2" charset="-78"/>
              </a:rPr>
              <a:t>HbA</a:t>
            </a:r>
            <a:r>
              <a:rPr lang="en-US" sz="2000" b="1" baseline="-25000" dirty="0">
                <a:cs typeface="B Nazanin" panose="00000400000000000000" pitchFamily="2" charset="-78"/>
              </a:rPr>
              <a:t>1c </a:t>
            </a:r>
            <a:r>
              <a:rPr lang="fa-IR" sz="2000" b="1" baseline="-25000" dirty="0">
                <a:cs typeface="B Nazanin" panose="00000400000000000000" pitchFamily="2" charset="-78"/>
              </a:rPr>
              <a:t> </a:t>
            </a:r>
            <a:r>
              <a:rPr lang="fa-IR" sz="2000" b="1" dirty="0">
                <a:cs typeface="B Nazanin" panose="00000400000000000000" pitchFamily="2" charset="-78"/>
              </a:rPr>
              <a:t>درمان داروئی آغاز میشود. </a:t>
            </a:r>
          </a:p>
          <a:p>
            <a:pPr algn="r" rtl="1"/>
            <a:r>
              <a:rPr lang="fa-IR" sz="2000" b="1" dirty="0">
                <a:cs typeface="B Nazanin" panose="00000400000000000000" pitchFamily="2" charset="-78"/>
              </a:rPr>
              <a:t>برای افراد با </a:t>
            </a:r>
            <a:r>
              <a:rPr lang="en-US" sz="2000" b="1" dirty="0">
                <a:cs typeface="B Nazanin" panose="00000400000000000000" pitchFamily="2" charset="-78"/>
              </a:rPr>
              <a:t>HbA</a:t>
            </a:r>
            <a:r>
              <a:rPr lang="en-US" sz="2000" b="1" baseline="-25000" dirty="0">
                <a:cs typeface="B Nazanin" panose="00000400000000000000" pitchFamily="2" charset="-78"/>
              </a:rPr>
              <a:t>1c </a:t>
            </a:r>
            <a:r>
              <a:rPr lang="fa-IR" sz="2000" b="1" baseline="-25000" dirty="0">
                <a:cs typeface="B Nazanin" panose="00000400000000000000" pitchFamily="2" charset="-78"/>
              </a:rPr>
              <a:t>  </a:t>
            </a:r>
            <a:r>
              <a:rPr lang="fa-IR" sz="2000" b="1" dirty="0">
                <a:cs typeface="B Nazanin" panose="00000400000000000000" pitchFamily="2" charset="-78"/>
              </a:rPr>
              <a:t> مساوی 7% تا کمتر از 9% درمان تک داروئی آغاز میگردد. </a:t>
            </a:r>
          </a:p>
          <a:p>
            <a:pPr algn="r" rtl="1"/>
            <a:r>
              <a:rPr lang="fa-IR" sz="2000" b="1" dirty="0">
                <a:cs typeface="B Nazanin" panose="00000400000000000000" pitchFamily="2" charset="-78"/>
              </a:rPr>
              <a:t>برای موارد 9% تا 10% حداقل از 2 دارو استفاده میشود که نوع آن با ابتلا به  عارضه قلبی یا عدم ابتلا تعیین میشود. </a:t>
            </a:r>
          </a:p>
          <a:p>
            <a:pPr algn="r" rtl="1"/>
            <a:r>
              <a:rPr lang="fa-IR" sz="2000" b="1" dirty="0">
                <a:cs typeface="B Nazanin" panose="00000400000000000000" pitchFamily="2" charset="-78"/>
              </a:rPr>
              <a:t>برای کسانی که میزان </a:t>
            </a:r>
            <a:r>
              <a:rPr lang="en-US" sz="2000" b="1" dirty="0">
                <a:cs typeface="B Nazanin" panose="00000400000000000000" pitchFamily="2" charset="-78"/>
              </a:rPr>
              <a:t>HbA</a:t>
            </a:r>
            <a:r>
              <a:rPr lang="en-US" sz="2000" b="1" baseline="-25000" dirty="0">
                <a:cs typeface="B Nazanin" panose="00000400000000000000" pitchFamily="2" charset="-78"/>
              </a:rPr>
              <a:t>1c </a:t>
            </a:r>
            <a:r>
              <a:rPr lang="fa-IR" sz="2000" b="1" baseline="-25000" dirty="0">
                <a:cs typeface="B Nazanin" panose="00000400000000000000" pitchFamily="2" charset="-78"/>
              </a:rPr>
              <a:t> </a:t>
            </a:r>
            <a:r>
              <a:rPr lang="fa-IR" sz="2000" b="1" dirty="0">
                <a:cs typeface="B Nazanin" panose="00000400000000000000" pitchFamily="2" charset="-78"/>
              </a:rPr>
              <a:t> بالای 10% (معادل قند </a:t>
            </a:r>
            <a:r>
              <a:rPr lang="fa-IR" sz="2000" b="1" dirty="0" err="1">
                <a:cs typeface="B Nazanin" panose="00000400000000000000" pitchFamily="2" charset="-78"/>
              </a:rPr>
              <a:t>ناشتای</a:t>
            </a:r>
            <a:r>
              <a:rPr lang="fa-IR" sz="2000" b="1" dirty="0">
                <a:cs typeface="B Nazanin" panose="00000400000000000000" pitchFamily="2" charset="-78"/>
              </a:rPr>
              <a:t> 300 میلی گرم در </a:t>
            </a:r>
            <a:r>
              <a:rPr lang="fa-IR" sz="2000" b="1" dirty="0" err="1">
                <a:cs typeface="B Nazanin" panose="00000400000000000000" pitchFamily="2" charset="-78"/>
              </a:rPr>
              <a:t>دسی</a:t>
            </a:r>
            <a:r>
              <a:rPr lang="fa-IR" sz="2000" b="1" dirty="0">
                <a:cs typeface="B Nazanin" panose="00000400000000000000" pitchFamily="2" charset="-78"/>
              </a:rPr>
              <a:t> لیتر و بیشتر) دارند نیز درمان ترکیبی خوراکی و تزریقی توصیه میشود.</a:t>
            </a:r>
            <a:endParaRPr lang="en-US" sz="2000" b="1" dirty="0">
              <a:cs typeface="B Nazanin" panose="00000400000000000000" pitchFamily="2" charset="-78"/>
            </a:endParaRPr>
          </a:p>
        </p:txBody>
      </p:sp>
    </p:spTree>
    <p:extLst>
      <p:ext uri="{BB962C8B-B14F-4D97-AF65-F5344CB8AC3E}">
        <p14:creationId xmlns:p14="http://schemas.microsoft.com/office/powerpoint/2010/main" val="618842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pPr algn="r" rtl="1"/>
            <a:r>
              <a:rPr lang="ar-SA" dirty="0">
                <a:cs typeface="B Titr" panose="00000700000000000000" pitchFamily="2" charset="-78"/>
              </a:rPr>
              <a:t>کنترل دیابت</a:t>
            </a:r>
            <a:endParaRPr lang="en-US" dirty="0"/>
          </a:p>
        </p:txBody>
      </p:sp>
      <p:sp>
        <p:nvSpPr>
          <p:cNvPr id="3" name="Content Placeholder 2"/>
          <p:cNvSpPr>
            <a:spLocks noGrp="1"/>
          </p:cNvSpPr>
          <p:nvPr>
            <p:ph idx="1"/>
          </p:nvPr>
        </p:nvSpPr>
        <p:spPr>
          <a:xfrm>
            <a:off x="1455313" y="1407018"/>
            <a:ext cx="10049299" cy="4752975"/>
          </a:xfrm>
        </p:spPr>
        <p:txBody>
          <a:bodyPr>
            <a:normAutofit/>
          </a:bodyPr>
          <a:lstStyle/>
          <a:p>
            <a:pPr algn="r" rtl="1"/>
            <a:endParaRPr lang="en-US" sz="2400" b="1" dirty="0">
              <a:cs typeface="B Nazanin" panose="00000400000000000000" pitchFamily="2" charset="-78"/>
            </a:endParaRPr>
          </a:p>
          <a:p>
            <a:pPr lvl="0" algn="r" rtl="1"/>
            <a:r>
              <a:rPr lang="ar-SA" sz="2400" b="1" dirty="0">
                <a:cs typeface="B Nazanin" panose="00000400000000000000" pitchFamily="2" charset="-78"/>
              </a:rPr>
              <a:t>برای بیماران دیابتی نوع 2 که قند خون آنها با رژیم غذایی کنترل نمی شود، چنانچه نارسایی کلیه یا بیماری کبد یا هیپوکسی ندارند، متفورمین تجویز شود و مقدار متفورمین به منظور کنترل مطلوب قند خون، تنظیم گردد.</a:t>
            </a:r>
            <a:endParaRPr lang="en-US" sz="2400" b="1" dirty="0">
              <a:cs typeface="B Nazanin" panose="00000400000000000000" pitchFamily="2" charset="-78"/>
            </a:endParaRPr>
          </a:p>
          <a:p>
            <a:pPr lvl="0" algn="r" rtl="1"/>
            <a:r>
              <a:rPr lang="ar-SA" sz="2400" b="1" dirty="0">
                <a:cs typeface="B Nazanin" panose="00000400000000000000" pitchFamily="2" charset="-78"/>
              </a:rPr>
              <a:t>در کسانی که منع مصرف متفورمین دارند از یک سولفونیل اوره استفاده گردد.</a:t>
            </a:r>
            <a:endParaRPr lang="en-US" sz="2400" b="1" dirty="0">
              <a:cs typeface="B Nazanin" panose="00000400000000000000" pitchFamily="2" charset="-78"/>
            </a:endParaRPr>
          </a:p>
          <a:p>
            <a:pPr lvl="0" algn="r" rtl="1"/>
            <a:r>
              <a:rPr lang="ar-SA" sz="2400" b="1" dirty="0">
                <a:cs typeface="B Nazanin" panose="00000400000000000000" pitchFamily="2" charset="-78"/>
              </a:rPr>
              <a:t>در بیمارانی که با حداکثر دوز متفورمین، قند خون آنها کنترل نمی شود، یک </a:t>
            </a:r>
            <a:r>
              <a:rPr lang="fa-IR" sz="2400" b="1" dirty="0">
                <a:cs typeface="B Nazanin" panose="00000400000000000000" pitchFamily="2" charset="-78"/>
              </a:rPr>
              <a:t>داروی خوراکی دیگر متناسب با وضعیت بیمار به رژیم درمانی اضافه</a:t>
            </a:r>
            <a:r>
              <a:rPr lang="ar-SA" sz="2400" b="1" dirty="0">
                <a:cs typeface="B Nazanin" panose="00000400000000000000" pitchFamily="2" charset="-78"/>
              </a:rPr>
              <a:t> شود</a:t>
            </a:r>
            <a:r>
              <a:rPr lang="fa-IR" sz="2400" b="1" dirty="0">
                <a:cs typeface="B Nazanin" panose="00000400000000000000" pitchFamily="2" charset="-78"/>
              </a:rPr>
              <a:t>.</a:t>
            </a:r>
          </a:p>
          <a:p>
            <a:pPr lvl="0" algn="r" rtl="1"/>
            <a:r>
              <a:rPr lang="ar-SA" sz="2400" b="1" dirty="0">
                <a:cs typeface="B Nazanin" panose="00000400000000000000" pitchFamily="2" charset="-78"/>
              </a:rPr>
              <a:t>برای بیماران دیابتی که فشارخون مساوی یا بیش از </a:t>
            </a:r>
            <a:r>
              <a:rPr lang="en-US" sz="2400" b="1" dirty="0">
                <a:cs typeface="B Nazanin" panose="00000400000000000000" pitchFamily="2" charset="-78"/>
              </a:rPr>
              <a:t>mm/Hg</a:t>
            </a:r>
            <a:r>
              <a:rPr lang="ar-SA" sz="2400" b="1" dirty="0">
                <a:cs typeface="B Nazanin" panose="00000400000000000000" pitchFamily="2" charset="-78"/>
              </a:rPr>
              <a:t> </a:t>
            </a:r>
            <a:r>
              <a:rPr lang="fa-IR" sz="2400" b="1" dirty="0">
                <a:cs typeface="B Nazanin" panose="00000400000000000000" pitchFamily="2" charset="-78"/>
              </a:rPr>
              <a:t>140/90</a:t>
            </a:r>
            <a:r>
              <a:rPr lang="ar-SA" sz="2400" b="1" dirty="0">
                <a:cs typeface="B Nazanin" panose="00000400000000000000" pitchFamily="2" charset="-78"/>
              </a:rPr>
              <a:t> دارند</a:t>
            </a:r>
            <a:r>
              <a:rPr lang="fa-IR" sz="2400" b="1" dirty="0">
                <a:cs typeface="B Nazanin" panose="00000400000000000000" pitchFamily="2" charset="-78"/>
              </a:rPr>
              <a:t>، </a:t>
            </a:r>
            <a:r>
              <a:rPr lang="ar-SA" sz="2400" b="1" dirty="0">
                <a:cs typeface="B Nazanin" panose="00000400000000000000" pitchFamily="2" charset="-78"/>
              </a:rPr>
              <a:t>یک داروی کاهنده فشار خون تجویز شود.</a:t>
            </a:r>
            <a:r>
              <a:rPr lang="fa-IR" sz="2400" b="1" dirty="0">
                <a:cs typeface="B Nazanin" panose="00000400000000000000" pitchFamily="2" charset="-78"/>
              </a:rPr>
              <a:t> درصورت وجود </a:t>
            </a:r>
            <a:r>
              <a:rPr lang="fa-IR" sz="2400" b="1" dirty="0" err="1">
                <a:cs typeface="B Nazanin" panose="00000400000000000000" pitchFamily="2" charset="-78"/>
              </a:rPr>
              <a:t>میکروآلبومینوری</a:t>
            </a:r>
            <a:r>
              <a:rPr lang="fa-IR" sz="2400" b="1" dirty="0">
                <a:cs typeface="B Nazanin" panose="00000400000000000000" pitchFamily="2" charset="-78"/>
              </a:rPr>
              <a:t> یکی از انواع  </a:t>
            </a:r>
            <a:r>
              <a:rPr lang="en-US" sz="2400" b="1" dirty="0" err="1">
                <a:cs typeface="B Nazanin" panose="00000400000000000000" pitchFamily="2" charset="-78"/>
              </a:rPr>
              <a:t>ACEi</a:t>
            </a:r>
            <a:r>
              <a:rPr lang="fa-IR" sz="2400" b="1" dirty="0">
                <a:cs typeface="B Nazanin" panose="00000400000000000000" pitchFamily="2" charset="-78"/>
              </a:rPr>
              <a:t> یا </a:t>
            </a:r>
            <a:r>
              <a:rPr lang="en-US" sz="2400" b="1" dirty="0">
                <a:cs typeface="B Nazanin" panose="00000400000000000000" pitchFamily="2" charset="-78"/>
              </a:rPr>
              <a:t>ARB</a:t>
            </a:r>
            <a:r>
              <a:rPr lang="fa-IR" sz="2400" b="1" dirty="0">
                <a:cs typeface="B Nazanin" panose="00000400000000000000" pitchFamily="2" charset="-78"/>
              </a:rPr>
              <a:t> تجویز گردد</a:t>
            </a:r>
            <a:r>
              <a:rPr lang="fa-IR" sz="2000" b="1" dirty="0">
                <a:cs typeface="B Nazanin" panose="00000400000000000000" pitchFamily="2" charset="-78"/>
              </a:rPr>
              <a:t>.(در منابع جدید به حفظ </a:t>
            </a:r>
            <a:r>
              <a:rPr lang="fa-IR" sz="2000" b="1" dirty="0" err="1">
                <a:cs typeface="B Nazanin" panose="00000400000000000000" pitchFamily="2" charset="-78"/>
              </a:rPr>
              <a:t>فشارخون</a:t>
            </a:r>
            <a:r>
              <a:rPr lang="fa-IR" sz="2000" b="1" dirty="0">
                <a:cs typeface="B Nazanin" panose="00000400000000000000" pitchFamily="2" charset="-78"/>
              </a:rPr>
              <a:t> در محدوده کمتر از 130 روی 80  توصیه شده است).</a:t>
            </a:r>
            <a:endParaRPr lang="en-US" sz="2000" b="1" dirty="0">
              <a:cs typeface="B Nazanin" panose="00000400000000000000" pitchFamily="2" charset="-78"/>
            </a:endParaRPr>
          </a:p>
          <a:p>
            <a:pPr lvl="0" algn="r" rtl="1"/>
            <a:r>
              <a:rPr lang="ar-SA" sz="2400" b="1" dirty="0">
                <a:cs typeface="B Nazanin" panose="00000400000000000000" pitchFamily="2" charset="-78"/>
              </a:rPr>
              <a:t>برای کلیه بیماران دیابتی 40 ساله و بالاتر یک استاتین همچون آتورواستاتین تجویز شود.</a:t>
            </a:r>
            <a:endParaRPr lang="en-US" sz="2400" b="1" dirty="0">
              <a:cs typeface="B Nazanin" panose="00000400000000000000" pitchFamily="2" charset="-78"/>
            </a:endParaRPr>
          </a:p>
          <a:p>
            <a:pPr algn="r" rtl="1"/>
            <a:endParaRPr lang="en-US" sz="2400" dirty="0"/>
          </a:p>
        </p:txBody>
      </p:sp>
    </p:spTree>
    <p:extLst>
      <p:ext uri="{BB962C8B-B14F-4D97-AF65-F5344CB8AC3E}">
        <p14:creationId xmlns:p14="http://schemas.microsoft.com/office/powerpoint/2010/main" val="1664292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pPr algn="r" rtl="1"/>
            <a:r>
              <a:rPr lang="ar-SA" dirty="0">
                <a:cs typeface="B Titr" panose="00000700000000000000" pitchFamily="2" charset="-78"/>
              </a:rPr>
              <a:t>کنترل دیابت</a:t>
            </a:r>
            <a:endParaRPr lang="en-US" dirty="0"/>
          </a:p>
        </p:txBody>
      </p:sp>
      <p:sp>
        <p:nvSpPr>
          <p:cNvPr id="3" name="Content Placeholder 2"/>
          <p:cNvSpPr>
            <a:spLocks noGrp="1"/>
          </p:cNvSpPr>
          <p:nvPr>
            <p:ph idx="1"/>
          </p:nvPr>
        </p:nvSpPr>
        <p:spPr>
          <a:xfrm>
            <a:off x="424071" y="1272209"/>
            <a:ext cx="11569146" cy="4961681"/>
          </a:xfrm>
        </p:spPr>
        <p:txBody>
          <a:bodyPr>
            <a:normAutofit/>
          </a:bodyPr>
          <a:lstStyle/>
          <a:p>
            <a:pPr lvl="0" algn="r" rtl="1"/>
            <a:r>
              <a:rPr lang="fa-IR" sz="2400" b="1" dirty="0">
                <a:cs typeface="B Nazanin" panose="00000400000000000000" pitchFamily="2" charset="-78"/>
              </a:rPr>
              <a:t>برای کلیه بیماران دیابتی بالای 50 سال که حداقل یک عامل خطر بیماری های قلبی عروقی (سابقه خانوادگی بیماری قلبی عروقی زودرس، </a:t>
            </a:r>
            <a:r>
              <a:rPr lang="fa-IR" sz="2400" b="1" dirty="0" err="1">
                <a:cs typeface="B Nazanin" panose="00000400000000000000" pitchFamily="2" charset="-78"/>
              </a:rPr>
              <a:t>فشارخون</a:t>
            </a:r>
            <a:r>
              <a:rPr lang="fa-IR" sz="2400" b="1" dirty="0">
                <a:cs typeface="B Nazanin" panose="00000400000000000000" pitchFamily="2" charset="-78"/>
              </a:rPr>
              <a:t> بالا، دیس </a:t>
            </a:r>
            <a:r>
              <a:rPr lang="fa-IR" sz="2400" b="1" dirty="0" err="1">
                <a:cs typeface="B Nazanin" panose="00000400000000000000" pitchFamily="2" charset="-78"/>
              </a:rPr>
              <a:t>لیپیدمی</a:t>
            </a:r>
            <a:r>
              <a:rPr lang="fa-IR" sz="2400" b="1" dirty="0">
                <a:cs typeface="B Nazanin" panose="00000400000000000000" pitchFamily="2" charset="-78"/>
              </a:rPr>
              <a:t>، مصرف دخانیات و سابقه بیماری کلیوی مزمن با یا بدون </a:t>
            </a:r>
            <a:r>
              <a:rPr lang="fa-IR" sz="2400" b="1" dirty="0" err="1">
                <a:cs typeface="B Nazanin" panose="00000400000000000000" pitchFamily="2" charset="-78"/>
              </a:rPr>
              <a:t>میکروآلبومینوری</a:t>
            </a:r>
            <a:r>
              <a:rPr lang="fa-IR" sz="2400" b="1" dirty="0">
                <a:cs typeface="B Nazanin" panose="00000400000000000000" pitchFamily="2" charset="-78"/>
              </a:rPr>
              <a:t>) را دارند، اسید استیل </a:t>
            </a:r>
            <a:r>
              <a:rPr lang="fa-IR" sz="2400" b="1" dirty="0" err="1">
                <a:cs typeface="B Nazanin" panose="00000400000000000000" pitchFamily="2" charset="-78"/>
              </a:rPr>
              <a:t>سالیسیلیک</a:t>
            </a:r>
            <a:r>
              <a:rPr lang="fa-IR" sz="2400" b="1" dirty="0">
                <a:cs typeface="B Nazanin" panose="00000400000000000000" pitchFamily="2" charset="-78"/>
              </a:rPr>
              <a:t> </a:t>
            </a:r>
            <a:r>
              <a:rPr lang="en-US" sz="2400" b="1" dirty="0">
                <a:cs typeface="B Nazanin" panose="00000400000000000000" pitchFamily="2" charset="-78"/>
              </a:rPr>
              <a:t>ASA  </a:t>
            </a:r>
            <a:r>
              <a:rPr lang="fa-IR" sz="2400" b="1" dirty="0">
                <a:cs typeface="B Nazanin" panose="00000400000000000000" pitchFamily="2" charset="-78"/>
              </a:rPr>
              <a:t>(روزانه 80 میلی گرم) تجویز گردد.</a:t>
            </a:r>
            <a:endParaRPr lang="en-US" sz="2400" b="1" dirty="0">
              <a:cs typeface="B Nazanin" panose="00000400000000000000" pitchFamily="2" charset="-78"/>
            </a:endParaRPr>
          </a:p>
          <a:p>
            <a:pPr lvl="0" algn="r" rtl="1"/>
            <a:r>
              <a:rPr lang="ar-SA" sz="2400" b="1" dirty="0">
                <a:cs typeface="B Nazanin" panose="00000400000000000000" pitchFamily="2" charset="-78"/>
              </a:rPr>
              <a:t>توصیه های لازم در مورد بهداشت پا، کوتاه نمودن ناخن ها، درمان پینه و پوشش مناسب برای پاها انجام شده و میزان خطر ایجاد زخم پا به کمک روش های ساده ای چون مشاهده و تست حس توسط مونوفیلامان یا نوک سوزن، سنجیده شود.     </a:t>
            </a:r>
            <a:endParaRPr lang="en-US" sz="2400" b="1" dirty="0">
              <a:cs typeface="B Nazanin" panose="00000400000000000000" pitchFamily="2" charset="-78"/>
            </a:endParaRPr>
          </a:p>
          <a:p>
            <a:pPr lvl="0" algn="r" rtl="1"/>
            <a:r>
              <a:rPr lang="ar-SA" sz="2400" b="1" dirty="0">
                <a:cs typeface="B Nazanin" panose="00000400000000000000" pitchFamily="2" charset="-78"/>
              </a:rPr>
              <a:t>مراقبت قبل و حین بارداری (دیابت بارداری و خانم های باردار دیابتی) از جمله آموزش بیمار و کنترل جدی تر قند خون</a:t>
            </a:r>
            <a:endParaRPr lang="en-US" sz="2400" b="1" dirty="0">
              <a:cs typeface="B Nazanin" panose="00000400000000000000" pitchFamily="2" charset="-78"/>
            </a:endParaRPr>
          </a:p>
          <a:p>
            <a:pPr lvl="0" algn="r" rtl="1"/>
            <a:r>
              <a:rPr lang="ar-SA" sz="2400" b="1" dirty="0">
                <a:cs typeface="B Nazanin" panose="00000400000000000000" pitchFamily="2" charset="-78"/>
              </a:rPr>
              <a:t>غربالگری رتینوپاتی با معاینه سالانه چشم بیماران (ارجاع به سطح 2)</a:t>
            </a:r>
            <a:endParaRPr lang="en-US" sz="2400" b="1" dirty="0">
              <a:cs typeface="B Nazanin" panose="00000400000000000000" pitchFamily="2" charset="-78"/>
            </a:endParaRPr>
          </a:p>
          <a:p>
            <a:pPr lvl="0" algn="r" rtl="1"/>
            <a:r>
              <a:rPr lang="ar-SA" sz="2400" b="1" dirty="0">
                <a:cs typeface="B Nazanin" panose="00000400000000000000" pitchFamily="2" charset="-78"/>
              </a:rPr>
              <a:t>دارو درمانی با مهارکننده های آنزیم تبدیل کننده آنژیوتاسین برای جلوگیری از پیشرفت بیماری های کلیوی</a:t>
            </a:r>
            <a:endParaRPr lang="fa-IR" sz="2400" b="1" dirty="0">
              <a:cs typeface="B Nazanin" panose="00000400000000000000" pitchFamily="2" charset="-78"/>
            </a:endParaRPr>
          </a:p>
          <a:p>
            <a:pPr lvl="0" algn="r" rtl="1"/>
            <a:r>
              <a:rPr lang="fa-IR" sz="2400" b="1" dirty="0">
                <a:cs typeface="B Nazanin" panose="00000400000000000000" pitchFamily="2" charset="-78"/>
              </a:rPr>
              <a:t> </a:t>
            </a:r>
            <a:r>
              <a:rPr lang="ar-SA" sz="2400" b="1" dirty="0">
                <a:cs typeface="B Nazanin" panose="00000400000000000000" pitchFamily="2" charset="-78"/>
              </a:rPr>
              <a:t>آموزش تغذیه مناسب به بیمار جهت کمک به کنترل و تثبیت قند خون</a:t>
            </a:r>
            <a:endParaRPr lang="en-US" sz="2400" b="1" dirty="0">
              <a:cs typeface="B Nazanin" panose="00000400000000000000" pitchFamily="2" charset="-78"/>
            </a:endParaRPr>
          </a:p>
          <a:p>
            <a:pPr algn="r" rtl="1"/>
            <a:r>
              <a:rPr lang="ar-SA" sz="2400" b="1" dirty="0">
                <a:cs typeface="B Nazanin" panose="00000400000000000000" pitchFamily="2" charset="-78"/>
              </a:rPr>
              <a:t>ارجاع به کارشناس تغذیه جهت دریافت رژیم غذایی درمانی </a:t>
            </a:r>
            <a:endParaRPr lang="en-US" sz="2400" b="1" dirty="0">
              <a:cs typeface="B Nazanin" panose="00000400000000000000" pitchFamily="2" charset="-78"/>
            </a:endParaRPr>
          </a:p>
        </p:txBody>
      </p:sp>
    </p:spTree>
    <p:extLst>
      <p:ext uri="{BB962C8B-B14F-4D97-AF65-F5344CB8AC3E}">
        <p14:creationId xmlns:p14="http://schemas.microsoft.com/office/powerpoint/2010/main" val="3085323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674054" y="1396863"/>
            <a:ext cx="9830557" cy="2484347"/>
          </a:xfrm>
        </p:spPr>
        <p:txBody>
          <a:bodyPr>
            <a:normAutofit fontScale="90000"/>
          </a:bodyPr>
          <a:lstStyle/>
          <a:p>
            <a:pPr algn="ctr" rtl="1"/>
            <a:r>
              <a:rPr lang="fa-IR" dirty="0">
                <a:cs typeface="B Titr" panose="00000700000000000000" pitchFamily="2" charset="-78"/>
              </a:rPr>
              <a:t>کارگاه معرفی خدمات بروز رسانی شده خطرسنجی قلبی عروقی، دیابت و فشارخون بالا</a:t>
            </a:r>
            <a:endParaRPr lang="en-US" dirty="0">
              <a:cs typeface="B Titr" panose="00000700000000000000" pitchFamily="2" charset="-78"/>
            </a:endParaRPr>
          </a:p>
        </p:txBody>
      </p:sp>
      <p:sp>
        <p:nvSpPr>
          <p:cNvPr id="3" name="Subtitle 2"/>
          <p:cNvSpPr>
            <a:spLocks noGrp="1"/>
          </p:cNvSpPr>
          <p:nvPr>
            <p:ph type="subTitle" idx="1"/>
          </p:nvPr>
        </p:nvSpPr>
        <p:spPr>
          <a:xfrm>
            <a:off x="3593106" y="4584196"/>
            <a:ext cx="5992454" cy="1198418"/>
          </a:xfrm>
        </p:spPr>
        <p:txBody>
          <a:bodyPr>
            <a:normAutofit/>
          </a:bodyPr>
          <a:lstStyle/>
          <a:p>
            <a:pPr algn="ctr" rtl="1"/>
            <a:r>
              <a:rPr lang="fa-IR" sz="1600" b="1" dirty="0">
                <a:cs typeface="B Nazanin" panose="00000400000000000000" pitchFamily="2" charset="-78"/>
              </a:rPr>
              <a:t>مرکز بهداشت ساوه</a:t>
            </a:r>
          </a:p>
          <a:p>
            <a:pPr algn="ctr" rtl="1"/>
            <a:r>
              <a:rPr lang="fa-IR" sz="1600" b="1" dirty="0">
                <a:cs typeface="B Nazanin" panose="00000400000000000000" pitchFamily="2" charset="-78"/>
              </a:rPr>
              <a:t>15و 16 / 7 / 1402</a:t>
            </a:r>
            <a:endParaRPr lang="en-US" sz="1600" b="1" dirty="0">
              <a:cs typeface="B Nazanin" panose="00000400000000000000" pitchFamily="2" charset="-78"/>
            </a:endParaRPr>
          </a:p>
        </p:txBody>
      </p:sp>
    </p:spTree>
    <p:extLst>
      <p:ext uri="{BB962C8B-B14F-4D97-AF65-F5344CB8AC3E}">
        <p14:creationId xmlns:p14="http://schemas.microsoft.com/office/powerpoint/2010/main" val="2898925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773229" y="949301"/>
            <a:ext cx="8911687" cy="1280890"/>
          </a:xfrm>
        </p:spPr>
        <p:txBody>
          <a:bodyPr vert="horz" lIns="91440" tIns="45720" rIns="91440" bIns="45720" rtlCol="0" anchor="t">
            <a:normAutofit/>
          </a:bodyPr>
          <a:lstStyle/>
          <a:p>
            <a:pPr algn="r"/>
            <a:r>
              <a:rPr lang="fa-IR" dirty="0">
                <a:cs typeface="B Titr" panose="00000700000000000000" pitchFamily="2" charset="-78"/>
              </a:rPr>
              <a:t>مصوبه بازبینی بسته دیابت و بیمه</a:t>
            </a:r>
            <a:endParaRPr lang="en-US" dirty="0">
              <a:cs typeface="B Titr" panose="00000700000000000000" pitchFamily="2" charset="-78"/>
            </a:endParaRPr>
          </a:p>
        </p:txBody>
      </p:sp>
      <p:sp>
        <p:nvSpPr>
          <p:cNvPr id="3" name="Content Placeholder 2"/>
          <p:cNvSpPr>
            <a:spLocks noGrp="1"/>
          </p:cNvSpPr>
          <p:nvPr>
            <p:ph idx="1"/>
          </p:nvPr>
        </p:nvSpPr>
        <p:spPr>
          <a:xfrm>
            <a:off x="1468191" y="2049887"/>
            <a:ext cx="10341735" cy="4106213"/>
          </a:xfrm>
        </p:spPr>
        <p:txBody>
          <a:bodyPr>
            <a:normAutofit/>
          </a:bodyPr>
          <a:lstStyle/>
          <a:p>
            <a:pPr marL="0" indent="0" algn="just" rtl="1">
              <a:lnSpc>
                <a:spcPct val="150000"/>
              </a:lnSpc>
              <a:buNone/>
            </a:pPr>
            <a:r>
              <a:rPr lang="ar-SA" sz="2800" b="1" dirty="0">
                <a:cs typeface="B Nazanin" panose="00000400000000000000" pitchFamily="2" charset="-78"/>
              </a:rPr>
              <a:t> در راستای اجرای تکالیف مندرج در بند (ج) ماده (70) قانون برنامه ششم توسعه کشور و بند (د) تبصره (14) قانون بودجه سال 1401 کل کشور و با عنایت به مصوبه هشتاد و ششمین جلسه شورای عالی بیمه سلامت کشور مورخ </a:t>
            </a:r>
            <a:r>
              <a:rPr lang="fa-IR" sz="2800" b="1" dirty="0">
                <a:cs typeface="B Nazanin" panose="00000400000000000000" pitchFamily="2" charset="-78"/>
              </a:rPr>
              <a:t>140</a:t>
            </a:r>
            <a:r>
              <a:rPr lang="ar-SA" sz="2800" b="1" dirty="0">
                <a:cs typeface="B Nazanin" panose="00000400000000000000" pitchFamily="2" charset="-78"/>
              </a:rPr>
              <a:t>0/11/</a:t>
            </a:r>
            <a:r>
              <a:rPr lang="fa-IR" sz="2800" b="1" dirty="0">
                <a:cs typeface="B Nazanin" panose="00000400000000000000" pitchFamily="2" charset="-78"/>
              </a:rPr>
              <a:t>10</a:t>
            </a:r>
            <a:r>
              <a:rPr lang="ar-SA" sz="2800" b="1" dirty="0">
                <a:cs typeface="B Nazanin" panose="00000400000000000000" pitchFamily="2" charset="-78"/>
              </a:rPr>
              <a:t> در خصوص «بازنگری بسته بیمه پایه بیماری دیابت» برقراری پوشش بیمه پایه خدمات و داروهای جدول</a:t>
            </a:r>
            <a:r>
              <a:rPr lang="fa-IR" sz="2800" b="1" dirty="0">
                <a:cs typeface="B Nazanin" panose="00000400000000000000" pitchFamily="2" charset="-78"/>
              </a:rPr>
              <a:t> در اسلاید بعدی</a:t>
            </a:r>
            <a:r>
              <a:rPr lang="ar-SA" sz="2800" b="1" dirty="0">
                <a:cs typeface="B Nazanin" panose="00000400000000000000" pitchFamily="2" charset="-78"/>
              </a:rPr>
              <a:t>، مورد تایید اعضای شورای عالی بیمه سلامت کشور قرار گرفته است.</a:t>
            </a:r>
            <a:endParaRPr lang="en-US" sz="2800" b="1" dirty="0">
              <a:cs typeface="B Nazanin" panose="00000400000000000000" pitchFamily="2" charset="-78"/>
            </a:endParaRPr>
          </a:p>
        </p:txBody>
      </p:sp>
    </p:spTree>
    <p:extLst>
      <p:ext uri="{BB962C8B-B14F-4D97-AF65-F5344CB8AC3E}">
        <p14:creationId xmlns:p14="http://schemas.microsoft.com/office/powerpoint/2010/main" val="4187360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3056565" y="266399"/>
            <a:ext cx="8911687" cy="1280890"/>
          </a:xfrm>
        </p:spPr>
        <p:txBody>
          <a:bodyPr vert="horz" lIns="91440" tIns="45720" rIns="91440" bIns="45720" rtlCol="0" anchor="t">
            <a:normAutofit/>
          </a:bodyPr>
          <a:lstStyle/>
          <a:p>
            <a:pPr algn="r"/>
            <a:r>
              <a:rPr lang="fa-IR" dirty="0">
                <a:cs typeface="B Titr" panose="00000700000000000000" pitchFamily="2" charset="-78"/>
              </a:rPr>
              <a:t>مصوبه بازبینی بسته دیابت و بیمه</a:t>
            </a:r>
            <a:endParaRPr lang="en-US" dirty="0">
              <a:cs typeface="B Titr" panose="00000700000000000000" pitchFamily="2" charset="-78"/>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57590" y="1165048"/>
            <a:ext cx="8886422" cy="5397150"/>
          </a:xfrm>
        </p:spPr>
      </p:pic>
    </p:spTree>
    <p:extLst>
      <p:ext uri="{BB962C8B-B14F-4D97-AF65-F5344CB8AC3E}">
        <p14:creationId xmlns:p14="http://schemas.microsoft.com/office/powerpoint/2010/main" val="1782392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3043685" y="340776"/>
            <a:ext cx="8911687" cy="1280890"/>
          </a:xfrm>
        </p:spPr>
        <p:txBody>
          <a:bodyPr vert="horz" lIns="91440" tIns="45720" rIns="91440" bIns="45720" rtlCol="0" anchor="t">
            <a:normAutofit/>
          </a:bodyPr>
          <a:lstStyle/>
          <a:p>
            <a:pPr algn="r"/>
            <a:r>
              <a:rPr lang="fa-IR" dirty="0">
                <a:cs typeface="B Titr" panose="00000700000000000000" pitchFamily="2" charset="-78"/>
              </a:rPr>
              <a:t>نامه </a:t>
            </a:r>
            <a:r>
              <a:rPr lang="fa-IR" dirty="0" err="1">
                <a:cs typeface="B Titr" panose="00000700000000000000" pitchFamily="2" charset="-78"/>
              </a:rPr>
              <a:t>ابلاغیه</a:t>
            </a:r>
            <a:r>
              <a:rPr lang="fa-IR" dirty="0">
                <a:cs typeface="B Titr" panose="00000700000000000000" pitchFamily="2" charset="-78"/>
              </a:rPr>
              <a:t> مقام محترم وزارت</a:t>
            </a:r>
            <a:endParaRPr lang="en-US" dirty="0">
              <a:cs typeface="B Titr" panose="00000700000000000000" pitchFamily="2" charset="-78"/>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58343" y="0"/>
            <a:ext cx="5134027" cy="7278169"/>
          </a:xfrm>
        </p:spPr>
      </p:pic>
    </p:spTree>
    <p:extLst>
      <p:ext uri="{BB962C8B-B14F-4D97-AF65-F5344CB8AC3E}">
        <p14:creationId xmlns:p14="http://schemas.microsoft.com/office/powerpoint/2010/main" val="7110033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3043685" y="340776"/>
            <a:ext cx="8911687" cy="1280890"/>
          </a:xfrm>
        </p:spPr>
        <p:txBody>
          <a:bodyPr vert="horz" lIns="91440" tIns="45720" rIns="91440" bIns="45720" rtlCol="0" anchor="t">
            <a:normAutofit/>
          </a:bodyPr>
          <a:lstStyle/>
          <a:p>
            <a:pPr algn="r"/>
            <a:r>
              <a:rPr lang="fa-IR" dirty="0">
                <a:cs typeface="B Titr" panose="00000700000000000000" pitchFamily="2" charset="-78"/>
              </a:rPr>
              <a:t>نامه </a:t>
            </a:r>
            <a:r>
              <a:rPr lang="fa-IR" dirty="0" err="1">
                <a:cs typeface="B Titr" panose="00000700000000000000" pitchFamily="2" charset="-78"/>
              </a:rPr>
              <a:t>ابلاغیه</a:t>
            </a:r>
            <a:r>
              <a:rPr lang="fa-IR" dirty="0">
                <a:cs typeface="B Titr" panose="00000700000000000000" pitchFamily="2" charset="-78"/>
              </a:rPr>
              <a:t> مقام محترم وزارت</a:t>
            </a:r>
            <a:endParaRPr lang="en-US" dirty="0">
              <a:cs typeface="B Titr" panose="00000700000000000000" pitchFamily="2" charset="-78"/>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81071" y="0"/>
            <a:ext cx="5030437" cy="6933204"/>
          </a:xfrm>
        </p:spPr>
      </p:pic>
    </p:spTree>
    <p:extLst>
      <p:ext uri="{BB962C8B-B14F-4D97-AF65-F5344CB8AC3E}">
        <p14:creationId xmlns:p14="http://schemas.microsoft.com/office/powerpoint/2010/main" val="5862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3348507" y="263501"/>
            <a:ext cx="8654604" cy="1280890"/>
          </a:xfrm>
        </p:spPr>
        <p:txBody>
          <a:bodyPr vert="horz" lIns="91440" tIns="45720" rIns="91440" bIns="45720" rtlCol="0" anchor="t">
            <a:normAutofit/>
          </a:bodyPr>
          <a:lstStyle/>
          <a:p>
            <a:pPr algn="r" rtl="1"/>
            <a:r>
              <a:rPr lang="fa-IR" sz="2400" dirty="0" err="1">
                <a:cs typeface="B Titr" panose="00000700000000000000" pitchFamily="2" charset="-78"/>
              </a:rPr>
              <a:t>فلوچارت</a:t>
            </a:r>
            <a:r>
              <a:rPr lang="fa-IR" sz="2400" dirty="0">
                <a:cs typeface="B Titr" panose="00000700000000000000" pitchFamily="2" charset="-78"/>
              </a:rPr>
              <a:t> فرآیندی خدمت آموزش سالانه</a:t>
            </a:r>
            <a:r>
              <a:rPr lang="en-US" sz="2400" dirty="0">
                <a:cs typeface="B Titr" panose="00000700000000000000" pitchFamily="2" charset="-78"/>
              </a:rPr>
              <a:t> </a:t>
            </a:r>
            <a:r>
              <a:rPr lang="fa-IR" sz="2400" dirty="0">
                <a:cs typeface="B Titr" panose="00000700000000000000" pitchFamily="2" charset="-78"/>
              </a:rPr>
              <a:t>دیابت توسط مراقب سلامت/بهورز </a:t>
            </a:r>
            <a:endParaRPr lang="en-US" sz="2400" dirty="0">
              <a:cs typeface="B Titr" panose="00000700000000000000" pitchFamily="2" charset="-78"/>
            </a:endParaRPr>
          </a:p>
        </p:txBody>
      </p:sp>
      <p:pic>
        <p:nvPicPr>
          <p:cNvPr id="3" name="Picture 2"/>
          <p:cNvPicPr>
            <a:picLocks noChangeAspect="1"/>
          </p:cNvPicPr>
          <p:nvPr/>
        </p:nvPicPr>
        <p:blipFill>
          <a:blip r:embed="rId3"/>
          <a:stretch>
            <a:fillRect/>
          </a:stretch>
        </p:blipFill>
        <p:spPr>
          <a:xfrm>
            <a:off x="558186" y="0"/>
            <a:ext cx="10427865" cy="6858000"/>
          </a:xfrm>
          <a:prstGeom prst="rect">
            <a:avLst/>
          </a:prstGeom>
        </p:spPr>
      </p:pic>
    </p:spTree>
    <p:extLst>
      <p:ext uri="{BB962C8B-B14F-4D97-AF65-F5344CB8AC3E}">
        <p14:creationId xmlns:p14="http://schemas.microsoft.com/office/powerpoint/2010/main" val="16745529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164209" y="522153"/>
            <a:ext cx="9469750" cy="1280890"/>
          </a:xfrm>
        </p:spPr>
        <p:txBody>
          <a:bodyPr vert="horz" lIns="91440" tIns="45720" rIns="91440" bIns="45720" rtlCol="0" anchor="t">
            <a:normAutofit/>
          </a:bodyPr>
          <a:lstStyle/>
          <a:p>
            <a:pPr algn="r"/>
            <a:r>
              <a:rPr lang="fa-IR" sz="3200" dirty="0">
                <a:cs typeface="B Titr" panose="00000700000000000000" pitchFamily="2" charset="-78"/>
              </a:rPr>
              <a:t>نکات مهم خدمات مراقبت دیابت</a:t>
            </a:r>
            <a:endParaRPr lang="en-US" sz="3200" dirty="0">
              <a:cs typeface="B Titr" panose="00000700000000000000" pitchFamily="2" charset="-78"/>
            </a:endParaRPr>
          </a:p>
        </p:txBody>
      </p:sp>
      <p:sp>
        <p:nvSpPr>
          <p:cNvPr id="3" name="Content Placeholder 2"/>
          <p:cNvSpPr>
            <a:spLocks noGrp="1"/>
          </p:cNvSpPr>
          <p:nvPr>
            <p:ph idx="1"/>
          </p:nvPr>
        </p:nvSpPr>
        <p:spPr>
          <a:xfrm>
            <a:off x="1107584" y="1223494"/>
            <a:ext cx="10526376" cy="5460642"/>
          </a:xfrm>
        </p:spPr>
        <p:txBody>
          <a:bodyPr vert="horz" lIns="91440" tIns="45720" rIns="91440" bIns="45720" rtlCol="0">
            <a:normAutofit/>
          </a:bodyPr>
          <a:lstStyle/>
          <a:p>
            <a:pPr algn="just" rtl="1">
              <a:lnSpc>
                <a:spcPct val="150000"/>
              </a:lnSpc>
            </a:pPr>
            <a:r>
              <a:rPr lang="fa-IR" sz="2800" b="1" dirty="0">
                <a:cs typeface="B Nazanin" panose="00000400000000000000" pitchFamily="2" charset="-78"/>
              </a:rPr>
              <a:t>امکان ارائه خدمت مراقبت ماهانه دیابت (غیر پزشک- در سامانه سیب با کد 8326) به بیماران دیابتی </a:t>
            </a:r>
            <a:r>
              <a:rPr lang="fa-IR" sz="2800" b="1" u="sng" dirty="0">
                <a:cs typeface="B Nazanin" panose="00000400000000000000" pitchFamily="2" charset="-78"/>
              </a:rPr>
              <a:t>در تمامی سنین </a:t>
            </a:r>
            <a:r>
              <a:rPr lang="fa-IR" sz="2800" b="1" dirty="0">
                <a:cs typeface="B Nazanin" panose="00000400000000000000" pitchFamily="2" charset="-78"/>
              </a:rPr>
              <a:t>میسر گردید و در حین دریافت خدمت، مطالب آموزشی توسط مراقب سلامت/بهورز آموزش داده خواهد شد.</a:t>
            </a:r>
          </a:p>
          <a:p>
            <a:pPr marL="0" indent="0" algn="just" rtl="1">
              <a:lnSpc>
                <a:spcPct val="150000"/>
              </a:lnSpc>
              <a:buNone/>
            </a:pPr>
            <a:endParaRPr lang="fa-IR" sz="2800" b="1" dirty="0">
              <a:cs typeface="B Nazanin" panose="00000400000000000000" pitchFamily="2" charset="-78"/>
            </a:endParaRPr>
          </a:p>
          <a:p>
            <a:pPr algn="just" rtl="1">
              <a:lnSpc>
                <a:spcPct val="150000"/>
              </a:lnSpc>
            </a:pPr>
            <a:r>
              <a:rPr lang="fa-IR" sz="2800" b="1" dirty="0">
                <a:cs typeface="B Nazanin" panose="00000400000000000000" pitchFamily="2" charset="-78"/>
              </a:rPr>
              <a:t>اگر بیماری دیابت فرد قبلا در سامانه ها ثبت نشده باشد، لازم است با  </a:t>
            </a:r>
            <a:r>
              <a:rPr lang="fa-IR" sz="2800" b="1" dirty="0" err="1">
                <a:cs typeface="B Nazanin" panose="00000400000000000000" pitchFamily="2" charset="-78"/>
              </a:rPr>
              <a:t>با</a:t>
            </a:r>
            <a:r>
              <a:rPr lang="fa-IR" sz="2800" b="1" dirty="0">
                <a:cs typeface="B Nazanin" panose="00000400000000000000" pitchFamily="2" charset="-78"/>
              </a:rPr>
              <a:t> کد</a:t>
            </a:r>
            <a:r>
              <a:rPr lang="en-US" sz="2800" b="1" dirty="0">
                <a:cs typeface="B Nazanin" panose="00000400000000000000" pitchFamily="2" charset="-78"/>
              </a:rPr>
              <a:t>E10  </a:t>
            </a:r>
            <a:r>
              <a:rPr lang="fa-IR" sz="2800" b="1" dirty="0">
                <a:cs typeface="B Nazanin" panose="00000400000000000000" pitchFamily="2" charset="-78"/>
              </a:rPr>
              <a:t>(دیابت نوع یک) یا کد </a:t>
            </a:r>
            <a:r>
              <a:rPr lang="en-US" sz="2800" b="1" dirty="0">
                <a:cs typeface="B Nazanin" panose="00000400000000000000" pitchFamily="2" charset="-78"/>
              </a:rPr>
              <a:t>E11 </a:t>
            </a:r>
            <a:r>
              <a:rPr lang="fa-IR" sz="2800" b="1" dirty="0">
                <a:cs typeface="B Nazanin" panose="00000400000000000000" pitchFamily="2" charset="-78"/>
              </a:rPr>
              <a:t> (دیابت نوع دو) یا </a:t>
            </a:r>
            <a:r>
              <a:rPr lang="en-US" sz="2800" b="1" dirty="0">
                <a:cs typeface="B Nazanin" panose="00000400000000000000" pitchFamily="2" charset="-78"/>
              </a:rPr>
              <a:t>O24 </a:t>
            </a:r>
            <a:r>
              <a:rPr lang="fa-IR" sz="2800" b="1" dirty="0">
                <a:cs typeface="B Nazanin" panose="00000400000000000000" pitchFamily="2" charset="-78"/>
              </a:rPr>
              <a:t> (دیابت بارداری) توسط پزشک ثبت گردد (حذف تشخیص بیماری دیابت نوع یک و دو بدون نظارت مدیر سیستم یا بدون توضیح کافی نباید امکان پذیر باشد و دیابت بارداری نیز 6 هفته پس از ختم بارداری تعیین تکلیف شود). </a:t>
            </a:r>
          </a:p>
        </p:txBody>
      </p:sp>
    </p:spTree>
    <p:extLst>
      <p:ext uri="{BB962C8B-B14F-4D97-AF65-F5344CB8AC3E}">
        <p14:creationId xmlns:p14="http://schemas.microsoft.com/office/powerpoint/2010/main" val="3223799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164209" y="522153"/>
            <a:ext cx="9469750" cy="1280890"/>
          </a:xfrm>
        </p:spPr>
        <p:txBody>
          <a:bodyPr vert="horz" lIns="91440" tIns="45720" rIns="91440" bIns="45720" rtlCol="0" anchor="t">
            <a:normAutofit/>
          </a:bodyPr>
          <a:lstStyle/>
          <a:p>
            <a:pPr algn="r"/>
            <a:r>
              <a:rPr lang="fa-IR" sz="3200" dirty="0">
                <a:cs typeface="B Titr" panose="00000700000000000000" pitchFamily="2" charset="-78"/>
              </a:rPr>
              <a:t>نکات مهم خدمات مراقبت دیابت</a:t>
            </a:r>
            <a:endParaRPr lang="en-US" sz="3200" dirty="0">
              <a:cs typeface="B Titr" panose="00000700000000000000" pitchFamily="2" charset="-78"/>
            </a:endParaRPr>
          </a:p>
        </p:txBody>
      </p:sp>
      <p:sp>
        <p:nvSpPr>
          <p:cNvPr id="3" name="Content Placeholder 2"/>
          <p:cNvSpPr>
            <a:spLocks noGrp="1"/>
          </p:cNvSpPr>
          <p:nvPr>
            <p:ph idx="1"/>
          </p:nvPr>
        </p:nvSpPr>
        <p:spPr>
          <a:xfrm>
            <a:off x="953038" y="1339404"/>
            <a:ext cx="10590770" cy="5254580"/>
          </a:xfrm>
        </p:spPr>
        <p:txBody>
          <a:bodyPr vert="horz" lIns="91440" tIns="45720" rIns="91440" bIns="45720" rtlCol="0">
            <a:normAutofit lnSpcReduction="10000"/>
          </a:bodyPr>
          <a:lstStyle/>
          <a:p>
            <a:pPr algn="just" rtl="1">
              <a:lnSpc>
                <a:spcPct val="150000"/>
              </a:lnSpc>
            </a:pPr>
            <a:r>
              <a:rPr lang="fa-IR" sz="2800" b="1" dirty="0">
                <a:cs typeface="B Nazanin" panose="00000400000000000000" pitchFamily="2" charset="-78"/>
              </a:rPr>
              <a:t>کد ملی و نوع بیماری دیابت فرد از طریق </a:t>
            </a:r>
            <a:r>
              <a:rPr lang="fa-IR" sz="2800" b="1" dirty="0" err="1">
                <a:cs typeface="B Nazanin" panose="00000400000000000000" pitchFamily="2" charset="-78"/>
              </a:rPr>
              <a:t>وب</a:t>
            </a:r>
            <a:r>
              <a:rPr lang="fa-IR" sz="2800" b="1" dirty="0">
                <a:cs typeface="B Nazanin" panose="00000400000000000000" pitchFamily="2" charset="-78"/>
              </a:rPr>
              <a:t> سرویس در اختیار سازمان های بیمه گر قرار می گیرد. اعتبار زمانی کد ملی برابر با یک سال بوده و بیماران سالانه حداقل یک بار باید به مراکز خدمات جامع سلامت/ پایگاه سلامت/ خانه بهداشت برای دریافت آموزش مراجعه نمایند. </a:t>
            </a:r>
          </a:p>
          <a:p>
            <a:pPr algn="just" rtl="1">
              <a:lnSpc>
                <a:spcPct val="150000"/>
              </a:lnSpc>
            </a:pPr>
            <a:r>
              <a:rPr lang="fa-IR" sz="2800" b="1" dirty="0">
                <a:cs typeface="B Nazanin" panose="00000400000000000000" pitchFamily="2" charset="-78"/>
              </a:rPr>
              <a:t>در سامانه سیب در قسمت اقدام خدمت مراقبت ماهانه دیابت- </a:t>
            </a:r>
            <a:r>
              <a:rPr lang="fa-IR" sz="2800" b="1" dirty="0" err="1">
                <a:cs typeface="B Nazanin" panose="00000400000000000000" pitchFamily="2" charset="-78"/>
              </a:rPr>
              <a:t>غیرپزشک</a:t>
            </a:r>
            <a:r>
              <a:rPr lang="fa-IR" sz="2800" b="1" dirty="0">
                <a:cs typeface="B Nazanin" panose="00000400000000000000" pitchFamily="2" charset="-78"/>
              </a:rPr>
              <a:t> (کد 8326) بندی به عنوان" ارایه آموزش های تکمیلی به متقاضیان دریافت داروهای جدید یا نوار تست قند خون تحت پوشش بیمه" اضافه گردید. </a:t>
            </a:r>
          </a:p>
          <a:p>
            <a:pPr algn="just" rtl="1">
              <a:lnSpc>
                <a:spcPct val="150000"/>
              </a:lnSpc>
            </a:pPr>
            <a:r>
              <a:rPr lang="fa-IR" sz="2800" b="1" dirty="0">
                <a:cs typeface="B Nazanin" panose="00000400000000000000" pitchFamily="2" charset="-78"/>
              </a:rPr>
              <a:t>سایر تمهیدات برای تداوم آموزش های بیشتر به بیماران، به صورت مجازی از طریق </a:t>
            </a:r>
            <a:r>
              <a:rPr lang="fa-IR" sz="2800" b="1" dirty="0" err="1">
                <a:cs typeface="B Nazanin" panose="00000400000000000000" pitchFamily="2" charset="-78"/>
              </a:rPr>
              <a:t>کدهای</a:t>
            </a:r>
            <a:r>
              <a:rPr lang="fa-IR" sz="2800" b="1" dirty="0">
                <a:cs typeface="B Nazanin" panose="00000400000000000000" pitchFamily="2" charset="-78"/>
              </a:rPr>
              <a:t> قابل اسکن بر روی پوستر( لینک ورود به سایت) می باشد. </a:t>
            </a:r>
            <a:endParaRPr lang="en-US" sz="2800" b="1" dirty="0">
              <a:cs typeface="B Nazanin" panose="00000400000000000000" pitchFamily="2" charset="-78"/>
            </a:endParaRPr>
          </a:p>
        </p:txBody>
      </p:sp>
    </p:spTree>
    <p:extLst>
      <p:ext uri="{BB962C8B-B14F-4D97-AF65-F5344CB8AC3E}">
        <p14:creationId xmlns:p14="http://schemas.microsoft.com/office/powerpoint/2010/main" val="3913193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5241702" y="366532"/>
            <a:ext cx="6803824" cy="1280890"/>
          </a:xfrm>
        </p:spPr>
        <p:txBody>
          <a:bodyPr vert="horz" lIns="91440" tIns="45720" rIns="91440" bIns="45720" rtlCol="0" anchor="t">
            <a:normAutofit/>
          </a:bodyPr>
          <a:lstStyle/>
          <a:p>
            <a:pPr algn="r"/>
            <a:r>
              <a:rPr lang="fa-IR" sz="3200" dirty="0">
                <a:cs typeface="B Titr" panose="00000700000000000000" pitchFamily="2" charset="-78"/>
              </a:rPr>
              <a:t>محتوای آموزشی (در سامانه سیب)</a:t>
            </a:r>
            <a:endParaRPr lang="en-US" sz="3200" dirty="0">
              <a:cs typeface="B Titr" panose="00000700000000000000" pitchFamily="2" charset="-78"/>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52" y="1115314"/>
            <a:ext cx="10431887" cy="5742686"/>
          </a:xfrm>
          <a:prstGeom prst="rect">
            <a:avLst/>
          </a:prstGeom>
        </p:spPr>
      </p:pic>
    </p:spTree>
    <p:extLst>
      <p:ext uri="{BB962C8B-B14F-4D97-AF65-F5344CB8AC3E}">
        <p14:creationId xmlns:p14="http://schemas.microsoft.com/office/powerpoint/2010/main" val="31382342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5241702" y="366532"/>
            <a:ext cx="6803824" cy="1280890"/>
          </a:xfrm>
        </p:spPr>
        <p:txBody>
          <a:bodyPr vert="horz" lIns="91440" tIns="45720" rIns="91440" bIns="45720" rtlCol="0" anchor="t">
            <a:normAutofit/>
          </a:bodyPr>
          <a:lstStyle/>
          <a:p>
            <a:pPr algn="r"/>
            <a:r>
              <a:rPr lang="fa-IR" sz="3200" dirty="0">
                <a:cs typeface="B Titr" panose="00000700000000000000" pitchFamily="2" charset="-78"/>
              </a:rPr>
              <a:t>محتوای آموزشی (پوستر، سایت و ...) </a:t>
            </a:r>
            <a:endParaRPr lang="en-US" sz="3200" dirty="0">
              <a:cs typeface="B Titr" panose="00000700000000000000" pitchFamily="2" charset="-78"/>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22740" y="-96535"/>
            <a:ext cx="4900893" cy="6954535"/>
          </a:xfrm>
        </p:spPr>
      </p:pic>
      <p:sp>
        <p:nvSpPr>
          <p:cNvPr id="5" name="Right Arrow 4"/>
          <p:cNvSpPr/>
          <p:nvPr/>
        </p:nvSpPr>
        <p:spPr>
          <a:xfrm>
            <a:off x="850007" y="6310648"/>
            <a:ext cx="2434107" cy="547352"/>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76258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21553" y="456685"/>
            <a:ext cx="10512939" cy="1280890"/>
          </a:xfrm>
        </p:spPr>
        <p:txBody>
          <a:bodyPr vert="horz" lIns="91440" tIns="45720" rIns="91440" bIns="45720" rtlCol="0" anchor="t">
            <a:normAutofit/>
          </a:bodyPr>
          <a:lstStyle/>
          <a:p>
            <a:pPr algn="r"/>
            <a:r>
              <a:rPr lang="fa-IR" dirty="0">
                <a:cs typeface="B Titr" panose="00000700000000000000" pitchFamily="2" charset="-78"/>
              </a:rPr>
              <a:t>محتوای آموزشی (ویژه مراقب سلامت/بهورز)</a:t>
            </a:r>
            <a:endParaRPr lang="en-US" dirty="0">
              <a:cs typeface="B Titr" panose="00000700000000000000" pitchFamily="2" charset="-78"/>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21553" y="1365160"/>
            <a:ext cx="9327755" cy="5138503"/>
          </a:xfrm>
        </p:spPr>
      </p:pic>
    </p:spTree>
    <p:extLst>
      <p:ext uri="{BB962C8B-B14F-4D97-AF65-F5344CB8AC3E}">
        <p14:creationId xmlns:p14="http://schemas.microsoft.com/office/powerpoint/2010/main" val="1123955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062" y="1320151"/>
            <a:ext cx="11784169" cy="5286399"/>
          </a:xfrm>
          <a:solidFill>
            <a:schemeClr val="accent6">
              <a:lumMod val="20000"/>
              <a:lumOff val="80000"/>
            </a:schemeClr>
          </a:solidFill>
        </p:spPr>
        <p:txBody>
          <a:bodyPr>
            <a:normAutofit/>
          </a:bodyPr>
          <a:lstStyle/>
          <a:p>
            <a:pPr marL="0" indent="0" algn="r" rtl="1">
              <a:buNone/>
            </a:pPr>
            <a:endParaRPr lang="fa-IR" sz="2400" b="1" dirty="0">
              <a:latin typeface="+mj-lt"/>
              <a:ea typeface="+mj-ea"/>
              <a:cs typeface="B Nazanin" panose="00000400000000000000" pitchFamily="2" charset="-78"/>
            </a:endParaRPr>
          </a:p>
          <a:p>
            <a:pPr marL="0" indent="0" algn="r" rtl="1">
              <a:buNone/>
            </a:pPr>
            <a:endParaRPr lang="fa-IR" sz="2400" dirty="0">
              <a:latin typeface="+mj-lt"/>
              <a:ea typeface="+mj-ea"/>
              <a:cs typeface="B Titr" panose="000007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206062" y="184118"/>
            <a:ext cx="11784169" cy="1013617"/>
          </a:xfrm>
        </p:spPr>
        <p:txBody>
          <a:bodyPr vert="horz" lIns="91440" tIns="45720" rIns="91440" bIns="45720" rtlCol="0" anchor="t">
            <a:normAutofit/>
          </a:bodyPr>
          <a:lstStyle/>
          <a:p>
            <a:pPr algn="r"/>
            <a:r>
              <a:rPr lang="fa-IR" dirty="0">
                <a:cs typeface="B Titr" panose="00000700000000000000" pitchFamily="2" charset="-78"/>
              </a:rPr>
              <a:t>بلوک </a:t>
            </a:r>
            <a:r>
              <a:rPr lang="fa-IR" dirty="0" err="1">
                <a:cs typeface="B Titr" panose="00000700000000000000" pitchFamily="2" charset="-78"/>
              </a:rPr>
              <a:t>دیاگرام</a:t>
            </a:r>
            <a:r>
              <a:rPr lang="fa-IR" dirty="0">
                <a:cs typeface="B Titr" panose="00000700000000000000" pitchFamily="2" charset="-78"/>
              </a:rPr>
              <a:t> خدمت </a:t>
            </a:r>
            <a:r>
              <a:rPr lang="fa-IR" dirty="0" err="1">
                <a:cs typeface="B Titr" panose="00000700000000000000" pitchFamily="2" charset="-78"/>
              </a:rPr>
              <a:t>خطرسنجی</a:t>
            </a:r>
            <a:r>
              <a:rPr lang="fa-IR" dirty="0">
                <a:cs typeface="B Titr" panose="00000700000000000000" pitchFamily="2" charset="-78"/>
              </a:rPr>
              <a:t> (نسخه سال 2007)</a:t>
            </a:r>
            <a:endParaRPr lang="en-US" dirty="0">
              <a:cs typeface="B Titr" panose="00000700000000000000" pitchFamily="2" charset="-78"/>
            </a:endParaRPr>
          </a:p>
        </p:txBody>
      </p:sp>
      <p:pic>
        <p:nvPicPr>
          <p:cNvPr id="6" name="Picture 5"/>
          <p:cNvPicPr>
            <a:picLocks noChangeAspect="1"/>
          </p:cNvPicPr>
          <p:nvPr/>
        </p:nvPicPr>
        <p:blipFill>
          <a:blip r:embed="rId3"/>
          <a:stretch>
            <a:fillRect/>
          </a:stretch>
        </p:blipFill>
        <p:spPr>
          <a:xfrm>
            <a:off x="875763" y="1068635"/>
            <a:ext cx="9826582" cy="5229135"/>
          </a:xfrm>
          <a:prstGeom prst="rect">
            <a:avLst/>
          </a:prstGeom>
        </p:spPr>
      </p:pic>
    </p:spTree>
    <p:extLst>
      <p:ext uri="{BB962C8B-B14F-4D97-AF65-F5344CB8AC3E}">
        <p14:creationId xmlns:p14="http://schemas.microsoft.com/office/powerpoint/2010/main" val="5615387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678806" y="456685"/>
            <a:ext cx="9044747" cy="1280890"/>
          </a:xfrm>
        </p:spPr>
        <p:txBody>
          <a:bodyPr vert="horz" lIns="91440" tIns="45720" rIns="91440" bIns="45720" rtlCol="0" anchor="t">
            <a:normAutofit/>
          </a:bodyPr>
          <a:lstStyle/>
          <a:p>
            <a:pPr algn="r"/>
            <a:r>
              <a:rPr lang="fa-IR" dirty="0">
                <a:cs typeface="B Titr" panose="00000700000000000000" pitchFamily="2" charset="-78"/>
              </a:rPr>
              <a:t>محتوای آموزشی (ویژه مبتلایان به دیابت)</a:t>
            </a:r>
            <a:endParaRPr lang="en-US" dirty="0">
              <a:cs typeface="B Titr" panose="00000700000000000000" pitchFamily="2" charset="-78"/>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45446" y="1262128"/>
            <a:ext cx="10194017" cy="5177307"/>
          </a:xfrm>
        </p:spPr>
      </p:pic>
    </p:spTree>
    <p:extLst>
      <p:ext uri="{BB962C8B-B14F-4D97-AF65-F5344CB8AC3E}">
        <p14:creationId xmlns:p14="http://schemas.microsoft.com/office/powerpoint/2010/main" val="4443503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592925" y="495322"/>
            <a:ext cx="8911687" cy="1280890"/>
          </a:xfrm>
        </p:spPr>
        <p:txBody>
          <a:bodyPr vert="horz" lIns="91440" tIns="45720" rIns="91440" bIns="45720" rtlCol="0" anchor="t">
            <a:normAutofit/>
          </a:bodyPr>
          <a:lstStyle/>
          <a:p>
            <a:pPr algn="r"/>
            <a:r>
              <a:rPr lang="fa-IR" dirty="0">
                <a:cs typeface="B Titr" panose="00000700000000000000" pitchFamily="2" charset="-78"/>
              </a:rPr>
              <a:t>گزارش های دوره ای مراقبت دیابت/ پره دیابت</a:t>
            </a:r>
            <a:endParaRPr lang="en-US" dirty="0">
              <a:cs typeface="B Titr" panose="000007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975" y="1290396"/>
            <a:ext cx="10978024" cy="5567604"/>
          </a:xfrm>
          <a:prstGeom prst="rect">
            <a:avLst/>
          </a:prstGeom>
        </p:spPr>
      </p:pic>
    </p:spTree>
    <p:extLst>
      <p:ext uri="{BB962C8B-B14F-4D97-AF65-F5344CB8AC3E}">
        <p14:creationId xmlns:p14="http://schemas.microsoft.com/office/powerpoint/2010/main" val="3061314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631561" y="237744"/>
            <a:ext cx="8911687" cy="1280890"/>
          </a:xfrm>
        </p:spPr>
        <p:txBody>
          <a:bodyPr vert="horz" lIns="91440" tIns="45720" rIns="91440" bIns="45720" rtlCol="0" anchor="t">
            <a:normAutofit/>
          </a:bodyPr>
          <a:lstStyle/>
          <a:p>
            <a:pPr algn="r"/>
            <a:r>
              <a:rPr lang="fa-IR" dirty="0">
                <a:cs typeface="B Titr" panose="00000700000000000000" pitchFamily="2" charset="-78"/>
              </a:rPr>
              <a:t>گزارش های دوره ای مراقبت دیابت/ پره دیابت</a:t>
            </a:r>
            <a:endParaRPr lang="en-US" dirty="0">
              <a:cs typeface="B Titr"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034" y="1073245"/>
            <a:ext cx="11256135" cy="5784755"/>
          </a:xfrm>
          <a:prstGeom prst="rect">
            <a:avLst/>
          </a:prstGeom>
        </p:spPr>
      </p:pic>
    </p:spTree>
    <p:extLst>
      <p:ext uri="{BB962C8B-B14F-4D97-AF65-F5344CB8AC3E}">
        <p14:creationId xmlns:p14="http://schemas.microsoft.com/office/powerpoint/2010/main" val="23769821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631561" y="237744"/>
            <a:ext cx="8911687" cy="1280890"/>
          </a:xfrm>
        </p:spPr>
        <p:txBody>
          <a:bodyPr vert="horz" lIns="91440" tIns="45720" rIns="91440" bIns="45720" rtlCol="0" anchor="t">
            <a:normAutofit/>
          </a:bodyPr>
          <a:lstStyle/>
          <a:p>
            <a:pPr algn="r"/>
            <a:r>
              <a:rPr lang="fa-IR" dirty="0">
                <a:cs typeface="B Titr" panose="00000700000000000000" pitchFamily="2" charset="-78"/>
              </a:rPr>
              <a:t>گزارش های دوره ای مراقبت دیابت/ پره دیابت</a:t>
            </a:r>
            <a:endParaRPr lang="en-US" dirty="0">
              <a:cs typeface="B Titr" panose="000007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437" y="1236980"/>
            <a:ext cx="11642501" cy="5358148"/>
          </a:xfrm>
          <a:prstGeom prst="rect">
            <a:avLst/>
          </a:prstGeom>
        </p:spPr>
      </p:pic>
    </p:spTree>
    <p:extLst>
      <p:ext uri="{BB962C8B-B14F-4D97-AF65-F5344CB8AC3E}">
        <p14:creationId xmlns:p14="http://schemas.microsoft.com/office/powerpoint/2010/main" val="15252062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635617" y="688504"/>
            <a:ext cx="10178088" cy="1280890"/>
          </a:xfrm>
        </p:spPr>
        <p:txBody>
          <a:bodyPr vert="horz" lIns="91440" tIns="45720" rIns="91440" bIns="45720" rtlCol="0" anchor="t">
            <a:normAutofit/>
          </a:bodyPr>
          <a:lstStyle/>
          <a:p>
            <a:pPr algn="r" rtl="1"/>
            <a:r>
              <a:rPr lang="fa-IR" dirty="0">
                <a:cs typeface="B Titr" panose="00000700000000000000" pitchFamily="2" charset="-78"/>
              </a:rPr>
              <a:t>اهم اقدامات انجام شده در حوزه دیابت  در سال 1400 و 1401</a:t>
            </a:r>
            <a:endParaRPr lang="en-US" dirty="0">
              <a:cs typeface="B Titr" panose="00000700000000000000" pitchFamily="2" charset="-78"/>
            </a:endParaRPr>
          </a:p>
        </p:txBody>
      </p:sp>
      <p:sp>
        <p:nvSpPr>
          <p:cNvPr id="3" name="Content Placeholder 2"/>
          <p:cNvSpPr>
            <a:spLocks noGrp="1"/>
          </p:cNvSpPr>
          <p:nvPr>
            <p:ph idx="1"/>
          </p:nvPr>
        </p:nvSpPr>
        <p:spPr>
          <a:xfrm>
            <a:off x="1635617" y="2133600"/>
            <a:ext cx="9868995" cy="3777622"/>
          </a:xfrm>
        </p:spPr>
        <p:txBody>
          <a:bodyPr>
            <a:normAutofit/>
          </a:bodyPr>
          <a:lstStyle/>
          <a:p>
            <a:pPr algn="r" rtl="1"/>
            <a:r>
              <a:rPr lang="fa-IR" sz="2400" b="1" dirty="0">
                <a:cs typeface="B Nazanin" panose="00000400000000000000" pitchFamily="2" charset="-78"/>
              </a:rPr>
              <a:t>بازنگری بسته خدمات دیابت و بیمه</a:t>
            </a:r>
          </a:p>
          <a:p>
            <a:pPr algn="r" rtl="1"/>
            <a:r>
              <a:rPr lang="fa-IR" sz="2400" b="1" dirty="0">
                <a:cs typeface="B Nazanin" panose="00000400000000000000" pitchFamily="2" charset="-78"/>
              </a:rPr>
              <a:t>الزام قانونی آموزش و ثبت بیماران دیابتی دریافت کننده داروهای جدید با همکاری بیمه</a:t>
            </a:r>
          </a:p>
          <a:p>
            <a:pPr algn="r" rtl="1"/>
            <a:r>
              <a:rPr lang="fa-IR" sz="2400" b="1" dirty="0">
                <a:cs typeface="B Nazanin" panose="00000400000000000000" pitchFamily="2" charset="-78"/>
              </a:rPr>
              <a:t>مشارکت در تهیه دستورالعمل </a:t>
            </a:r>
            <a:r>
              <a:rPr lang="fa-IR" sz="2400" b="1" dirty="0" err="1">
                <a:cs typeface="B Nazanin" panose="00000400000000000000" pitchFamily="2" charset="-78"/>
              </a:rPr>
              <a:t>خودپایشی</a:t>
            </a:r>
            <a:r>
              <a:rPr lang="fa-IR" sz="2400" b="1" dirty="0">
                <a:cs typeface="B Nazanin" panose="00000400000000000000" pitchFamily="2" charset="-78"/>
              </a:rPr>
              <a:t> </a:t>
            </a:r>
            <a:r>
              <a:rPr lang="fa-IR" sz="2400" b="1" dirty="0" err="1">
                <a:cs typeface="B Nazanin" panose="00000400000000000000" pitchFamily="2" charset="-78"/>
              </a:rPr>
              <a:t>قندخون</a:t>
            </a:r>
            <a:r>
              <a:rPr lang="fa-IR" sz="2400" b="1" dirty="0">
                <a:cs typeface="B Nazanin" panose="00000400000000000000" pitchFamily="2" charset="-78"/>
              </a:rPr>
              <a:t> با انجمن غدد و انجمن های دیابت</a:t>
            </a:r>
          </a:p>
          <a:p>
            <a:pPr algn="r" rtl="1"/>
            <a:r>
              <a:rPr lang="fa-IR" sz="2400" b="1" dirty="0">
                <a:cs typeface="B Nazanin" panose="00000400000000000000" pitchFamily="2" charset="-78"/>
              </a:rPr>
              <a:t>ابلاغ دستورالعمل ملی </a:t>
            </a:r>
            <a:r>
              <a:rPr lang="fa-IR" sz="2400" b="1" dirty="0" err="1">
                <a:cs typeface="B Nazanin" panose="00000400000000000000" pitchFamily="2" charset="-78"/>
              </a:rPr>
              <a:t>خودپایشی</a:t>
            </a:r>
            <a:r>
              <a:rPr lang="fa-IR" sz="2400" b="1" dirty="0">
                <a:cs typeface="B Nazanin" panose="00000400000000000000" pitchFamily="2" charset="-78"/>
              </a:rPr>
              <a:t> </a:t>
            </a:r>
            <a:r>
              <a:rPr lang="fa-IR" sz="2400" b="1" dirty="0" err="1">
                <a:cs typeface="B Nazanin" panose="00000400000000000000" pitchFamily="2" charset="-78"/>
              </a:rPr>
              <a:t>قندخون</a:t>
            </a:r>
            <a:r>
              <a:rPr lang="fa-IR" sz="2400" b="1" dirty="0">
                <a:cs typeface="B Nazanin" panose="00000400000000000000" pitchFamily="2" charset="-78"/>
              </a:rPr>
              <a:t> به دانشگاه های علوم پزشکی کشور</a:t>
            </a:r>
          </a:p>
          <a:p>
            <a:pPr algn="r" rtl="1"/>
            <a:r>
              <a:rPr lang="fa-IR" sz="2400" b="1" dirty="0">
                <a:cs typeface="B Nazanin" panose="00000400000000000000" pitchFamily="2" charset="-78"/>
              </a:rPr>
              <a:t>ابلاغ دستورالعمل مراقبت بیماران دیابتی جهت پزشکان عمومی</a:t>
            </a:r>
          </a:p>
          <a:p>
            <a:endParaRPr lang="en-US" sz="2400" dirty="0"/>
          </a:p>
        </p:txBody>
      </p:sp>
    </p:spTree>
    <p:extLst>
      <p:ext uri="{BB962C8B-B14F-4D97-AF65-F5344CB8AC3E}">
        <p14:creationId xmlns:p14="http://schemas.microsoft.com/office/powerpoint/2010/main" val="18861919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3103808" y="538060"/>
            <a:ext cx="9324305" cy="1735487"/>
          </a:xfrm>
        </p:spPr>
        <p:txBody>
          <a:bodyPr vert="horz" lIns="91440" tIns="45720" rIns="91440" bIns="45720" rtlCol="0" anchor="t">
            <a:normAutofit/>
          </a:bodyPr>
          <a:lstStyle/>
          <a:p>
            <a:pPr algn="ctr"/>
            <a:r>
              <a:rPr lang="fa-IR" sz="7200" dirty="0" err="1">
                <a:solidFill>
                  <a:srgbClr val="C00000"/>
                </a:solidFill>
                <a:cs typeface="B Titr" panose="00000700000000000000" pitchFamily="2" charset="-78"/>
              </a:rPr>
              <a:t>فشارخون</a:t>
            </a:r>
            <a:r>
              <a:rPr lang="fa-IR" sz="7200" dirty="0">
                <a:solidFill>
                  <a:srgbClr val="C00000"/>
                </a:solidFill>
                <a:cs typeface="B Titr" panose="00000700000000000000" pitchFamily="2" charset="-78"/>
              </a:rPr>
              <a:t> بالا</a:t>
            </a:r>
            <a:endParaRPr lang="en-US" sz="7200" dirty="0">
              <a:solidFill>
                <a:srgbClr val="C00000"/>
              </a:solidFill>
              <a:cs typeface="B Titr" panose="000007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887" y="2273547"/>
            <a:ext cx="5469113" cy="458445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33278482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27279" y="778657"/>
            <a:ext cx="10628849" cy="959992"/>
          </a:xfrm>
        </p:spPr>
        <p:txBody>
          <a:bodyPr vert="horz" lIns="91440" tIns="45720" rIns="91440" bIns="45720" rtlCol="0" anchor="t">
            <a:normAutofit fontScale="90000"/>
          </a:bodyPr>
          <a:lstStyle/>
          <a:p>
            <a:pPr algn="r" rtl="1"/>
            <a:r>
              <a:rPr lang="fa-IR" dirty="0">
                <a:cs typeface="B Titr" panose="00000700000000000000" pitchFamily="2" charset="-78"/>
              </a:rPr>
              <a:t>خدمات تشخیص و مراقبت مبتلایان به </a:t>
            </a:r>
            <a:r>
              <a:rPr lang="fa-IR" dirty="0" err="1">
                <a:cs typeface="B Titr" panose="00000700000000000000" pitchFamily="2" charset="-78"/>
              </a:rPr>
              <a:t>فشارخون</a:t>
            </a:r>
            <a:r>
              <a:rPr lang="fa-IR" dirty="0">
                <a:cs typeface="B Titr" panose="00000700000000000000" pitchFamily="2" charset="-78"/>
              </a:rPr>
              <a:t> بالا</a:t>
            </a:r>
            <a:br>
              <a:rPr lang="fa-IR" dirty="0">
                <a:cs typeface="B Titr" panose="00000700000000000000" pitchFamily="2" charset="-78"/>
              </a:rPr>
            </a:br>
            <a:br>
              <a:rPr lang="fa-IR" dirty="0">
                <a:cs typeface="B Titr" panose="00000700000000000000" pitchFamily="2" charset="-78"/>
              </a:rPr>
            </a:br>
            <a:br>
              <a:rPr lang="fa-IR" sz="2800" b="1" dirty="0">
                <a:cs typeface="B Nazanin" panose="00000400000000000000" pitchFamily="2" charset="-78"/>
              </a:rPr>
            </a:br>
            <a:br>
              <a:rPr lang="fa-IR" sz="2800" dirty="0">
                <a:solidFill>
                  <a:srgbClr val="C00000"/>
                </a:solidFill>
                <a:cs typeface="B Titr" panose="00000700000000000000" pitchFamily="2" charset="-78"/>
              </a:rPr>
            </a:br>
            <a:br>
              <a:rPr lang="fa-IR" sz="3200" b="1" dirty="0">
                <a:cs typeface="B Nazanin" panose="00000400000000000000" pitchFamily="2" charset="-78"/>
              </a:rPr>
            </a:br>
            <a:endParaRPr lang="en-US" sz="3200" dirty="0">
              <a:solidFill>
                <a:srgbClr val="C00000"/>
              </a:solidFill>
              <a:cs typeface="B Titr" panose="00000700000000000000" pitchFamily="2" charset="-78"/>
            </a:endParaRPr>
          </a:p>
        </p:txBody>
      </p:sp>
      <p:sp>
        <p:nvSpPr>
          <p:cNvPr id="4" name="Rectangle 3"/>
          <p:cNvSpPr/>
          <p:nvPr/>
        </p:nvSpPr>
        <p:spPr>
          <a:xfrm>
            <a:off x="1287888" y="1918951"/>
            <a:ext cx="10393250" cy="3108543"/>
          </a:xfrm>
          <a:prstGeom prst="rect">
            <a:avLst/>
          </a:prstGeom>
        </p:spPr>
        <p:txBody>
          <a:bodyPr wrap="square">
            <a:spAutoFit/>
          </a:bodyPr>
          <a:lstStyle/>
          <a:p>
            <a:pPr algn="just" rtl="1"/>
            <a:r>
              <a:rPr lang="fa-IR" sz="2800" b="1" dirty="0">
                <a:cs typeface="B Nazanin" panose="00000400000000000000" pitchFamily="2" charset="-78"/>
              </a:rPr>
              <a:t>ارزیابی اولیه بیماری </a:t>
            </a:r>
            <a:r>
              <a:rPr lang="fa-IR" sz="2800" b="1" dirty="0" err="1">
                <a:cs typeface="B Nazanin" panose="00000400000000000000" pitchFamily="2" charset="-78"/>
              </a:rPr>
              <a:t>فشارخون</a:t>
            </a:r>
            <a:r>
              <a:rPr lang="fa-IR" sz="2800" b="1" dirty="0">
                <a:cs typeface="B Nazanin" panose="00000400000000000000" pitchFamily="2" charset="-78"/>
              </a:rPr>
              <a:t> بالا از طریق خدمت </a:t>
            </a:r>
            <a:r>
              <a:rPr lang="fa-IR" sz="2800" b="1" dirty="0" err="1">
                <a:cs typeface="B Nazanin" panose="00000400000000000000" pitchFamily="2" charset="-78"/>
              </a:rPr>
              <a:t>خطرسنجی</a:t>
            </a:r>
            <a:r>
              <a:rPr lang="fa-IR" sz="2800" b="1" dirty="0">
                <a:cs typeface="B Nazanin" panose="00000400000000000000" pitchFamily="2" charset="-78"/>
              </a:rPr>
              <a:t> (کد 7043) انجام میشود و در ادامه جهت بررسی های بیشتر در نقش پزشک با ارایه خدمات تشخیص </a:t>
            </a:r>
            <a:r>
              <a:rPr lang="fa-IR" sz="2800" b="1" dirty="0" err="1">
                <a:cs typeface="B Nazanin" panose="00000400000000000000" pitchFamily="2" charset="-78"/>
              </a:rPr>
              <a:t>فشارخون</a:t>
            </a:r>
            <a:r>
              <a:rPr lang="fa-IR" sz="2800" b="1" dirty="0">
                <a:cs typeface="B Nazanin" panose="00000400000000000000" pitchFamily="2" charset="-78"/>
              </a:rPr>
              <a:t> بالا (</a:t>
            </a:r>
            <a:r>
              <a:rPr lang="fa-IR" sz="2800" b="1" dirty="0" err="1">
                <a:cs typeface="B Nazanin" panose="00000400000000000000" pitchFamily="2" charset="-78"/>
              </a:rPr>
              <a:t>کدهای</a:t>
            </a:r>
            <a:r>
              <a:rPr lang="fa-IR" sz="2800" b="1" dirty="0">
                <a:cs typeface="B Nazanin" panose="00000400000000000000" pitchFamily="2" charset="-78"/>
              </a:rPr>
              <a:t> 8521 و 8520) پیگیری شده و در نهایت پس از تشخیص قطعی در قسمت ثبت وقایع، ثبت بیماری (کد </a:t>
            </a:r>
            <a:r>
              <a:rPr lang="en-US" sz="2800" b="1" dirty="0">
                <a:cs typeface="B Nazanin" panose="00000400000000000000" pitchFamily="2" charset="-78"/>
              </a:rPr>
              <a:t> I10</a:t>
            </a:r>
            <a:r>
              <a:rPr lang="fa-IR" sz="2800" b="1" dirty="0">
                <a:cs typeface="B Nazanin" panose="00000400000000000000" pitchFamily="2" charset="-78"/>
              </a:rPr>
              <a:t>) توسط پزشک انجام خواهد شد. پس از آن در مراجعات بعدی بیمار، می بایست خدمت مراقبت </a:t>
            </a:r>
            <a:r>
              <a:rPr lang="fa-IR" sz="2800" b="1" dirty="0" err="1">
                <a:cs typeface="B Nazanin" panose="00000400000000000000" pitchFamily="2" charset="-78"/>
              </a:rPr>
              <a:t>فشارخون</a:t>
            </a:r>
            <a:r>
              <a:rPr lang="fa-IR" sz="2800" b="1" dirty="0">
                <a:cs typeface="B Nazanin" panose="00000400000000000000" pitchFamily="2" charset="-78"/>
              </a:rPr>
              <a:t> بالا (کد 7971) به صورت ماهانه توسط مراقب سلامت/بهورز و خدمت مراقبت </a:t>
            </a:r>
            <a:r>
              <a:rPr lang="fa-IR" sz="2800" b="1" dirty="0" err="1">
                <a:cs typeface="B Nazanin" panose="00000400000000000000" pitchFamily="2" charset="-78"/>
              </a:rPr>
              <a:t>فشارخون</a:t>
            </a:r>
            <a:r>
              <a:rPr lang="fa-IR" sz="2800" b="1" dirty="0">
                <a:cs typeface="B Nazanin" panose="00000400000000000000" pitchFamily="2" charset="-78"/>
              </a:rPr>
              <a:t> بالا (کد 7974) به صورت سه ماه توسط پزشک ارایه شود.</a:t>
            </a:r>
            <a:endParaRPr lang="en-US" sz="2800" dirty="0"/>
          </a:p>
        </p:txBody>
      </p:sp>
    </p:spTree>
    <p:extLst>
      <p:ext uri="{BB962C8B-B14F-4D97-AF65-F5344CB8AC3E}">
        <p14:creationId xmlns:p14="http://schemas.microsoft.com/office/powerpoint/2010/main" val="9692855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695956" y="701383"/>
            <a:ext cx="8911687" cy="1280890"/>
          </a:xfrm>
        </p:spPr>
        <p:txBody>
          <a:bodyPr/>
          <a:lstStyle/>
          <a:p>
            <a:pPr algn="r"/>
            <a:r>
              <a:rPr lang="fa-IR" dirty="0">
                <a:cs typeface="B Titr" panose="00000700000000000000" pitchFamily="2" charset="-78"/>
              </a:rPr>
              <a:t>نکات مهم در ارایه خدمات تشخیص </a:t>
            </a:r>
            <a:r>
              <a:rPr lang="fa-IR" dirty="0" err="1">
                <a:cs typeface="B Titr" panose="00000700000000000000" pitchFamily="2" charset="-78"/>
              </a:rPr>
              <a:t>فشارخون</a:t>
            </a:r>
            <a:r>
              <a:rPr lang="fa-IR" dirty="0">
                <a:cs typeface="B Titr" panose="00000700000000000000" pitchFamily="2" charset="-78"/>
              </a:rPr>
              <a:t> بالا</a:t>
            </a:r>
            <a:endParaRPr lang="en-US" dirty="0"/>
          </a:p>
        </p:txBody>
      </p:sp>
      <p:sp>
        <p:nvSpPr>
          <p:cNvPr id="3" name="Content Placeholder 2"/>
          <p:cNvSpPr>
            <a:spLocks noGrp="1"/>
          </p:cNvSpPr>
          <p:nvPr>
            <p:ph idx="1"/>
          </p:nvPr>
        </p:nvSpPr>
        <p:spPr>
          <a:xfrm>
            <a:off x="1094704" y="1734355"/>
            <a:ext cx="10512939" cy="3777622"/>
          </a:xfrm>
        </p:spPr>
        <p:txBody>
          <a:bodyPr>
            <a:normAutofit/>
          </a:bodyPr>
          <a:lstStyle/>
          <a:p>
            <a:pPr algn="r" rtl="1"/>
            <a:r>
              <a:rPr lang="fa-IR" sz="2000" b="1" dirty="0">
                <a:cs typeface="B Nazanin" panose="00000400000000000000" pitchFamily="2" charset="-78"/>
              </a:rPr>
              <a:t>خدمات از 18 سال به بالا در دسترس است.</a:t>
            </a:r>
          </a:p>
          <a:p>
            <a:pPr lvl="0" algn="r" rtl="1"/>
            <a:r>
              <a:rPr lang="fa-IR" sz="2000" b="1" dirty="0" err="1">
                <a:cs typeface="B Nazanin" panose="00000400000000000000" pitchFamily="2" charset="-78"/>
              </a:rPr>
              <a:t>فشارخون</a:t>
            </a:r>
            <a:r>
              <a:rPr lang="fa-IR" sz="2000" b="1" dirty="0">
                <a:cs typeface="B Nazanin" panose="00000400000000000000" pitchFamily="2" charset="-78"/>
              </a:rPr>
              <a:t> در تمامی خدمات دو بار اندازه گیری میشود و میانگین آنها مدنظر قرار می گیرد. </a:t>
            </a:r>
          </a:p>
          <a:p>
            <a:pPr lvl="0" algn="r" rtl="1"/>
            <a:r>
              <a:rPr lang="fa-IR" sz="2000" b="1" dirty="0">
                <a:cs typeface="B Nazanin" panose="00000400000000000000" pitchFamily="2" charset="-78"/>
              </a:rPr>
              <a:t>اگر تا به حال برای فرد ثبت بیماری </a:t>
            </a:r>
            <a:r>
              <a:rPr lang="fa-IR" sz="2000" b="1" dirty="0" err="1">
                <a:cs typeface="B Nazanin" panose="00000400000000000000" pitchFamily="2" charset="-78"/>
              </a:rPr>
              <a:t>فشارخون</a:t>
            </a:r>
            <a:r>
              <a:rPr lang="fa-IR" sz="2000" b="1" dirty="0">
                <a:cs typeface="B Nazanin" panose="00000400000000000000" pitchFamily="2" charset="-78"/>
              </a:rPr>
              <a:t> بالا صورت نگرفته باشد فقط خدمت تشخیص فشار خون بالا (نوبت اول) (کد 8521) می بایست ارایه گردد و در صورتی که در نوبت اول در طبقه بندی «مشکوک به </a:t>
            </a:r>
            <a:r>
              <a:rPr lang="fa-IR" sz="2000" b="1" dirty="0" err="1">
                <a:cs typeface="B Nazanin" panose="00000400000000000000" pitchFamily="2" charset="-78"/>
              </a:rPr>
              <a:t>فشارخون</a:t>
            </a:r>
            <a:r>
              <a:rPr lang="fa-IR" sz="2000" b="1" dirty="0">
                <a:cs typeface="B Nazanin" panose="00000400000000000000" pitchFamily="2" charset="-78"/>
              </a:rPr>
              <a:t> بالا» قرار گرفت، در مراجعه بعدی خدمت تشخیص </a:t>
            </a:r>
            <a:r>
              <a:rPr lang="fa-IR" sz="2000" b="1" dirty="0" err="1">
                <a:cs typeface="B Nazanin" panose="00000400000000000000" pitchFamily="2" charset="-78"/>
              </a:rPr>
              <a:t>فشارخون</a:t>
            </a:r>
            <a:r>
              <a:rPr lang="fa-IR" sz="2000" b="1" dirty="0">
                <a:cs typeface="B Nazanin" panose="00000400000000000000" pitchFamily="2" charset="-78"/>
              </a:rPr>
              <a:t> بالا (موارد مشکوک از نوبت اول) (کد 8520)  ارائه میشود.</a:t>
            </a:r>
            <a:endParaRPr lang="en-US" sz="2000" b="1" dirty="0">
              <a:cs typeface="B Nazanin" panose="00000400000000000000" pitchFamily="2" charset="-78"/>
            </a:endParaRPr>
          </a:p>
          <a:p>
            <a:pPr lvl="0" algn="r" rtl="1"/>
            <a:r>
              <a:rPr lang="fa-IR" sz="2000" b="1" dirty="0">
                <a:cs typeface="B Nazanin" panose="00000400000000000000" pitchFamily="2" charset="-78"/>
              </a:rPr>
              <a:t>اگر برای فرد از قبل ثبت بیماری </a:t>
            </a:r>
            <a:r>
              <a:rPr lang="fa-IR" sz="2000" b="1" dirty="0" err="1">
                <a:cs typeface="B Nazanin" panose="00000400000000000000" pitchFamily="2" charset="-78"/>
              </a:rPr>
              <a:t>فشارخون</a:t>
            </a:r>
            <a:r>
              <a:rPr lang="fa-IR" sz="2000" b="1" dirty="0">
                <a:cs typeface="B Nazanin" panose="00000400000000000000" pitchFamily="2" charset="-78"/>
              </a:rPr>
              <a:t> بالا انجام شده باشد، لزومی به ثبت خدمات تشخیص </a:t>
            </a:r>
            <a:r>
              <a:rPr lang="fa-IR" sz="2000" b="1" dirty="0" err="1">
                <a:cs typeface="B Nazanin" panose="00000400000000000000" pitchFamily="2" charset="-78"/>
              </a:rPr>
              <a:t>فشارخون</a:t>
            </a:r>
            <a:r>
              <a:rPr lang="fa-IR" sz="2000" b="1" dirty="0">
                <a:cs typeface="B Nazanin" panose="00000400000000000000" pitchFamily="2" charset="-78"/>
              </a:rPr>
              <a:t> بالا نیست و فقط خدمت مراقبت </a:t>
            </a:r>
            <a:r>
              <a:rPr lang="fa-IR" sz="2000" b="1" dirty="0" err="1">
                <a:cs typeface="B Nazanin" panose="00000400000000000000" pitchFamily="2" charset="-78"/>
              </a:rPr>
              <a:t>فشارخون</a:t>
            </a:r>
            <a:r>
              <a:rPr lang="fa-IR" sz="2000" b="1" dirty="0">
                <a:cs typeface="B Nazanin" panose="00000400000000000000" pitchFamily="2" charset="-78"/>
              </a:rPr>
              <a:t> بالا (7974) می بایست ارایه گردد.</a:t>
            </a:r>
          </a:p>
          <a:p>
            <a:pPr lvl="0" algn="r" rtl="1"/>
            <a:endParaRPr lang="en-US" sz="2000" b="1" dirty="0">
              <a:cs typeface="B Nazanin" panose="00000400000000000000" pitchFamily="2" charset="-78"/>
            </a:endParaRPr>
          </a:p>
          <a:p>
            <a:pPr algn="r" rtl="1"/>
            <a:endParaRPr lang="fa-IR" sz="2000" b="1" dirty="0">
              <a:cs typeface="B Nazanin" panose="00000400000000000000" pitchFamily="2" charset="-78"/>
            </a:endParaRPr>
          </a:p>
          <a:p>
            <a:pPr marL="0" indent="0" algn="r" rtl="1">
              <a:buNone/>
            </a:pPr>
            <a:endParaRPr lang="en-US" sz="2000" b="1" dirty="0">
              <a:cs typeface="B Nazanin" panose="00000400000000000000" pitchFamily="2" charset="-78"/>
            </a:endParaRPr>
          </a:p>
        </p:txBody>
      </p:sp>
    </p:spTree>
    <p:extLst>
      <p:ext uri="{BB962C8B-B14F-4D97-AF65-F5344CB8AC3E}">
        <p14:creationId xmlns:p14="http://schemas.microsoft.com/office/powerpoint/2010/main" val="19869674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96214" y="430926"/>
            <a:ext cx="11247034" cy="1280890"/>
          </a:xfrm>
        </p:spPr>
        <p:txBody>
          <a:bodyPr vert="horz" lIns="91440" tIns="45720" rIns="91440" bIns="45720" rtlCol="0" anchor="t">
            <a:normAutofit/>
          </a:bodyPr>
          <a:lstStyle/>
          <a:p>
            <a:pPr algn="r" rtl="1"/>
            <a:r>
              <a:rPr lang="fa-IR" sz="2800" b="1" dirty="0">
                <a:solidFill>
                  <a:schemeClr val="tx1"/>
                </a:solidFill>
                <a:latin typeface="Calibri" panose="020F0502020204030204" pitchFamily="34" charset="0"/>
                <a:ea typeface="Calibri" panose="020F0502020204030204" pitchFamily="34" charset="0"/>
                <a:cs typeface="B Titr" panose="00000700000000000000" pitchFamily="2" charset="-78"/>
              </a:rPr>
              <a:t>نکات مهم در </a:t>
            </a:r>
            <a:r>
              <a:rPr lang="fa-IR" sz="2800" b="1" dirty="0" err="1">
                <a:solidFill>
                  <a:schemeClr val="tx1"/>
                </a:solidFill>
                <a:latin typeface="Calibri" panose="020F0502020204030204" pitchFamily="34" charset="0"/>
                <a:ea typeface="Calibri" panose="020F0502020204030204" pitchFamily="34" charset="0"/>
                <a:cs typeface="B Titr" panose="00000700000000000000" pitchFamily="2" charset="-78"/>
              </a:rPr>
              <a:t>هوشمندسازی</a:t>
            </a:r>
            <a:r>
              <a:rPr lang="fa-IR" sz="2800" b="1" dirty="0">
                <a:solidFill>
                  <a:schemeClr val="tx1"/>
                </a:solidFill>
                <a:latin typeface="Calibri" panose="020F0502020204030204" pitchFamily="34" charset="0"/>
                <a:ea typeface="Calibri" panose="020F0502020204030204" pitchFamily="34" charset="0"/>
                <a:cs typeface="B Titr" panose="00000700000000000000" pitchFamily="2" charset="-78"/>
              </a:rPr>
              <a:t> ساختار خدمات </a:t>
            </a:r>
            <a:r>
              <a:rPr lang="fa-IR" sz="2800" b="1" dirty="0" err="1">
                <a:solidFill>
                  <a:schemeClr val="tx1"/>
                </a:solidFill>
                <a:latin typeface="Calibri" panose="020F0502020204030204" pitchFamily="34" charset="0"/>
                <a:ea typeface="Calibri" panose="020F0502020204030204" pitchFamily="34" charset="0"/>
                <a:cs typeface="B Titr" panose="00000700000000000000" pitchFamily="2" charset="-78"/>
              </a:rPr>
              <a:t>فشارخون</a:t>
            </a:r>
            <a:r>
              <a:rPr lang="fa-IR" sz="2800" b="1" dirty="0">
                <a:solidFill>
                  <a:schemeClr val="tx1"/>
                </a:solidFill>
                <a:latin typeface="Calibri" panose="020F0502020204030204" pitchFamily="34" charset="0"/>
                <a:ea typeface="Calibri" panose="020F0502020204030204" pitchFamily="34" charset="0"/>
                <a:cs typeface="B Titr" panose="00000700000000000000" pitchFamily="2" charset="-78"/>
              </a:rPr>
              <a:t> بالا-</a:t>
            </a:r>
            <a:br>
              <a:rPr lang="fa-IR" sz="2800" b="1" dirty="0">
                <a:solidFill>
                  <a:schemeClr val="tx1"/>
                </a:solidFill>
                <a:latin typeface="Calibri" panose="020F0502020204030204" pitchFamily="34" charset="0"/>
                <a:ea typeface="Calibri" panose="020F0502020204030204" pitchFamily="34" charset="0"/>
                <a:cs typeface="B Titr" panose="00000700000000000000" pitchFamily="2" charset="-78"/>
              </a:rPr>
            </a:br>
            <a:r>
              <a:rPr lang="fa-IR" sz="2800" b="1" dirty="0">
                <a:solidFill>
                  <a:schemeClr val="tx1"/>
                </a:solidFill>
                <a:latin typeface="Calibri" panose="020F0502020204030204" pitchFamily="34" charset="0"/>
                <a:ea typeface="Calibri" panose="020F0502020204030204" pitchFamily="34" charset="0"/>
                <a:cs typeface="B Titr" panose="00000700000000000000" pitchFamily="2" charset="-78"/>
              </a:rPr>
              <a:t> در دست انجام توسط شرکت </a:t>
            </a:r>
            <a:r>
              <a:rPr lang="fa-IR" sz="2800" b="1" dirty="0" err="1">
                <a:solidFill>
                  <a:schemeClr val="tx1"/>
                </a:solidFill>
                <a:latin typeface="Calibri" panose="020F0502020204030204" pitchFamily="34" charset="0"/>
                <a:ea typeface="Calibri" panose="020F0502020204030204" pitchFamily="34" charset="0"/>
                <a:cs typeface="B Titr" panose="00000700000000000000" pitchFamily="2" charset="-78"/>
              </a:rPr>
              <a:t>داپا</a:t>
            </a:r>
            <a:endParaRPr lang="en-US" sz="2800" b="1" dirty="0">
              <a:solidFill>
                <a:schemeClr val="tx1"/>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a:xfrm>
            <a:off x="1326524" y="1711816"/>
            <a:ext cx="10113694" cy="4795233"/>
          </a:xfrm>
        </p:spPr>
        <p:txBody>
          <a:bodyPr>
            <a:normAutofit/>
          </a:bodyPr>
          <a:lstStyle/>
          <a:p>
            <a:pPr algn="just" rtl="1"/>
            <a:r>
              <a:rPr lang="fa-IR" sz="2800" b="1" dirty="0">
                <a:cs typeface="B Nazanin" panose="00000400000000000000" pitchFamily="2" charset="-78"/>
              </a:rPr>
              <a:t>در صفحه ویزیت پزشک در صورتیکه در شکایت اصلی (</a:t>
            </a:r>
            <a:r>
              <a:rPr lang="en-US" sz="2800" b="1" dirty="0">
                <a:cs typeface="B Nazanin" panose="00000400000000000000" pitchFamily="2" charset="-78"/>
              </a:rPr>
              <a:t>CC</a:t>
            </a:r>
            <a:r>
              <a:rPr lang="fa-IR" sz="2800" b="1" dirty="0">
                <a:cs typeface="B Nazanin" panose="00000400000000000000" pitchFamily="2" charset="-78"/>
              </a:rPr>
              <a:t>) یکی از موارد </a:t>
            </a:r>
            <a:r>
              <a:rPr lang="fa-IR" sz="2800" b="1" dirty="0" err="1">
                <a:cs typeface="B Nazanin" panose="00000400000000000000" pitchFamily="2" charset="-78"/>
              </a:rPr>
              <a:t>پرفشاری</a:t>
            </a:r>
            <a:r>
              <a:rPr lang="fa-IR" sz="2800" b="1" dirty="0">
                <a:cs typeface="B Nazanin" panose="00000400000000000000" pitchFamily="2" charset="-78"/>
              </a:rPr>
              <a:t> خون (268) و یا افت </a:t>
            </a:r>
            <a:r>
              <a:rPr lang="fa-IR" sz="2800" b="1" dirty="0" err="1">
                <a:cs typeface="B Nazanin" panose="00000400000000000000" pitchFamily="2" charset="-78"/>
              </a:rPr>
              <a:t>فشارخون</a:t>
            </a:r>
            <a:r>
              <a:rPr lang="fa-IR" sz="2800" b="1" dirty="0">
                <a:cs typeface="B Nazanin" panose="00000400000000000000" pitchFamily="2" charset="-78"/>
              </a:rPr>
              <a:t> (269) انتخاب شود، خدمات </a:t>
            </a:r>
            <a:r>
              <a:rPr lang="fa-IR" sz="2800" b="1" dirty="0" err="1">
                <a:cs typeface="B Nazanin" panose="00000400000000000000" pitchFamily="2" charset="-78"/>
              </a:rPr>
              <a:t>متناظر</a:t>
            </a:r>
            <a:r>
              <a:rPr lang="fa-IR" sz="2800" b="1" dirty="0">
                <a:cs typeface="B Nazanin" panose="00000400000000000000" pitchFamily="2" charset="-78"/>
              </a:rPr>
              <a:t> آن یعنی خدمت </a:t>
            </a:r>
            <a:r>
              <a:rPr lang="fa-IR" sz="2800" b="1" dirty="0" err="1">
                <a:cs typeface="B Nazanin" panose="00000400000000000000" pitchFamily="2" charset="-78"/>
              </a:rPr>
              <a:t>تشخيص</a:t>
            </a:r>
            <a:r>
              <a:rPr lang="fa-IR" sz="2800" b="1" dirty="0">
                <a:cs typeface="B Nazanin" panose="00000400000000000000" pitchFamily="2" charset="-78"/>
              </a:rPr>
              <a:t> فشار خون بالا (نوبت اول) (کد 8521) و خدمت مراقبت </a:t>
            </a:r>
            <a:r>
              <a:rPr lang="fa-IR" sz="2800" b="1" dirty="0" err="1">
                <a:cs typeface="B Nazanin" panose="00000400000000000000" pitchFamily="2" charset="-78"/>
              </a:rPr>
              <a:t>فشارخون</a:t>
            </a:r>
            <a:r>
              <a:rPr lang="fa-IR" sz="2800" b="1" dirty="0">
                <a:cs typeface="B Nazanin" panose="00000400000000000000" pitchFamily="2" charset="-78"/>
              </a:rPr>
              <a:t> بالا (کد7974) می بایست فعال گردد.</a:t>
            </a:r>
          </a:p>
          <a:p>
            <a:pPr algn="just" rtl="1"/>
            <a:r>
              <a:rPr lang="fa-IR" sz="2800" b="1" dirty="0">
                <a:cs typeface="B Nazanin" panose="00000400000000000000" pitchFamily="2" charset="-78"/>
              </a:rPr>
              <a:t>اگر تا به حال برای فرد ثبت بیماری </a:t>
            </a:r>
            <a:r>
              <a:rPr lang="fa-IR" sz="2800" b="1" dirty="0" err="1">
                <a:cs typeface="B Nazanin" panose="00000400000000000000" pitchFamily="2" charset="-78"/>
              </a:rPr>
              <a:t>فشارخون</a:t>
            </a:r>
            <a:r>
              <a:rPr lang="fa-IR" sz="2800" b="1" dirty="0">
                <a:cs typeface="B Nazanin" panose="00000400000000000000" pitchFamily="2" charset="-78"/>
              </a:rPr>
              <a:t> بالا صورت نگرفته باشد فقط خدمت </a:t>
            </a:r>
            <a:r>
              <a:rPr lang="fa-IR" sz="2800" b="1" dirty="0" err="1">
                <a:cs typeface="B Nazanin" panose="00000400000000000000" pitchFamily="2" charset="-78"/>
              </a:rPr>
              <a:t>تشخيص</a:t>
            </a:r>
            <a:r>
              <a:rPr lang="fa-IR" sz="2800" b="1" dirty="0">
                <a:cs typeface="B Nazanin" panose="00000400000000000000" pitchFamily="2" charset="-78"/>
              </a:rPr>
              <a:t> فشار خون بالا (نوبت اول) (کد 8521) می بایست فعال گردد و در صورتی که در نوبت اول در طبقه بندی «مشکوک به </a:t>
            </a:r>
            <a:r>
              <a:rPr lang="fa-IR" sz="2800" b="1" dirty="0" err="1">
                <a:cs typeface="B Nazanin" panose="00000400000000000000" pitchFamily="2" charset="-78"/>
              </a:rPr>
              <a:t>فشارخون</a:t>
            </a:r>
            <a:r>
              <a:rPr lang="fa-IR" sz="2800" b="1" dirty="0">
                <a:cs typeface="B Nazanin" panose="00000400000000000000" pitchFamily="2" charset="-78"/>
              </a:rPr>
              <a:t> بالا» قرار گرفت، در مراجعه بعدی خدمت تشخیص </a:t>
            </a:r>
            <a:r>
              <a:rPr lang="fa-IR" sz="2800" b="1" dirty="0" err="1">
                <a:cs typeface="B Nazanin" panose="00000400000000000000" pitchFamily="2" charset="-78"/>
              </a:rPr>
              <a:t>فشارخون</a:t>
            </a:r>
            <a:r>
              <a:rPr lang="fa-IR" sz="2800" b="1" dirty="0">
                <a:cs typeface="B Nazanin" panose="00000400000000000000" pitchFamily="2" charset="-78"/>
              </a:rPr>
              <a:t> بالا (موارد مشکوک از نوبت اول) (کد 8520)  فعال گردد. در واقع سیستم باید به صورت هوشمند فقط برای این دسته از افراد خدمت نوبت دوم را فعال نماید.</a:t>
            </a:r>
          </a:p>
          <a:p>
            <a:pPr algn="r" rtl="1"/>
            <a:endParaRPr lang="en-US" dirty="0"/>
          </a:p>
        </p:txBody>
      </p:sp>
    </p:spTree>
    <p:extLst>
      <p:ext uri="{BB962C8B-B14F-4D97-AF65-F5344CB8AC3E}">
        <p14:creationId xmlns:p14="http://schemas.microsoft.com/office/powerpoint/2010/main" val="24115331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1F661F-CDC5-66CC-6557-5F8EC54211B8}"/>
              </a:ext>
            </a:extLst>
          </p:cNvPr>
          <p:cNvSpPr>
            <a:spLocks noGrp="1"/>
          </p:cNvSpPr>
          <p:nvPr>
            <p:ph idx="1"/>
          </p:nvPr>
        </p:nvSpPr>
        <p:spPr>
          <a:xfrm>
            <a:off x="1272209" y="808383"/>
            <a:ext cx="10575234" cy="5102839"/>
          </a:xfrm>
        </p:spPr>
        <p:txBody>
          <a:bodyPr/>
          <a:lstStyle/>
          <a:p>
            <a:pPr algn="just" rtl="1"/>
            <a:r>
              <a:rPr lang="fa-IR" sz="2400" b="1" dirty="0">
                <a:cs typeface="B Nazanin" panose="00000400000000000000" pitchFamily="2" charset="-78"/>
              </a:rPr>
              <a:t>اگر برای فرد از قبل ثبت بیماری فشارخون بالا انجام شده باشد، خدمات تشخبص فشارخون بالا می بایست غیرفعال شده و فقط خدمت مراقبت فشارخون بالا (7974) می بایست ارایه گردد. در واقع ارایه خدمت مراقبت منوط به ثبت بیماری باشد.</a:t>
            </a:r>
          </a:p>
          <a:p>
            <a:pPr algn="just" rtl="1"/>
            <a:r>
              <a:rPr lang="fa-IR" sz="2400" b="1" dirty="0">
                <a:cs typeface="B Nazanin" panose="00000400000000000000" pitchFamily="2" charset="-78"/>
              </a:rPr>
              <a:t>در هر دو خدمت در صفحه تشخیص و اقدام در قسمت تشخیص، اگر تشخیص قطعی فشارخون بالا لحاظ شد می بایست علاوه بر درج اقدام " براي فرد ثبت بيماري فشارخون بالا با کد </a:t>
            </a:r>
            <a:r>
              <a:rPr lang="en-US" sz="2400" b="1" dirty="0">
                <a:cs typeface="B Nazanin" panose="00000400000000000000" pitchFamily="2" charset="-78"/>
              </a:rPr>
              <a:t>I10  </a:t>
            </a:r>
            <a:r>
              <a:rPr lang="fa-IR" sz="2400" b="1" dirty="0">
                <a:cs typeface="B Nazanin" panose="00000400000000000000" pitchFamily="2" charset="-78"/>
              </a:rPr>
              <a:t> انجام گردد." دکمه ثبت بیماری نیز جهت سهولت دسترسی در آن صفحه لحاظ شود.</a:t>
            </a:r>
          </a:p>
          <a:p>
            <a:pPr algn="just" rtl="1"/>
            <a:r>
              <a:rPr lang="fa-IR" sz="2400" b="1" dirty="0">
                <a:cs typeface="B Nazanin" panose="00000400000000000000" pitchFamily="2" charset="-78"/>
              </a:rPr>
              <a:t>خدمات فوق برای یکپارچه سازی غربالگری، بیماریابی و مراقبت مبتلایان به فشارخون بالا در سال 1399 طراحی  گردید. از آنجا که رعایت موارد فوق در سامانه سیب تاکنون میسر نگردید، به ناچار مطابق خدمات قبلی این خدمات بارگزاری شد. بهرحال پیگیر اجرایی شدن موارد فوق هستیم.</a:t>
            </a:r>
          </a:p>
          <a:p>
            <a:endParaRPr lang="en-US" dirty="0"/>
          </a:p>
        </p:txBody>
      </p:sp>
    </p:spTree>
    <p:extLst>
      <p:ext uri="{BB962C8B-B14F-4D97-AF65-F5344CB8AC3E}">
        <p14:creationId xmlns:p14="http://schemas.microsoft.com/office/powerpoint/2010/main" val="4207570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487620472"/>
              </p:ext>
            </p:extLst>
          </p:nvPr>
        </p:nvGraphicFramePr>
        <p:xfrm>
          <a:off x="0" y="20678"/>
          <a:ext cx="12191999" cy="6935239"/>
        </p:xfrm>
        <a:graphic>
          <a:graphicData uri="http://schemas.openxmlformats.org/drawingml/2006/table">
            <a:tbl>
              <a:tblPr rtl="1" firstRow="1" firstCol="1" bandRow="1"/>
              <a:tblGrid>
                <a:gridCol w="1828799">
                  <a:extLst>
                    <a:ext uri="{9D8B030D-6E8A-4147-A177-3AD203B41FA5}">
                      <a16:colId xmlns:a16="http://schemas.microsoft.com/office/drawing/2014/main" val="20000"/>
                    </a:ext>
                  </a:extLst>
                </a:gridCol>
                <a:gridCol w="10363200">
                  <a:extLst>
                    <a:ext uri="{9D8B030D-6E8A-4147-A177-3AD203B41FA5}">
                      <a16:colId xmlns:a16="http://schemas.microsoft.com/office/drawing/2014/main" val="20001"/>
                    </a:ext>
                  </a:extLst>
                </a:gridCol>
              </a:tblGrid>
              <a:tr h="440467">
                <a:tc gridSpan="2">
                  <a:txBody>
                    <a:bodyPr/>
                    <a:lstStyle/>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B Titr" panose="00000700000000000000" pitchFamily="2" charset="-78"/>
                        </a:rPr>
                        <a:t>مدیریت خطر کلی بیماری قلبی عروقی(تطبیق داده شده بر اساس </a:t>
                      </a:r>
                      <a:r>
                        <a:rPr lang="en-US" sz="1400" b="1" dirty="0">
                          <a:effectLst/>
                          <a:latin typeface="Calibri" panose="020F0502020204030204" pitchFamily="34" charset="0"/>
                          <a:ea typeface="Calibri" panose="020F0502020204030204" pitchFamily="34" charset="0"/>
                          <a:cs typeface="B Titr" panose="00000700000000000000" pitchFamily="2" charset="-78"/>
                        </a:rPr>
                        <a:t>WHO PEN Protocol 1</a:t>
                      </a:r>
                      <a:r>
                        <a:rPr lang="fa-IR" sz="14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400" dirty="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US"/>
                    </a:p>
                  </a:txBody>
                  <a:tcPr/>
                </a:tc>
                <a:extLst>
                  <a:ext uri="{0D108BD9-81ED-4DB2-BD59-A6C34878D82A}">
                    <a16:rowId xmlns:a16="http://schemas.microsoft.com/office/drawing/2014/main" val="10000"/>
                  </a:ext>
                </a:extLst>
              </a:tr>
              <a:tr h="835381">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خطر کمتر از 10 %</a:t>
                      </a:r>
                      <a:endParaRPr lang="en-US" sz="140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r" defTabSz="457200" rtl="1" eaLnBrk="1" latinLnBrk="0" hangingPunct="1">
                        <a:lnSpc>
                          <a:spcPct val="107000"/>
                        </a:lnSpc>
                        <a:spcAft>
                          <a:spcPts val="0"/>
                        </a:spcAft>
                        <a:buFont typeface="Wingdings" panose="05000000000000000000" pitchFamily="2" charset="2"/>
                        <a:buChar char=""/>
                      </a:pPr>
                      <a:r>
                        <a:rPr lang="fa-IR"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مشاوره در خصوص رژیم غذایی (شامل کاهش چربی و نمک)، فعالیت بدنی، تر ک مصرف دخانیات(با دود  و بدون دود) و اجتناب از مصرف الکل</a:t>
                      </a:r>
                      <a:endParaRPr lang="en-US"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r" defTabSz="457200" rtl="1" eaLnBrk="1" latinLnBrk="0" hangingPunct="1">
                        <a:lnSpc>
                          <a:spcPct val="107000"/>
                        </a:lnSpc>
                        <a:spcAft>
                          <a:spcPts val="0"/>
                        </a:spcAft>
                        <a:buFont typeface="Wingdings" panose="05000000000000000000" pitchFamily="2" charset="2"/>
                        <a:buChar char=""/>
                      </a:pPr>
                      <a:r>
                        <a:rPr lang="fa-IR"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در صورت خطر 5%&gt;، پیگیری طی 12 ماه </a:t>
                      </a:r>
                      <a:endParaRPr lang="en-US"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r" defTabSz="457200" rtl="1" eaLnBrk="1" latinLnBrk="0" hangingPunct="1">
                        <a:lnSpc>
                          <a:spcPct val="107000"/>
                        </a:lnSpc>
                        <a:spcAft>
                          <a:spcPts val="0"/>
                        </a:spcAft>
                        <a:buFont typeface="Wingdings" panose="05000000000000000000" pitchFamily="2" charset="2"/>
                        <a:buChar char=""/>
                      </a:pPr>
                      <a:r>
                        <a:rPr lang="fa-IR"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درصورت خطر 5 % تا 10%&gt;، پیگیری هر 3 ماه تا دستیابی به اهداف، سپس  پس از آن 9-6 ماه </a:t>
                      </a:r>
                      <a:endParaRPr lang="en-US"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68304">
                <a:tc>
                  <a:txBody>
                    <a:bodyPr/>
                    <a:lstStyle/>
                    <a:p>
                      <a:pPr algn="r" rtl="1">
                        <a:lnSpc>
                          <a:spcPct val="107000"/>
                        </a:lnSpc>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خطر 10 % تا کمتر از 20 %</a:t>
                      </a:r>
                      <a:endParaRPr lang="en-US" sz="140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600" b="1" dirty="0">
                          <a:effectLst/>
                          <a:latin typeface="Calibri" panose="020F0502020204030204" pitchFamily="34" charset="0"/>
                          <a:ea typeface="Calibri" panose="020F0502020204030204" pitchFamily="34" charset="0"/>
                          <a:cs typeface="B Nazanin" panose="00000400000000000000" pitchFamily="2" charset="-78"/>
                        </a:rPr>
                        <a:t>مشاوره در خصوص رژیم غذایی (شامل کاهش چربی و نمک)، فعالیت بدنی، تر ک مصرف دخانیات(با دود  و بدون دود) و اجتناب از مصرف الکل</a:t>
                      </a:r>
                      <a:endParaRPr lang="en-US" sz="1600" b="1"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600" b="1" dirty="0">
                          <a:effectLst/>
                          <a:latin typeface="Calibri" panose="020F0502020204030204" pitchFamily="34" charset="0"/>
                          <a:ea typeface="Calibri" panose="020F0502020204030204" pitchFamily="34" charset="0"/>
                          <a:cs typeface="B Nazanin" panose="00000400000000000000" pitchFamily="2" charset="-78"/>
                        </a:rPr>
                        <a:t>در صورت </a:t>
                      </a:r>
                      <a:r>
                        <a:rPr lang="fa-IR" sz="1600" b="1" dirty="0" err="1">
                          <a:effectLst/>
                          <a:latin typeface="Calibri" panose="020F0502020204030204" pitchFamily="34" charset="0"/>
                          <a:ea typeface="Calibri" panose="020F0502020204030204" pitchFamily="34" charset="0"/>
                          <a:cs typeface="B Nazanin" panose="00000400000000000000" pitchFamily="2" charset="-78"/>
                        </a:rPr>
                        <a:t>فشارخون</a:t>
                      </a:r>
                      <a:r>
                        <a:rPr lang="fa-IR" sz="1600" b="1" dirty="0">
                          <a:effectLst/>
                          <a:latin typeface="Calibri" panose="020F0502020204030204" pitchFamily="34" charset="0"/>
                          <a:ea typeface="Calibri" panose="020F0502020204030204" pitchFamily="34" charset="0"/>
                          <a:cs typeface="B Nazanin" panose="00000400000000000000" pitchFamily="2" charset="-78"/>
                        </a:rPr>
                        <a:t> پایدار90/140</a:t>
                      </a:r>
                      <a:r>
                        <a:rPr lang="fa-IR" sz="1600" b="1" dirty="0">
                          <a:effectLst/>
                          <a:latin typeface="Calibri" panose="020F0502020204030204" pitchFamily="34" charset="0"/>
                          <a:ea typeface="Calibri" panose="020F0502020204030204" pitchFamily="34" charset="0"/>
                          <a:cs typeface="Calibri" panose="020F0502020204030204" pitchFamily="34" charset="0"/>
                        </a:rPr>
                        <a:t>≤</a:t>
                      </a:r>
                      <a:r>
                        <a:rPr lang="fa-IR" sz="1600" b="1" dirty="0">
                          <a:effectLst/>
                          <a:latin typeface="Calibri" panose="020F0502020204030204" pitchFamily="34" charset="0"/>
                          <a:ea typeface="Calibri" panose="020F0502020204030204" pitchFamily="34" charset="0"/>
                          <a:cs typeface="B Nazanin" panose="00000400000000000000" pitchFamily="2" charset="-78"/>
                        </a:rPr>
                        <a:t> میلی متر جیوه ، درمان دارویی در نظر گرفته شود</a:t>
                      </a:r>
                      <a:endParaRPr lang="en-US" sz="1600" b="1"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600" b="1" dirty="0">
                          <a:effectLst/>
                          <a:latin typeface="Calibri" panose="020F0502020204030204" pitchFamily="34" charset="0"/>
                          <a:ea typeface="Calibri" panose="020F0502020204030204" pitchFamily="34" charset="0"/>
                          <a:cs typeface="B Nazanin" panose="00000400000000000000" pitchFamily="2" charset="-78"/>
                        </a:rPr>
                        <a:t>پیگیری هر 6-3 ماه </a:t>
                      </a:r>
                      <a:endParaRPr lang="en-US" sz="1600" b="1" dirty="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02457">
                <a:tc>
                  <a:txBody>
                    <a:bodyPr/>
                    <a:lstStyle/>
                    <a:p>
                      <a:pPr algn="r" rtl="1">
                        <a:lnSpc>
                          <a:spcPct val="107000"/>
                        </a:lnSpc>
                        <a:spcAft>
                          <a:spcPts val="0"/>
                        </a:spcAft>
                      </a:pPr>
                      <a:r>
                        <a:rPr lang="fa-IR" sz="1400" b="1" dirty="0" err="1">
                          <a:effectLst/>
                          <a:latin typeface="Calibri" panose="020F0502020204030204" pitchFamily="34" charset="0"/>
                          <a:ea typeface="Calibri" panose="020F0502020204030204" pitchFamily="34" charset="0"/>
                          <a:cs typeface="B Nazanin" panose="00000400000000000000" pitchFamily="2" charset="-78"/>
                        </a:rPr>
                        <a:t>خطربیشتر</a:t>
                      </a:r>
                      <a:r>
                        <a:rPr lang="fa-IR" sz="1400" b="1" dirty="0">
                          <a:effectLst/>
                          <a:latin typeface="Calibri" panose="020F0502020204030204" pitchFamily="34" charset="0"/>
                          <a:ea typeface="Calibri" panose="020F0502020204030204" pitchFamily="34" charset="0"/>
                          <a:cs typeface="B Nazanin" panose="00000400000000000000" pitchFamily="2" charset="-78"/>
                        </a:rPr>
                        <a:t> از 20 % </a:t>
                      </a:r>
                      <a:endParaRPr lang="en-US" sz="1400" dirty="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a:effectLst/>
                          <a:latin typeface="Calibri" panose="020F0502020204030204" pitchFamily="34" charset="0"/>
                          <a:ea typeface="Calibri" panose="020F0502020204030204" pitchFamily="34" charset="0"/>
                          <a:cs typeface="B Nazanin" panose="00000400000000000000" pitchFamily="2" charset="-78"/>
                        </a:rPr>
                        <a:t>مشاوره در خصوص رژیم غذایی (شامل کاهش چربی و نمک)، فعالیت بدنی، ترک مصرف دخانیات(با دود  و بدون دود) و اجتناب از مصرف الکل</a:t>
                      </a:r>
                      <a:endParaRPr lang="en-US" sz="140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a:effectLst/>
                          <a:latin typeface="Calibri" panose="020F0502020204030204" pitchFamily="34" charset="0"/>
                          <a:ea typeface="Calibri" panose="020F0502020204030204" pitchFamily="34" charset="0"/>
                          <a:cs typeface="B Nazanin" panose="00000400000000000000" pitchFamily="2" charset="-78"/>
                        </a:rPr>
                        <a:t>در صورت فشارخون پایدار80/130</a:t>
                      </a:r>
                      <a:r>
                        <a:rPr lang="fa-IR" sz="1400">
                          <a:effectLst/>
                          <a:latin typeface="Calibri" panose="020F0502020204030204" pitchFamily="34" charset="0"/>
                          <a:ea typeface="Calibri" panose="020F0502020204030204" pitchFamily="34" charset="0"/>
                          <a:cs typeface="Calibri" panose="020F0502020204030204" pitchFamily="34" charset="0"/>
                        </a:rPr>
                        <a:t>≤</a:t>
                      </a:r>
                      <a:r>
                        <a:rPr lang="fa-IR" sz="1400">
                          <a:effectLst/>
                          <a:latin typeface="Calibri" panose="020F0502020204030204" pitchFamily="34" charset="0"/>
                          <a:ea typeface="Calibri" panose="020F0502020204030204" pitchFamily="34" charset="0"/>
                          <a:cs typeface="B Nazanin" panose="00000400000000000000" pitchFamily="2" charset="-78"/>
                        </a:rPr>
                        <a:t> میلی متر جیوه ، درمان دارویی در نظر گرفته شود</a:t>
                      </a:r>
                      <a:endParaRPr lang="en-US" sz="140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a:effectLst/>
                          <a:latin typeface="Calibri" panose="020F0502020204030204" pitchFamily="34" charset="0"/>
                          <a:ea typeface="Calibri" panose="020F0502020204030204" pitchFamily="34" charset="0"/>
                          <a:cs typeface="B Nazanin" panose="00000400000000000000" pitchFamily="2" charset="-78"/>
                        </a:rPr>
                        <a:t>تجویز استاتین</a:t>
                      </a:r>
                      <a:endParaRPr lang="en-US" sz="140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a:effectLst/>
                          <a:latin typeface="Calibri" panose="020F0502020204030204" pitchFamily="34" charset="0"/>
                          <a:ea typeface="Calibri" panose="020F0502020204030204" pitchFamily="34" charset="0"/>
                          <a:cs typeface="B Nazanin" panose="00000400000000000000" pitchFamily="2" charset="-78"/>
                        </a:rPr>
                        <a:t>پیگیری هر 3 ماه . اگر کاهشی در خطر قلبی عروقی بعد از 6 ماه پیگیری دیده نشد،ارجاع به سطح بالاتر </a:t>
                      </a:r>
                      <a:endParaRPr lang="en-US" sz="140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80933">
                <a:tc rowSpan="3">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نکات عملی مهم </a:t>
                      </a:r>
                      <a:endParaRPr lang="en-US" sz="1400" dirty="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مدیریت </a:t>
                      </a:r>
                      <a:r>
                        <a:rPr lang="fa-IR" sz="1400" b="1" dirty="0" err="1">
                          <a:effectLst/>
                          <a:latin typeface="Calibri" panose="020F0502020204030204" pitchFamily="34" charset="0"/>
                          <a:ea typeface="Calibri" panose="020F0502020204030204" pitchFamily="34" charset="0"/>
                          <a:cs typeface="B Nazanin" panose="00000400000000000000" pitchFamily="2" charset="-78"/>
                        </a:rPr>
                        <a:t>فشارخون</a:t>
                      </a:r>
                      <a:r>
                        <a:rPr lang="fa-IR" sz="1400" b="1" dirty="0">
                          <a:effectLst/>
                          <a:latin typeface="Calibri" panose="020F0502020204030204" pitchFamily="34" charset="0"/>
                          <a:ea typeface="Calibri" panose="020F0502020204030204" pitchFamily="34" charset="0"/>
                          <a:cs typeface="B Nazanin" panose="00000400000000000000" pitchFamily="2" charset="-78"/>
                        </a:rPr>
                        <a:t> بالا و دیابت:</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برای مدیریت </a:t>
                      </a:r>
                      <a:r>
                        <a:rPr lang="fa-IR" sz="1400" dirty="0" err="1">
                          <a:effectLst/>
                          <a:latin typeface="Calibri" panose="020F0502020204030204" pitchFamily="34" charset="0"/>
                          <a:ea typeface="Calibri" panose="020F0502020204030204" pitchFamily="34" charset="0"/>
                          <a:cs typeface="B Nazanin" panose="00000400000000000000" pitchFamily="2" charset="-78"/>
                        </a:rPr>
                        <a:t>فشارخون</a:t>
                      </a:r>
                      <a:r>
                        <a:rPr lang="fa-IR" sz="1400" dirty="0">
                          <a:effectLst/>
                          <a:latin typeface="Calibri" panose="020F0502020204030204" pitchFamily="34" charset="0"/>
                          <a:ea typeface="Calibri" panose="020F0502020204030204" pitchFamily="34" charset="0"/>
                          <a:cs typeface="B Nazanin" panose="00000400000000000000" pitchFamily="2" charset="-78"/>
                        </a:rPr>
                        <a:t> بالا به پروتکل </a:t>
                      </a:r>
                      <a:r>
                        <a:rPr lang="fa-IR" sz="1400" dirty="0" err="1">
                          <a:effectLst/>
                          <a:latin typeface="Calibri" panose="020F0502020204030204" pitchFamily="34" charset="0"/>
                          <a:ea typeface="Calibri" panose="020F0502020204030204" pitchFamily="34" charset="0"/>
                          <a:cs typeface="B Nazanin" panose="00000400000000000000" pitchFamily="2" charset="-78"/>
                        </a:rPr>
                        <a:t>ارزیابی،تشخیص</a:t>
                      </a:r>
                      <a:r>
                        <a:rPr lang="fa-IR" sz="1400" dirty="0">
                          <a:effectLst/>
                          <a:latin typeface="Calibri" panose="020F0502020204030204" pitchFamily="34" charset="0"/>
                          <a:ea typeface="Calibri" panose="020F0502020204030204" pitchFamily="34" charset="0"/>
                          <a:cs typeface="B Nazanin" panose="00000400000000000000" pitchFamily="2" charset="-78"/>
                        </a:rPr>
                        <a:t> و درمان </a:t>
                      </a:r>
                      <a:r>
                        <a:rPr lang="fa-IR" sz="1400" dirty="0" err="1">
                          <a:effectLst/>
                          <a:latin typeface="Calibri" panose="020F0502020204030204" pitchFamily="34" charset="0"/>
                          <a:ea typeface="Calibri" panose="020F0502020204030204" pitchFamily="34" charset="0"/>
                          <a:cs typeface="B Nazanin" panose="00000400000000000000" pitchFamily="2" charset="-78"/>
                        </a:rPr>
                        <a:t>فشارخون</a:t>
                      </a:r>
                      <a:r>
                        <a:rPr lang="fa-IR" sz="1400" dirty="0">
                          <a:effectLst/>
                          <a:latin typeface="Calibri" panose="020F0502020204030204" pitchFamily="34" charset="0"/>
                          <a:ea typeface="Calibri" panose="020F0502020204030204" pitchFamily="34" charset="0"/>
                          <a:cs typeface="B Nazanin" panose="00000400000000000000" pitchFamily="2" charset="-78"/>
                        </a:rPr>
                        <a:t> بالا مراجعه شود.</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برای مدیریت دیابت به پروتکل ارزیابی، تشخیص و درمان دیابت مراجعه شود.</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541633">
                <a:tc vMerge="1">
                  <a:txBody>
                    <a:bodyPr/>
                    <a:lstStyle/>
                    <a:p>
                      <a:endParaRPr lang="en-US"/>
                    </a:p>
                  </a:txBody>
                  <a:tcPr/>
                </a:tc>
                <a:tc>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در موارد زیر درمان دارویی را در نظر بگیرید:</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B Nazanin" panose="00000400000000000000" pitchFamily="2" charset="-78"/>
                        </a:rPr>
                        <a:t>تمام بیماران مبتلا به دیابت و بیماری قلبی عروقی (بیماری عروق کرونر قلب، انفارکتوس قلبی، حمله مغزی گذرا یا بیماری عروق محیطی)، بیماری کلیوی. اگر بیمار تحت کنترل باشد، باید درمان تجویز شده قبلی ادامه یابد و به عنوان خطر 20 % و بیشتر در نظر گرفته شود.</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B Nazanin" panose="00000400000000000000" pitchFamily="2" charset="-78"/>
                        </a:rPr>
                        <a:t>افراد با </a:t>
                      </a:r>
                      <a:r>
                        <a:rPr lang="fa-IR" sz="1400" dirty="0" err="1">
                          <a:effectLst/>
                          <a:latin typeface="Calibri" panose="020F0502020204030204" pitchFamily="34" charset="0"/>
                          <a:ea typeface="Calibri" panose="020F0502020204030204" pitchFamily="34" charset="0"/>
                          <a:cs typeface="B Nazanin" panose="00000400000000000000" pitchFamily="2" charset="-78"/>
                        </a:rPr>
                        <a:t>آلبومینوری</a:t>
                      </a:r>
                      <a:r>
                        <a:rPr lang="fa-IR" sz="1400" dirty="0">
                          <a:effectLst/>
                          <a:latin typeface="Calibri" panose="020F0502020204030204" pitchFamily="34" charset="0"/>
                          <a:ea typeface="Calibri" panose="020F0502020204030204" pitchFamily="34" charset="0"/>
                          <a:cs typeface="B Nazanin" panose="00000400000000000000" pitchFamily="2" charset="-78"/>
                        </a:rPr>
                        <a:t> ، </a:t>
                      </a:r>
                      <a:r>
                        <a:rPr lang="fa-IR" sz="1400" dirty="0" err="1">
                          <a:effectLst/>
                          <a:latin typeface="Calibri" panose="020F0502020204030204" pitchFamily="34" charset="0"/>
                          <a:ea typeface="Calibri" panose="020F0502020204030204" pitchFamily="34" charset="0"/>
                          <a:cs typeface="B Nazanin" panose="00000400000000000000" pitchFamily="2" charset="-78"/>
                        </a:rPr>
                        <a:t>رتینوپاتی</a:t>
                      </a:r>
                      <a:r>
                        <a:rPr lang="fa-IR" sz="1400" dirty="0">
                          <a:effectLst/>
                          <a:latin typeface="Calibri" panose="020F0502020204030204" pitchFamily="34" charset="0"/>
                          <a:ea typeface="Calibri" panose="020F0502020204030204" pitchFamily="34" charset="0"/>
                          <a:cs typeface="B Nazanin" panose="00000400000000000000" pitchFamily="2" charset="-78"/>
                        </a:rPr>
                        <a:t>، </a:t>
                      </a:r>
                      <a:r>
                        <a:rPr lang="fa-IR" sz="1400" dirty="0" err="1">
                          <a:effectLst/>
                          <a:latin typeface="Calibri" panose="020F0502020204030204" pitchFamily="34" charset="0"/>
                          <a:ea typeface="Calibri" panose="020F0502020204030204" pitchFamily="34" charset="0"/>
                          <a:cs typeface="B Nazanin" panose="00000400000000000000" pitchFamily="2" charset="-78"/>
                        </a:rPr>
                        <a:t>هییپرتروفی</a:t>
                      </a:r>
                      <a:r>
                        <a:rPr lang="fa-IR" sz="1400" dirty="0">
                          <a:effectLst/>
                          <a:latin typeface="Calibri" panose="020F0502020204030204" pitchFamily="34" charset="0"/>
                          <a:ea typeface="Calibri" panose="020F0502020204030204" pitchFamily="34" charset="0"/>
                          <a:cs typeface="B Nazanin" panose="00000400000000000000" pitchFamily="2" charset="-78"/>
                        </a:rPr>
                        <a:t> بطن چپ</a:t>
                      </a:r>
                    </a:p>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B Nazanin" panose="00000400000000000000" pitchFamily="2" charset="-78"/>
                        </a:rPr>
                        <a:t>برای</a:t>
                      </a:r>
                      <a:r>
                        <a:rPr lang="fa-IR" sz="1400" baseline="0" dirty="0">
                          <a:effectLst/>
                          <a:latin typeface="Calibri" panose="020F0502020204030204" pitchFamily="34" charset="0"/>
                          <a:ea typeface="Calibri" panose="020F0502020204030204" pitchFamily="34" charset="0"/>
                          <a:cs typeface="B Nazanin" panose="00000400000000000000" pitchFamily="2" charset="-78"/>
                        </a:rPr>
                        <a:t> کلیه بیماران دیابتی 40 سال و بالاتر بدون توجه به میزان خطر،  </a:t>
                      </a:r>
                      <a:r>
                        <a:rPr lang="fa-IR" sz="1400" baseline="0" dirty="0" err="1">
                          <a:effectLst/>
                          <a:latin typeface="Calibri" panose="020F0502020204030204" pitchFamily="34" charset="0"/>
                          <a:ea typeface="Calibri" panose="020F0502020204030204" pitchFamily="34" charset="0"/>
                          <a:cs typeface="B Nazanin" panose="00000400000000000000" pitchFamily="2" charset="-78"/>
                        </a:rPr>
                        <a:t>استاتین</a:t>
                      </a:r>
                      <a:r>
                        <a:rPr lang="fa-IR" sz="1400" baseline="0" dirty="0">
                          <a:effectLst/>
                          <a:latin typeface="Calibri" panose="020F0502020204030204" pitchFamily="34" charset="0"/>
                          <a:ea typeface="Calibri" panose="020F0502020204030204" pitchFamily="34" charset="0"/>
                          <a:cs typeface="B Nazanin" panose="00000400000000000000" pitchFamily="2" charset="-78"/>
                        </a:rPr>
                        <a:t> تجویز شود.</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B Nazanin" panose="00000400000000000000" pitchFamily="2" charset="-78"/>
                        </a:rPr>
                        <a:t>تمام افراد با </a:t>
                      </a:r>
                      <a:r>
                        <a:rPr lang="fa-IR" sz="1400" dirty="0" err="1">
                          <a:effectLst/>
                          <a:latin typeface="Calibri" panose="020F0502020204030204" pitchFamily="34" charset="0"/>
                          <a:ea typeface="Calibri" panose="020F0502020204030204" pitchFamily="34" charset="0"/>
                          <a:cs typeface="B Nazanin" panose="00000400000000000000" pitchFamily="2" charset="-78"/>
                        </a:rPr>
                        <a:t>فشارخون</a:t>
                      </a:r>
                      <a:r>
                        <a:rPr lang="fa-IR" sz="1400" dirty="0">
                          <a:effectLst/>
                          <a:latin typeface="Calibri" panose="020F0502020204030204" pitchFamily="34" charset="0"/>
                          <a:ea typeface="Calibri" panose="020F0502020204030204" pitchFamily="34" charset="0"/>
                          <a:cs typeface="B Nazanin" panose="00000400000000000000" pitchFamily="2" charset="-78"/>
                        </a:rPr>
                        <a:t> بالای مقاوم و پایدار 100/160میلی متر جیوه و بالاتر</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algn="r" rtl="1">
                        <a:lnSpc>
                          <a:spcPct val="107000"/>
                        </a:lnSpc>
                        <a:spcAft>
                          <a:spcPts val="0"/>
                        </a:spcAft>
                      </a:pPr>
                      <a:r>
                        <a:rPr lang="fa-IR" sz="1400" dirty="0">
                          <a:effectLst/>
                          <a:latin typeface="Calibri" panose="020F0502020204030204" pitchFamily="34" charset="0"/>
                          <a:ea typeface="Calibri" panose="020F0502020204030204" pitchFamily="34" charset="0"/>
                          <a:cs typeface="B Nazanin" panose="00000400000000000000" pitchFamily="2" charset="-78"/>
                        </a:rPr>
                        <a:t>تمام افراد با کلسترول تام 8 </a:t>
                      </a:r>
                      <a:r>
                        <a:rPr lang="en-US" sz="1400" dirty="0" err="1">
                          <a:effectLst/>
                          <a:latin typeface="Calibri" panose="020F0502020204030204" pitchFamily="34" charset="0"/>
                          <a:ea typeface="Calibri" panose="020F0502020204030204" pitchFamily="34" charset="0"/>
                          <a:cs typeface="B Nazanin" panose="00000400000000000000" pitchFamily="2" charset="-78"/>
                        </a:rPr>
                        <a:t>m</a:t>
                      </a:r>
                      <a:r>
                        <a:rPr lang="en-US" sz="1400" dirty="0" err="1">
                          <a:solidFill>
                            <a:schemeClr val="tx1"/>
                          </a:solidFill>
                          <a:effectLst/>
                          <a:latin typeface="Calibri" panose="020F0502020204030204" pitchFamily="34" charset="0"/>
                          <a:ea typeface="Calibri" panose="020F0502020204030204" pitchFamily="34" charset="0"/>
                          <a:cs typeface="B Nazanin" panose="00000400000000000000" pitchFamily="2" charset="-78"/>
                        </a:rPr>
                        <a:t>mol</a:t>
                      </a:r>
                      <a:r>
                        <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/L</a:t>
                      </a:r>
                      <a:r>
                        <a:rPr lang="fa-IR"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(308 </a:t>
                      </a:r>
                      <a:r>
                        <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mg/</a:t>
                      </a:r>
                      <a:r>
                        <a:rPr lang="en-US" sz="1400" dirty="0" err="1">
                          <a:solidFill>
                            <a:schemeClr val="tx1"/>
                          </a:solidFill>
                          <a:effectLst/>
                          <a:latin typeface="Calibri" panose="020F0502020204030204" pitchFamily="34" charset="0"/>
                          <a:ea typeface="Calibri" panose="020F0502020204030204" pitchFamily="34" charset="0"/>
                          <a:cs typeface="B Nazanin" panose="00000400000000000000" pitchFamily="2" charset="-78"/>
                        </a:rPr>
                        <a:t>dL</a:t>
                      </a:r>
                      <a:r>
                        <a:rPr lang="fa-IR" sz="1400" dirty="0">
                          <a:effectLst/>
                          <a:latin typeface="Calibri" panose="020F0502020204030204" pitchFamily="34" charset="0"/>
                          <a:ea typeface="Calibri" panose="020F0502020204030204" pitchFamily="34" charset="0"/>
                          <a:cs typeface="B Nazanin" panose="00000400000000000000" pitchFamily="2" charset="-78"/>
                        </a:rPr>
                        <a:t>) و بالاتر</a:t>
                      </a:r>
                      <a:endParaRPr lang="en-US" sz="1400" dirty="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321400">
                <a:tc vMerge="1">
                  <a:txBody>
                    <a:bodyPr/>
                    <a:lstStyle/>
                    <a:p>
                      <a:endParaRPr lang="en-US"/>
                    </a:p>
                  </a:txBody>
                  <a:tcPr/>
                </a:tc>
                <a:tc>
                  <a:txBody>
                    <a:bodyPr/>
                    <a:lstStyle/>
                    <a:p>
                      <a:pPr algn="r" rtl="1">
                        <a:lnSpc>
                          <a:spcPct val="107000"/>
                        </a:lnSpc>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ویزیت های پیگیری:</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err="1">
                          <a:effectLst/>
                          <a:latin typeface="Calibri" panose="020F0502020204030204" pitchFamily="34" charset="0"/>
                          <a:ea typeface="Calibri" panose="020F0502020204030204" pitchFamily="34" charset="0"/>
                          <a:cs typeface="B Nazanin" panose="00000400000000000000" pitchFamily="2" charset="-78"/>
                        </a:rPr>
                        <a:t>درخصوص</a:t>
                      </a:r>
                      <a:r>
                        <a:rPr lang="fa-IR" sz="1400" dirty="0">
                          <a:effectLst/>
                          <a:latin typeface="Calibri" panose="020F0502020204030204" pitchFamily="34" charset="0"/>
                          <a:ea typeface="Calibri" panose="020F0502020204030204" pitchFamily="34" charset="0"/>
                          <a:cs typeface="B Nazanin" panose="00000400000000000000" pitchFamily="2" charset="-78"/>
                        </a:rPr>
                        <a:t> علائم جدید، پیروی از مشاوره در خصوص مصرف دخانیات  و الکل، فعالیت بدنی، رژیم غذایی ، داروها و ..... </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ارزیابی(معاینه جسمی)</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تخمین خطر قلبی عروقی</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ارجاع در صورت لزوم</a:t>
                      </a:r>
                      <a:endParaRPr lang="en-US" sz="1400" dirty="0">
                        <a:effectLst/>
                        <a:latin typeface="Calibri" panose="020F0502020204030204" pitchFamily="34" charset="0"/>
                        <a:ea typeface="Calibri" panose="020F0502020204030204" pitchFamily="34" charset="0"/>
                        <a:cs typeface="Arial" panose="020B0604020202090204" pitchFamily="34" charset="0"/>
                      </a:endParaRPr>
                    </a:p>
                    <a:p>
                      <a:pPr marL="342900" lvl="0" indent="-342900" algn="r" rtl="1">
                        <a:lnSpc>
                          <a:spcPct val="107000"/>
                        </a:lnSpc>
                        <a:spcAft>
                          <a:spcPts val="0"/>
                        </a:spcAft>
                        <a:buFont typeface="Wingdings" panose="05000000000000000000" pitchFamily="2" charset="2"/>
                        <a:buChar char=""/>
                      </a:pPr>
                      <a:r>
                        <a:rPr lang="fa-IR" sz="1400" dirty="0">
                          <a:effectLst/>
                          <a:latin typeface="Calibri" panose="020F0502020204030204" pitchFamily="34" charset="0"/>
                          <a:ea typeface="Calibri" panose="020F0502020204030204" pitchFamily="34" charset="0"/>
                          <a:cs typeface="B Nazanin" panose="00000400000000000000" pitchFamily="2" charset="-78"/>
                        </a:rPr>
                        <a:t>مشاوره با همه و درمان طبق پروتکل</a:t>
                      </a:r>
                      <a:endParaRPr lang="en-US" sz="1400" dirty="0">
                        <a:effectLst/>
                        <a:latin typeface="Calibri" panose="020F0502020204030204" pitchFamily="34" charset="0"/>
                        <a:ea typeface="Calibri" panose="020F0502020204030204" pitchFamily="34" charset="0"/>
                        <a:cs typeface="Arial" panose="020B0604020202090204" pitchFamily="34" charset="0"/>
                      </a:endParaRPr>
                    </a:p>
                  </a:txBody>
                  <a:tcPr marL="43697" marR="436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7541938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12123" y="1494917"/>
            <a:ext cx="11448113" cy="4774303"/>
          </a:xfrm>
          <a:noFill/>
        </p:spPr>
        <p:txBody>
          <a:bodyPr>
            <a:normAutofit/>
          </a:bodyPr>
          <a:lstStyle/>
          <a:p>
            <a:pPr marL="0" indent="0" algn="r" rtl="1">
              <a:buNone/>
            </a:pPr>
            <a:endParaRPr lang="fa-IR" sz="2400" b="1" dirty="0">
              <a:latin typeface="+mj-lt"/>
              <a:ea typeface="+mj-ea"/>
              <a:cs typeface="B Nazanin" panose="00000400000000000000" pitchFamily="2" charset="-78"/>
            </a:endParaRPr>
          </a:p>
          <a:p>
            <a:pPr marL="0" indent="0" algn="r" rtl="1">
              <a:buNone/>
            </a:pPr>
            <a:r>
              <a:rPr lang="fa-IR" sz="2400" dirty="0">
                <a:latin typeface="+mj-lt"/>
                <a:ea typeface="+mj-ea"/>
                <a:cs typeface="B Titr" panose="00000700000000000000" pitchFamily="2" charset="-78"/>
              </a:rPr>
              <a:t>1. </a:t>
            </a:r>
            <a:r>
              <a:rPr lang="fa-IR" sz="2400" dirty="0" err="1">
                <a:latin typeface="+mj-lt"/>
                <a:ea typeface="+mj-ea"/>
                <a:cs typeface="B Titr" panose="00000700000000000000" pitchFamily="2" charset="-78"/>
              </a:rPr>
              <a:t>تشخيص</a:t>
            </a:r>
            <a:r>
              <a:rPr lang="fa-IR" sz="2400" dirty="0">
                <a:latin typeface="+mj-lt"/>
                <a:ea typeface="+mj-ea"/>
                <a:cs typeface="B Titr" panose="00000700000000000000" pitchFamily="2" charset="-78"/>
              </a:rPr>
              <a:t> </a:t>
            </a:r>
            <a:r>
              <a:rPr lang="fa-IR" sz="2400" dirty="0" err="1">
                <a:latin typeface="+mj-lt"/>
                <a:ea typeface="+mj-ea"/>
                <a:cs typeface="B Titr" panose="00000700000000000000" pitchFamily="2" charset="-78"/>
              </a:rPr>
              <a:t>فشارخون</a:t>
            </a:r>
            <a:r>
              <a:rPr lang="fa-IR" sz="2400" dirty="0">
                <a:latin typeface="+mj-lt"/>
                <a:ea typeface="+mj-ea"/>
                <a:cs typeface="B Titr" panose="00000700000000000000" pitchFamily="2" charset="-78"/>
              </a:rPr>
              <a:t> بالا- پزشک (نوبت اول) : کد 8521</a:t>
            </a:r>
          </a:p>
          <a:p>
            <a:pPr marL="0" indent="0" algn="r" rtl="1">
              <a:buNone/>
            </a:pPr>
            <a:r>
              <a:rPr lang="fa-IR" sz="2400" b="1" dirty="0">
                <a:solidFill>
                  <a:srgbClr val="C00000"/>
                </a:solidFill>
                <a:latin typeface="+mj-lt"/>
                <a:ea typeface="+mj-ea"/>
                <a:cs typeface="B Nazanin" panose="00000400000000000000" pitchFamily="2" charset="-78"/>
              </a:rPr>
              <a:t>به تمامی افرادی که از مسیر ارجاع از خدمت </a:t>
            </a:r>
            <a:r>
              <a:rPr lang="fa-IR" sz="2400" b="1" dirty="0" err="1">
                <a:solidFill>
                  <a:srgbClr val="C00000"/>
                </a:solidFill>
                <a:latin typeface="+mj-lt"/>
                <a:ea typeface="+mj-ea"/>
                <a:cs typeface="B Nazanin" panose="00000400000000000000" pitchFamily="2" charset="-78"/>
              </a:rPr>
              <a:t>خطرسنجی</a:t>
            </a:r>
            <a:r>
              <a:rPr lang="fa-IR" sz="2400" b="1" dirty="0">
                <a:solidFill>
                  <a:srgbClr val="C00000"/>
                </a:solidFill>
                <a:latin typeface="+mj-lt"/>
                <a:ea typeface="+mj-ea"/>
                <a:cs typeface="B Nazanin" panose="00000400000000000000" pitchFamily="2" charset="-78"/>
              </a:rPr>
              <a:t> در طبقه بندی «مشکوک به </a:t>
            </a:r>
            <a:r>
              <a:rPr lang="fa-IR" sz="2400" b="1" dirty="0" err="1">
                <a:solidFill>
                  <a:srgbClr val="C00000"/>
                </a:solidFill>
                <a:latin typeface="+mj-lt"/>
                <a:ea typeface="+mj-ea"/>
                <a:cs typeface="B Nazanin" panose="00000400000000000000" pitchFamily="2" charset="-78"/>
              </a:rPr>
              <a:t>فشارخون</a:t>
            </a:r>
            <a:r>
              <a:rPr lang="fa-IR" sz="2400" b="1" dirty="0">
                <a:solidFill>
                  <a:srgbClr val="C00000"/>
                </a:solidFill>
                <a:latin typeface="+mj-lt"/>
                <a:ea typeface="+mj-ea"/>
                <a:cs typeface="B Nazanin" panose="00000400000000000000" pitchFamily="2" charset="-78"/>
              </a:rPr>
              <a:t> بالا» لحاظ شده </a:t>
            </a:r>
            <a:r>
              <a:rPr lang="fa-IR" sz="2400" b="1" dirty="0" err="1">
                <a:solidFill>
                  <a:srgbClr val="C00000"/>
                </a:solidFill>
                <a:latin typeface="+mj-lt"/>
                <a:ea typeface="+mj-ea"/>
                <a:cs typeface="B Nazanin" panose="00000400000000000000" pitchFamily="2" charset="-78"/>
              </a:rPr>
              <a:t>اند</a:t>
            </a:r>
            <a:r>
              <a:rPr lang="fa-IR" sz="2400" b="1" dirty="0">
                <a:solidFill>
                  <a:srgbClr val="C00000"/>
                </a:solidFill>
                <a:latin typeface="+mj-lt"/>
                <a:ea typeface="+mj-ea"/>
                <a:cs typeface="B Nazanin" panose="00000400000000000000" pitchFamily="2" charset="-78"/>
              </a:rPr>
              <a:t> و یا با علایم </a:t>
            </a:r>
            <a:r>
              <a:rPr lang="fa-IR" sz="2400" b="1" dirty="0" err="1">
                <a:solidFill>
                  <a:srgbClr val="C00000"/>
                </a:solidFill>
                <a:latin typeface="+mj-lt"/>
                <a:ea typeface="+mj-ea"/>
                <a:cs typeface="B Nazanin" panose="00000400000000000000" pitchFamily="2" charset="-78"/>
              </a:rPr>
              <a:t>فشارخون</a:t>
            </a:r>
            <a:r>
              <a:rPr lang="fa-IR" sz="2400" b="1" dirty="0">
                <a:solidFill>
                  <a:srgbClr val="C00000"/>
                </a:solidFill>
                <a:latin typeface="+mj-lt"/>
                <a:ea typeface="+mj-ea"/>
                <a:cs typeface="B Nazanin" panose="00000400000000000000" pitchFamily="2" charset="-78"/>
              </a:rPr>
              <a:t> بالا بدون وجود سابقه، مراجعه مستقیم به پزشک داشته </a:t>
            </a:r>
            <a:r>
              <a:rPr lang="fa-IR" sz="2400" b="1" dirty="0" err="1">
                <a:solidFill>
                  <a:srgbClr val="C00000"/>
                </a:solidFill>
                <a:latin typeface="+mj-lt"/>
                <a:ea typeface="+mj-ea"/>
                <a:cs typeface="B Nazanin" panose="00000400000000000000" pitchFamily="2" charset="-78"/>
              </a:rPr>
              <a:t>اند</a:t>
            </a:r>
            <a:r>
              <a:rPr lang="fa-IR" sz="2400" b="1" dirty="0">
                <a:solidFill>
                  <a:srgbClr val="C00000"/>
                </a:solidFill>
                <a:latin typeface="+mj-lt"/>
                <a:ea typeface="+mj-ea"/>
                <a:cs typeface="B Nazanin" panose="00000400000000000000" pitchFamily="2" charset="-78"/>
              </a:rPr>
              <a:t>، ارایه میشود.</a:t>
            </a:r>
            <a:endParaRPr lang="en-US" sz="2400" b="1" dirty="0">
              <a:solidFill>
                <a:srgbClr val="C00000"/>
              </a:solidFill>
              <a:latin typeface="+mj-lt"/>
              <a:ea typeface="+mj-ea"/>
              <a:cs typeface="B Nazanin" panose="00000400000000000000" pitchFamily="2" charset="-78"/>
            </a:endParaRPr>
          </a:p>
          <a:p>
            <a:pPr marL="0" indent="0" algn="r" rtl="1">
              <a:buNone/>
            </a:pPr>
            <a:endParaRPr lang="fa-IR" sz="2400" b="1" dirty="0">
              <a:solidFill>
                <a:srgbClr val="C00000"/>
              </a:solidFill>
              <a:latin typeface="+mj-lt"/>
              <a:ea typeface="+mj-ea"/>
              <a:cs typeface="B Nazanin" panose="00000400000000000000" pitchFamily="2" charset="-78"/>
            </a:endParaRPr>
          </a:p>
          <a:p>
            <a:pPr marL="0" indent="0" algn="r" rtl="1">
              <a:buNone/>
            </a:pPr>
            <a:r>
              <a:rPr lang="fa-IR" sz="2400" dirty="0">
                <a:latin typeface="+mj-lt"/>
                <a:ea typeface="+mj-ea"/>
                <a:cs typeface="B Titr" panose="00000700000000000000" pitchFamily="2" charset="-78"/>
              </a:rPr>
              <a:t>2. تشخیص </a:t>
            </a:r>
            <a:r>
              <a:rPr lang="fa-IR" sz="2400" dirty="0" err="1">
                <a:latin typeface="+mj-lt"/>
                <a:ea typeface="+mj-ea"/>
                <a:cs typeface="B Titr" panose="00000700000000000000" pitchFamily="2" charset="-78"/>
              </a:rPr>
              <a:t>فشارخون</a:t>
            </a:r>
            <a:r>
              <a:rPr lang="fa-IR" sz="2400" dirty="0">
                <a:latin typeface="+mj-lt"/>
                <a:ea typeface="+mj-ea"/>
                <a:cs typeface="B Titr" panose="00000700000000000000" pitchFamily="2" charset="-78"/>
              </a:rPr>
              <a:t> بالا- پزشک (موارد مشکوک از نوبت اول) : کد 8520</a:t>
            </a:r>
          </a:p>
          <a:p>
            <a:pPr marL="0" indent="0" algn="r" rtl="1">
              <a:buNone/>
            </a:pPr>
            <a:r>
              <a:rPr lang="fa-IR" sz="2400" b="1" dirty="0">
                <a:solidFill>
                  <a:srgbClr val="C00000"/>
                </a:solidFill>
                <a:latin typeface="+mj-lt"/>
                <a:ea typeface="+mj-ea"/>
                <a:cs typeface="B Nazanin" panose="00000400000000000000" pitchFamily="2" charset="-78"/>
              </a:rPr>
              <a:t>خدمت تشخیص قطعی </a:t>
            </a:r>
            <a:r>
              <a:rPr lang="fa-IR" sz="2400" b="1" dirty="0" err="1">
                <a:solidFill>
                  <a:srgbClr val="C00000"/>
                </a:solidFill>
                <a:latin typeface="+mj-lt"/>
                <a:ea typeface="+mj-ea"/>
                <a:cs typeface="B Nazanin" panose="00000400000000000000" pitchFamily="2" charset="-78"/>
              </a:rPr>
              <a:t>فشارخون</a:t>
            </a:r>
            <a:r>
              <a:rPr lang="fa-IR" sz="2400" b="1" dirty="0">
                <a:solidFill>
                  <a:srgbClr val="C00000"/>
                </a:solidFill>
                <a:latin typeface="+mj-lt"/>
                <a:ea typeface="+mj-ea"/>
                <a:cs typeface="B Nazanin" panose="00000400000000000000" pitchFamily="2" charset="-78"/>
              </a:rPr>
              <a:t> بالا (موارد مشکوک از نوبت اول) (کد 8520)  فقط به افرادی که در خدمت تشخیص </a:t>
            </a:r>
            <a:r>
              <a:rPr lang="fa-IR" sz="2400" b="1" dirty="0" err="1">
                <a:solidFill>
                  <a:srgbClr val="C00000"/>
                </a:solidFill>
                <a:latin typeface="+mj-lt"/>
                <a:ea typeface="+mj-ea"/>
                <a:cs typeface="B Nazanin" panose="00000400000000000000" pitchFamily="2" charset="-78"/>
              </a:rPr>
              <a:t>فشارخون</a:t>
            </a:r>
            <a:r>
              <a:rPr lang="fa-IR" sz="2400" b="1" dirty="0">
                <a:solidFill>
                  <a:srgbClr val="C00000"/>
                </a:solidFill>
                <a:latin typeface="+mj-lt"/>
                <a:ea typeface="+mj-ea"/>
                <a:cs typeface="B Nazanin" panose="00000400000000000000" pitchFamily="2" charset="-78"/>
              </a:rPr>
              <a:t> بالا(نوبت اول) دارای </a:t>
            </a:r>
            <a:r>
              <a:rPr lang="fa-IR" sz="2400" b="1" dirty="0" err="1">
                <a:solidFill>
                  <a:srgbClr val="C00000"/>
                </a:solidFill>
                <a:latin typeface="+mj-lt"/>
                <a:ea typeface="+mj-ea"/>
                <a:cs typeface="B Nazanin" panose="00000400000000000000" pitchFamily="2" charset="-78"/>
              </a:rPr>
              <a:t>فشارخون</a:t>
            </a:r>
            <a:r>
              <a:rPr lang="fa-IR" sz="2400" b="1" dirty="0">
                <a:solidFill>
                  <a:srgbClr val="C00000"/>
                </a:solidFill>
                <a:latin typeface="+mj-lt"/>
                <a:ea typeface="+mj-ea"/>
                <a:cs typeface="B Nazanin" panose="00000400000000000000" pitchFamily="2" charset="-78"/>
              </a:rPr>
              <a:t> 140/90 تا 160/100  بودند(مشکوک به </a:t>
            </a:r>
            <a:r>
              <a:rPr lang="fa-IR" sz="2400" b="1" dirty="0" err="1">
                <a:solidFill>
                  <a:srgbClr val="C00000"/>
                </a:solidFill>
                <a:latin typeface="+mj-lt"/>
                <a:ea typeface="+mj-ea"/>
                <a:cs typeface="B Nazanin" panose="00000400000000000000" pitchFamily="2" charset="-78"/>
              </a:rPr>
              <a:t>فشارخون</a:t>
            </a:r>
            <a:r>
              <a:rPr lang="fa-IR" sz="2400" b="1" dirty="0">
                <a:solidFill>
                  <a:srgbClr val="C00000"/>
                </a:solidFill>
                <a:latin typeface="+mj-lt"/>
                <a:ea typeface="+mj-ea"/>
                <a:cs typeface="B Nazanin" panose="00000400000000000000" pitchFamily="2" charset="-78"/>
              </a:rPr>
              <a:t> بالا) ارایه میشود.</a:t>
            </a:r>
          </a:p>
        </p:txBody>
      </p:sp>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412123" y="561676"/>
            <a:ext cx="11448113" cy="1325563"/>
          </a:xfrm>
        </p:spPr>
        <p:txBody>
          <a:bodyPr vert="horz" lIns="91440" tIns="45720" rIns="91440" bIns="45720" rtlCol="0" anchor="t">
            <a:normAutofit/>
          </a:bodyPr>
          <a:lstStyle/>
          <a:p>
            <a:pPr algn="r" rtl="1"/>
            <a:r>
              <a:rPr lang="fa-IR" dirty="0">
                <a:cs typeface="B Titr" panose="00000700000000000000" pitchFamily="2" charset="-78"/>
              </a:rPr>
              <a:t>خدمات </a:t>
            </a:r>
            <a:r>
              <a:rPr lang="fa-IR" u="sng" dirty="0">
                <a:cs typeface="B Titr" panose="00000700000000000000" pitchFamily="2" charset="-78"/>
              </a:rPr>
              <a:t>تشخیص</a:t>
            </a:r>
            <a:r>
              <a:rPr lang="fa-IR" dirty="0">
                <a:cs typeface="B Titr" panose="00000700000000000000" pitchFamily="2" charset="-78"/>
              </a:rPr>
              <a:t> </a:t>
            </a:r>
            <a:r>
              <a:rPr lang="fa-IR" dirty="0" err="1">
                <a:cs typeface="B Titr" panose="00000700000000000000" pitchFamily="2" charset="-78"/>
              </a:rPr>
              <a:t>فشارخون</a:t>
            </a:r>
            <a:r>
              <a:rPr lang="fa-IR" dirty="0">
                <a:cs typeface="B Titr" panose="00000700000000000000" pitchFamily="2" charset="-78"/>
              </a:rPr>
              <a:t> بالا توسط پزشک</a:t>
            </a:r>
            <a:endParaRPr lang="en-US" dirty="0">
              <a:cs typeface="B Titr" panose="00000700000000000000" pitchFamily="2" charset="-78"/>
            </a:endParaRPr>
          </a:p>
        </p:txBody>
      </p:sp>
    </p:spTree>
    <p:extLst>
      <p:ext uri="{BB962C8B-B14F-4D97-AF65-F5344CB8AC3E}">
        <p14:creationId xmlns:p14="http://schemas.microsoft.com/office/powerpoint/2010/main" val="6707353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683077" y="340775"/>
            <a:ext cx="8911687" cy="1280890"/>
          </a:xfrm>
        </p:spPr>
        <p:txBody>
          <a:bodyPr/>
          <a:lstStyle/>
          <a:p>
            <a:pPr algn="r"/>
            <a:r>
              <a:rPr lang="fa-IR" dirty="0">
                <a:cs typeface="B Titr" panose="00000700000000000000" pitchFamily="2" charset="-78"/>
              </a:rPr>
              <a:t>خدمات تشخیص </a:t>
            </a:r>
            <a:r>
              <a:rPr lang="fa-IR" dirty="0" err="1">
                <a:cs typeface="B Titr" panose="00000700000000000000" pitchFamily="2" charset="-78"/>
              </a:rPr>
              <a:t>فشارخون</a:t>
            </a:r>
            <a:r>
              <a:rPr lang="fa-IR" dirty="0">
                <a:cs typeface="B Titr" panose="00000700000000000000" pitchFamily="2" charset="-78"/>
              </a:rPr>
              <a:t> بالا توسط پزشک</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83130" y="1197735"/>
            <a:ext cx="9914673" cy="5132389"/>
          </a:xfrm>
        </p:spPr>
      </p:pic>
    </p:spTree>
    <p:extLst>
      <p:ext uri="{BB962C8B-B14F-4D97-AF65-F5344CB8AC3E}">
        <p14:creationId xmlns:p14="http://schemas.microsoft.com/office/powerpoint/2010/main" val="2471523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03799" y="624110"/>
            <a:ext cx="10100814" cy="1280890"/>
          </a:xfrm>
        </p:spPr>
        <p:txBody>
          <a:bodyPr/>
          <a:lstStyle/>
          <a:p>
            <a:pPr algn="r"/>
            <a:r>
              <a:rPr lang="fa-IR" dirty="0">
                <a:cs typeface="B Titr" panose="00000700000000000000" pitchFamily="2" charset="-78"/>
              </a:rPr>
              <a:t>خدمت تشخیص </a:t>
            </a:r>
            <a:r>
              <a:rPr lang="fa-IR" dirty="0" err="1">
                <a:cs typeface="B Titr" panose="00000700000000000000" pitchFamily="2" charset="-78"/>
              </a:rPr>
              <a:t>فشارخون</a:t>
            </a:r>
            <a:r>
              <a:rPr lang="fa-IR" dirty="0">
                <a:cs typeface="B Titr" panose="00000700000000000000" pitchFamily="2" charset="-78"/>
              </a:rPr>
              <a:t> بالا-پزشک (نوبت اول) کد 8521</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03798" y="1428433"/>
            <a:ext cx="9823778" cy="5062967"/>
          </a:xfrm>
        </p:spPr>
      </p:pic>
    </p:spTree>
    <p:extLst>
      <p:ext uri="{BB962C8B-B14F-4D97-AF65-F5344CB8AC3E}">
        <p14:creationId xmlns:p14="http://schemas.microsoft.com/office/powerpoint/2010/main" val="14381894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29555" y="453046"/>
            <a:ext cx="10461423" cy="1280890"/>
          </a:xfrm>
        </p:spPr>
        <p:txBody>
          <a:bodyPr>
            <a:normAutofit/>
          </a:bodyPr>
          <a:lstStyle/>
          <a:p>
            <a:pPr algn="r" rtl="1"/>
            <a:r>
              <a:rPr lang="fa-IR" dirty="0">
                <a:cs typeface="B Titr" panose="00000700000000000000" pitchFamily="2" charset="-78"/>
              </a:rPr>
              <a:t>خدمت تشخیص </a:t>
            </a:r>
            <a:r>
              <a:rPr lang="fa-IR" dirty="0" err="1">
                <a:cs typeface="B Titr" panose="00000700000000000000" pitchFamily="2" charset="-78"/>
              </a:rPr>
              <a:t>فشارخون</a:t>
            </a:r>
            <a:r>
              <a:rPr lang="fa-IR" dirty="0">
                <a:cs typeface="B Titr" panose="00000700000000000000" pitchFamily="2" charset="-78"/>
              </a:rPr>
              <a:t> بالا-پزشک (نوبت اول) کد 8521</a:t>
            </a:r>
            <a:br>
              <a:rPr lang="fa-IR" dirty="0">
                <a:cs typeface="B Titr" panose="00000700000000000000" pitchFamily="2" charset="-78"/>
              </a:rPr>
            </a:br>
            <a:endParaRPr lang="en-US" dirty="0"/>
          </a:p>
        </p:txBody>
      </p:sp>
      <p:pic>
        <p:nvPicPr>
          <p:cNvPr id="6" name="Picture 5"/>
          <p:cNvPicPr>
            <a:picLocks noChangeAspect="1"/>
          </p:cNvPicPr>
          <p:nvPr/>
        </p:nvPicPr>
        <p:blipFill>
          <a:blip r:embed="rId3"/>
          <a:stretch>
            <a:fillRect/>
          </a:stretch>
        </p:blipFill>
        <p:spPr>
          <a:xfrm>
            <a:off x="301022" y="1355759"/>
            <a:ext cx="11890978" cy="4555689"/>
          </a:xfrm>
          <a:prstGeom prst="rect">
            <a:avLst/>
          </a:prstGeom>
        </p:spPr>
      </p:pic>
      <p:sp>
        <p:nvSpPr>
          <p:cNvPr id="8" name="Up Arrow 7"/>
          <p:cNvSpPr/>
          <p:nvPr/>
        </p:nvSpPr>
        <p:spPr>
          <a:xfrm>
            <a:off x="6452315" y="5533270"/>
            <a:ext cx="618186" cy="69545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711780" y="6228729"/>
            <a:ext cx="2717442" cy="369332"/>
          </a:xfrm>
          <a:prstGeom prst="rect">
            <a:avLst/>
          </a:prstGeom>
          <a:noFill/>
        </p:spPr>
        <p:txBody>
          <a:bodyPr wrap="square" rtlCol="0">
            <a:spAutoFit/>
          </a:bodyPr>
          <a:lstStyle/>
          <a:p>
            <a:r>
              <a:rPr lang="fa-IR">
                <a:solidFill>
                  <a:srgbClr val="C00000"/>
                </a:solidFill>
                <a:cs typeface="B Titr" panose="00000700000000000000" pitchFamily="2" charset="-78"/>
              </a:rPr>
              <a:t>موارد مشکوک از نوبت اول</a:t>
            </a:r>
            <a:endParaRPr lang="en-US" dirty="0">
              <a:solidFill>
                <a:srgbClr val="C00000"/>
              </a:solidFill>
            </a:endParaRPr>
          </a:p>
        </p:txBody>
      </p:sp>
    </p:spTree>
    <p:extLst>
      <p:ext uri="{BB962C8B-B14F-4D97-AF65-F5344CB8AC3E}">
        <p14:creationId xmlns:p14="http://schemas.microsoft.com/office/powerpoint/2010/main" val="26411115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030310" y="340775"/>
            <a:ext cx="10757637" cy="1280890"/>
          </a:xfrm>
        </p:spPr>
        <p:txBody>
          <a:bodyPr vert="horz" lIns="91440" tIns="45720" rIns="91440" bIns="45720" rtlCol="0" anchor="t">
            <a:normAutofit/>
          </a:bodyPr>
          <a:lstStyle/>
          <a:p>
            <a:pPr algn="r" rtl="1"/>
            <a:r>
              <a:rPr lang="fa-IR" sz="3200" dirty="0">
                <a:cs typeface="B Titr" panose="00000700000000000000" pitchFamily="2" charset="-78"/>
              </a:rPr>
              <a:t>خدمت تشخیص </a:t>
            </a:r>
            <a:r>
              <a:rPr lang="fa-IR" sz="3200" dirty="0" err="1">
                <a:cs typeface="B Titr" panose="00000700000000000000" pitchFamily="2" charset="-78"/>
              </a:rPr>
              <a:t>فشارخون</a:t>
            </a:r>
            <a:r>
              <a:rPr lang="fa-IR" sz="3200" dirty="0">
                <a:cs typeface="B Titr" panose="00000700000000000000" pitchFamily="2" charset="-78"/>
              </a:rPr>
              <a:t> بالا (موارد مشکوک از نوبت اول) (کد 8520) </a:t>
            </a:r>
            <a:endParaRPr lang="en-US" sz="3200" dirty="0">
              <a:cs typeface="B Titr" panose="00000700000000000000" pitchFamily="2" charset="-78"/>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69191" y="1226767"/>
            <a:ext cx="10302846" cy="5302822"/>
          </a:xfrm>
        </p:spPr>
      </p:pic>
    </p:spTree>
    <p:extLst>
      <p:ext uri="{BB962C8B-B14F-4D97-AF65-F5344CB8AC3E}">
        <p14:creationId xmlns:p14="http://schemas.microsoft.com/office/powerpoint/2010/main" val="19447776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017431" y="366533"/>
            <a:ext cx="10757637" cy="1280890"/>
          </a:xfrm>
        </p:spPr>
        <p:txBody>
          <a:bodyPr vert="horz" lIns="91440" tIns="45720" rIns="91440" bIns="45720" rtlCol="0" anchor="t">
            <a:normAutofit fontScale="90000"/>
          </a:bodyPr>
          <a:lstStyle/>
          <a:p>
            <a:pPr algn="r" rtl="1"/>
            <a:r>
              <a:rPr lang="fa-IR" sz="3200" dirty="0">
                <a:cs typeface="B Titr" panose="00000700000000000000" pitchFamily="2" charset="-78"/>
              </a:rPr>
              <a:t>خدمت تشخیص </a:t>
            </a:r>
            <a:r>
              <a:rPr lang="fa-IR" sz="3200" dirty="0" err="1">
                <a:cs typeface="B Titr" panose="00000700000000000000" pitchFamily="2" charset="-78"/>
              </a:rPr>
              <a:t>فشارخون</a:t>
            </a:r>
            <a:r>
              <a:rPr lang="fa-IR" sz="3200" dirty="0">
                <a:cs typeface="B Titr" panose="00000700000000000000" pitchFamily="2" charset="-78"/>
              </a:rPr>
              <a:t> بالا (موارد مشکوک از نوبت اول) (کد 8520)</a:t>
            </a:r>
            <a:br>
              <a:rPr lang="fa-IR" sz="3200" dirty="0">
                <a:cs typeface="B Titr" panose="00000700000000000000" pitchFamily="2" charset="-78"/>
              </a:rPr>
            </a:br>
            <a:br>
              <a:rPr lang="fa-IR" sz="3200" dirty="0">
                <a:cs typeface="B Titr" panose="00000700000000000000" pitchFamily="2" charset="-78"/>
              </a:rPr>
            </a:br>
            <a:r>
              <a:rPr lang="fa-IR" sz="2200" b="1" dirty="0">
                <a:solidFill>
                  <a:srgbClr val="C00000"/>
                </a:solidFill>
                <a:cs typeface="B Nazanin" panose="00000400000000000000" pitchFamily="2" charset="-78"/>
              </a:rPr>
              <a:t>خدمت تشخیص قطعی </a:t>
            </a:r>
            <a:r>
              <a:rPr lang="fa-IR" sz="2200" b="1" dirty="0" err="1">
                <a:solidFill>
                  <a:srgbClr val="C00000"/>
                </a:solidFill>
                <a:cs typeface="B Nazanin" panose="00000400000000000000" pitchFamily="2" charset="-78"/>
              </a:rPr>
              <a:t>فشارخون</a:t>
            </a:r>
            <a:r>
              <a:rPr lang="fa-IR" sz="2200" b="1" dirty="0">
                <a:solidFill>
                  <a:srgbClr val="C00000"/>
                </a:solidFill>
                <a:cs typeface="B Nazanin" panose="00000400000000000000" pitchFamily="2" charset="-78"/>
              </a:rPr>
              <a:t> بالا (موارد مشکوک از نوبت اول) (کد 8520)  فقط به افرادی که در خدمت تشخیص </a:t>
            </a:r>
            <a:r>
              <a:rPr lang="fa-IR" sz="2200" b="1" dirty="0" err="1">
                <a:solidFill>
                  <a:srgbClr val="C00000"/>
                </a:solidFill>
                <a:cs typeface="B Nazanin" panose="00000400000000000000" pitchFamily="2" charset="-78"/>
              </a:rPr>
              <a:t>فشارخون</a:t>
            </a:r>
            <a:r>
              <a:rPr lang="fa-IR" sz="2200" b="1" dirty="0">
                <a:solidFill>
                  <a:srgbClr val="C00000"/>
                </a:solidFill>
                <a:cs typeface="B Nazanin" panose="00000400000000000000" pitchFamily="2" charset="-78"/>
              </a:rPr>
              <a:t> بالا(نوبت اول) دارای </a:t>
            </a:r>
            <a:r>
              <a:rPr lang="fa-IR" sz="2200" b="1" dirty="0" err="1">
                <a:solidFill>
                  <a:srgbClr val="C00000"/>
                </a:solidFill>
                <a:cs typeface="B Nazanin" panose="00000400000000000000" pitchFamily="2" charset="-78"/>
              </a:rPr>
              <a:t>فشارخون</a:t>
            </a:r>
            <a:r>
              <a:rPr lang="fa-IR" sz="2200" b="1" dirty="0">
                <a:solidFill>
                  <a:srgbClr val="C00000"/>
                </a:solidFill>
                <a:cs typeface="B Nazanin" panose="00000400000000000000" pitchFamily="2" charset="-78"/>
              </a:rPr>
              <a:t> 140/90 تا 160/100  بودند(مشکوک به </a:t>
            </a:r>
            <a:r>
              <a:rPr lang="fa-IR" sz="2200" b="1" dirty="0" err="1">
                <a:solidFill>
                  <a:srgbClr val="C00000"/>
                </a:solidFill>
                <a:cs typeface="B Nazanin" panose="00000400000000000000" pitchFamily="2" charset="-78"/>
              </a:rPr>
              <a:t>فشارخون</a:t>
            </a:r>
            <a:r>
              <a:rPr lang="fa-IR" sz="2200" b="1" dirty="0">
                <a:solidFill>
                  <a:srgbClr val="C00000"/>
                </a:solidFill>
                <a:cs typeface="B Nazanin" panose="00000400000000000000" pitchFamily="2" charset="-78"/>
              </a:rPr>
              <a:t> بالا) ارایه میشود.</a:t>
            </a:r>
            <a:br>
              <a:rPr lang="fa-IR" sz="2200" b="1" dirty="0">
                <a:solidFill>
                  <a:srgbClr val="C00000"/>
                </a:solidFill>
                <a:cs typeface="B Nazanin" panose="00000400000000000000" pitchFamily="2" charset="-78"/>
              </a:rPr>
            </a:br>
            <a:r>
              <a:rPr lang="fa-IR" sz="3200" dirty="0">
                <a:cs typeface="B Titr" panose="00000700000000000000" pitchFamily="2" charset="-78"/>
              </a:rPr>
              <a:t> </a:t>
            </a:r>
            <a:endParaRPr lang="en-US" sz="3200" dirty="0">
              <a:cs typeface="B Titr" panose="00000700000000000000" pitchFamily="2" charset="-78"/>
            </a:endParaRPr>
          </a:p>
        </p:txBody>
      </p:sp>
      <p:pic>
        <p:nvPicPr>
          <p:cNvPr id="5" name="Picture 4"/>
          <p:cNvPicPr>
            <a:picLocks noChangeAspect="1"/>
          </p:cNvPicPr>
          <p:nvPr/>
        </p:nvPicPr>
        <p:blipFill>
          <a:blip r:embed="rId3"/>
          <a:stretch>
            <a:fillRect/>
          </a:stretch>
        </p:blipFill>
        <p:spPr>
          <a:xfrm>
            <a:off x="0" y="2062687"/>
            <a:ext cx="12192000" cy="3093233"/>
          </a:xfrm>
          <a:prstGeom prst="rect">
            <a:avLst/>
          </a:prstGeom>
        </p:spPr>
      </p:pic>
      <p:sp>
        <p:nvSpPr>
          <p:cNvPr id="3" name="Up Arrow 2"/>
          <p:cNvSpPr/>
          <p:nvPr/>
        </p:nvSpPr>
        <p:spPr>
          <a:xfrm>
            <a:off x="6954590" y="5048518"/>
            <a:ext cx="656822" cy="99167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67340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017429" y="585474"/>
            <a:ext cx="10757637" cy="1280890"/>
          </a:xfrm>
        </p:spPr>
        <p:txBody>
          <a:bodyPr vert="horz" lIns="91440" tIns="45720" rIns="91440" bIns="45720" rtlCol="0" anchor="t">
            <a:normAutofit fontScale="90000"/>
          </a:bodyPr>
          <a:lstStyle/>
          <a:p>
            <a:pPr algn="r" rtl="1"/>
            <a:r>
              <a:rPr lang="fa-IR" sz="3200" dirty="0">
                <a:cs typeface="B Titr" panose="00000700000000000000" pitchFamily="2" charset="-78"/>
              </a:rPr>
              <a:t>خدمت تشخیص </a:t>
            </a:r>
            <a:r>
              <a:rPr lang="fa-IR" sz="3200" dirty="0" err="1">
                <a:cs typeface="B Titr" panose="00000700000000000000" pitchFamily="2" charset="-78"/>
              </a:rPr>
              <a:t>فشارخون</a:t>
            </a:r>
            <a:r>
              <a:rPr lang="fa-IR" sz="3200" dirty="0">
                <a:cs typeface="B Titr" panose="00000700000000000000" pitchFamily="2" charset="-78"/>
              </a:rPr>
              <a:t> بالا (موارد مشکوک از نوبت اول) (کد 8520)</a:t>
            </a:r>
            <a:br>
              <a:rPr lang="fa-IR" sz="3200" dirty="0">
                <a:cs typeface="B Titr" panose="00000700000000000000" pitchFamily="2" charset="-78"/>
              </a:rPr>
            </a:br>
            <a:r>
              <a:rPr lang="fa-IR" sz="3200" dirty="0">
                <a:cs typeface="B Titr" panose="00000700000000000000" pitchFamily="2" charset="-78"/>
              </a:rPr>
              <a:t>نکات موثر در اقدام </a:t>
            </a:r>
            <a:r>
              <a:rPr lang="fa-IR" sz="3200" dirty="0" err="1">
                <a:cs typeface="B Titr" panose="00000700000000000000" pitchFamily="2" charset="-78"/>
              </a:rPr>
              <a:t>فشارخون</a:t>
            </a:r>
            <a:r>
              <a:rPr lang="fa-IR" sz="3200" dirty="0">
                <a:cs typeface="B Titr" panose="00000700000000000000" pitchFamily="2" charset="-78"/>
              </a:rPr>
              <a:t> بالا (مرحله یک)</a:t>
            </a:r>
            <a:br>
              <a:rPr lang="fa-IR" sz="3200" dirty="0">
                <a:cs typeface="B Titr" panose="00000700000000000000" pitchFamily="2" charset="-78"/>
              </a:rPr>
            </a:br>
            <a:br>
              <a:rPr lang="fa-IR" sz="2200" b="1" dirty="0">
                <a:solidFill>
                  <a:srgbClr val="C00000"/>
                </a:solidFill>
                <a:cs typeface="B Nazanin" panose="00000400000000000000" pitchFamily="2" charset="-78"/>
              </a:rPr>
            </a:br>
            <a:r>
              <a:rPr lang="fa-IR" sz="3200" dirty="0">
                <a:cs typeface="B Titr" panose="00000700000000000000" pitchFamily="2" charset="-78"/>
              </a:rPr>
              <a:t> </a:t>
            </a:r>
            <a:endParaRPr lang="en-US" sz="3200" dirty="0">
              <a:cs typeface="B Titr" panose="00000700000000000000" pitchFamily="2" charset="-78"/>
            </a:endParaRPr>
          </a:p>
        </p:txBody>
      </p:sp>
      <p:sp>
        <p:nvSpPr>
          <p:cNvPr id="3" name="Rectangle 2"/>
          <p:cNvSpPr/>
          <p:nvPr/>
        </p:nvSpPr>
        <p:spPr>
          <a:xfrm>
            <a:off x="1231820" y="1983346"/>
            <a:ext cx="10328857" cy="2923877"/>
          </a:xfrm>
          <a:prstGeom prst="rect">
            <a:avLst/>
          </a:prstGeom>
        </p:spPr>
        <p:txBody>
          <a:bodyPr wrap="square">
            <a:spAutoFit/>
          </a:bodyPr>
          <a:lstStyle/>
          <a:p>
            <a:pPr marR="0" algn="r" rtl="1"/>
            <a:r>
              <a:rPr lang="fa-IR" b="1" dirty="0">
                <a:solidFill>
                  <a:srgbClr val="5C5C5C"/>
                </a:solidFill>
                <a:cs typeface="B Nazanin" panose="00000400000000000000" pitchFamily="2" charset="-78"/>
              </a:rPr>
              <a:t>ثبت و بررسی وجود علائم خطر بیماری های قلبی-عروقی:</a:t>
            </a:r>
          </a:p>
          <a:p>
            <a:pPr marR="0" algn="r" rtl="1"/>
            <a:endParaRPr lang="fa-IR" b="1" dirty="0">
              <a:solidFill>
                <a:srgbClr val="5C5C5C"/>
              </a:solidFill>
              <a:cs typeface="B Nazanin" panose="00000400000000000000" pitchFamily="2" charset="-78"/>
            </a:endParaRPr>
          </a:p>
          <a:p>
            <a:pPr marR="0" algn="r" rtl="1"/>
            <a:r>
              <a:rPr lang="fa-IR" b="1" dirty="0">
                <a:solidFill>
                  <a:srgbClr val="5C5C5C"/>
                </a:solidFill>
                <a:cs typeface="B Nazanin" panose="00000400000000000000" pitchFamily="2" charset="-78"/>
              </a:rPr>
              <a:t>1- سن بالای 45 در مردان و بیش از 55 در زنان</a:t>
            </a:r>
          </a:p>
          <a:p>
            <a:pPr marR="0" algn="r" rtl="1"/>
            <a:r>
              <a:rPr lang="fa-IR" b="1" dirty="0">
                <a:solidFill>
                  <a:srgbClr val="5C5C5C"/>
                </a:solidFill>
                <a:cs typeface="B Nazanin" panose="00000400000000000000" pitchFamily="2" charset="-78"/>
              </a:rPr>
              <a:t>2- مصرف دخانیات</a:t>
            </a:r>
          </a:p>
          <a:p>
            <a:pPr marR="0" algn="r" rtl="1"/>
            <a:r>
              <a:rPr lang="fa-IR" b="1" dirty="0">
                <a:solidFill>
                  <a:srgbClr val="5C5C5C"/>
                </a:solidFill>
                <a:cs typeface="B Nazanin" panose="00000400000000000000" pitchFamily="2" charset="-78"/>
              </a:rPr>
              <a:t>3- دیس </a:t>
            </a:r>
            <a:r>
              <a:rPr lang="fa-IR" b="1" dirty="0" err="1">
                <a:solidFill>
                  <a:srgbClr val="5C5C5C"/>
                </a:solidFill>
                <a:cs typeface="B Nazanin" panose="00000400000000000000" pitchFamily="2" charset="-78"/>
              </a:rPr>
              <a:t>لیپیدمی</a:t>
            </a:r>
            <a:endParaRPr lang="fa-IR" b="1" dirty="0">
              <a:solidFill>
                <a:srgbClr val="5C5C5C"/>
              </a:solidFill>
              <a:cs typeface="B Nazanin" panose="00000400000000000000" pitchFamily="2" charset="-78"/>
            </a:endParaRPr>
          </a:p>
          <a:p>
            <a:pPr marR="0" algn="r" rtl="1"/>
            <a:r>
              <a:rPr lang="fa-IR" b="1" dirty="0">
                <a:solidFill>
                  <a:srgbClr val="5C5C5C"/>
                </a:solidFill>
                <a:cs typeface="B Nazanin" panose="00000400000000000000" pitchFamily="2" charset="-78"/>
              </a:rPr>
              <a:t>4- اختلال قند ناشتا</a:t>
            </a:r>
          </a:p>
          <a:p>
            <a:pPr marR="0" algn="r" rtl="1"/>
            <a:r>
              <a:rPr lang="fa-IR" b="1" dirty="0">
                <a:solidFill>
                  <a:srgbClr val="5C5C5C"/>
                </a:solidFill>
                <a:cs typeface="B Nazanin" panose="00000400000000000000" pitchFamily="2" charset="-78"/>
              </a:rPr>
              <a:t>5- دور کمر 90 سانتیمتر و بیشتر</a:t>
            </a:r>
          </a:p>
          <a:p>
            <a:pPr marR="0" algn="r" rtl="1"/>
            <a:r>
              <a:rPr lang="fa-IR" b="1" dirty="0">
                <a:solidFill>
                  <a:srgbClr val="5C5C5C"/>
                </a:solidFill>
                <a:cs typeface="B Nazanin" panose="00000400000000000000" pitchFamily="2" charset="-78"/>
              </a:rPr>
              <a:t>6-سابقه خانوادگی بیماری قلبی عروقی زودرس(مردان کمتر از 55 سال و زنان کمتر از 65 سال)</a:t>
            </a:r>
          </a:p>
          <a:p>
            <a:pPr marR="0" algn="r" rtl="1"/>
            <a:r>
              <a:rPr lang="fa-IR" sz="2000" b="1" dirty="0">
                <a:solidFill>
                  <a:srgbClr val="5C5C5C"/>
                </a:solidFill>
                <a:cs typeface="B Nazanin" panose="00000400000000000000" pitchFamily="2" charset="-78"/>
              </a:rPr>
              <a:t>7- بیماری های قلبی عروقی یا کلیوی یا دیابت تثبیت شده</a:t>
            </a:r>
            <a:endParaRPr lang="fa-IR" b="1" dirty="0">
              <a:solidFill>
                <a:srgbClr val="5C5C5C"/>
              </a:solidFill>
              <a:cs typeface="B Nazanin" panose="00000400000000000000" pitchFamily="2" charset="-78"/>
            </a:endParaRPr>
          </a:p>
          <a:p>
            <a:pPr marR="0" algn="r" rtl="1"/>
            <a:r>
              <a:rPr lang="fa-IR" sz="2000" b="1" dirty="0">
                <a:solidFill>
                  <a:srgbClr val="5C5C5C"/>
                </a:solidFill>
                <a:cs typeface="B Nazanin" panose="00000400000000000000" pitchFamily="2" charset="-78"/>
              </a:rPr>
              <a:t>8- خطر 20% و بالاتر قلبی عروقی</a:t>
            </a:r>
            <a:endParaRPr lang="en-US" dirty="0"/>
          </a:p>
        </p:txBody>
      </p:sp>
    </p:spTree>
    <p:extLst>
      <p:ext uri="{BB962C8B-B14F-4D97-AF65-F5344CB8AC3E}">
        <p14:creationId xmlns:p14="http://schemas.microsoft.com/office/powerpoint/2010/main" val="22046534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017429" y="585474"/>
            <a:ext cx="10757637" cy="1280890"/>
          </a:xfrm>
        </p:spPr>
        <p:txBody>
          <a:bodyPr vert="horz" lIns="91440" tIns="45720" rIns="91440" bIns="45720" rtlCol="0" anchor="t">
            <a:normAutofit fontScale="90000"/>
          </a:bodyPr>
          <a:lstStyle/>
          <a:p>
            <a:pPr algn="r" rtl="1"/>
            <a:r>
              <a:rPr lang="fa-IR" sz="3200" dirty="0">
                <a:cs typeface="B Titr" panose="00000700000000000000" pitchFamily="2" charset="-78"/>
              </a:rPr>
              <a:t>خدمت تشخیص </a:t>
            </a:r>
            <a:r>
              <a:rPr lang="fa-IR" sz="3200" dirty="0" err="1">
                <a:cs typeface="B Titr" panose="00000700000000000000" pitchFamily="2" charset="-78"/>
              </a:rPr>
              <a:t>فشارخون</a:t>
            </a:r>
            <a:r>
              <a:rPr lang="fa-IR" sz="3200" dirty="0">
                <a:cs typeface="B Titr" panose="00000700000000000000" pitchFamily="2" charset="-78"/>
              </a:rPr>
              <a:t> بالا (موارد مشکوک از نوبت اول) (کد 8520)</a:t>
            </a:r>
            <a:br>
              <a:rPr lang="fa-IR" sz="3200" dirty="0">
                <a:cs typeface="B Titr" panose="00000700000000000000" pitchFamily="2" charset="-78"/>
              </a:rPr>
            </a:br>
            <a:r>
              <a:rPr lang="fa-IR" sz="3200" dirty="0">
                <a:cs typeface="B Titr" panose="00000700000000000000" pitchFamily="2" charset="-78"/>
              </a:rPr>
              <a:t>نکات موثر در اقدام </a:t>
            </a:r>
            <a:r>
              <a:rPr lang="fa-IR" sz="3200" dirty="0" err="1">
                <a:cs typeface="B Titr" panose="00000700000000000000" pitchFamily="2" charset="-78"/>
              </a:rPr>
              <a:t>فشارخون</a:t>
            </a:r>
            <a:r>
              <a:rPr lang="fa-IR" sz="3200" dirty="0">
                <a:cs typeface="B Titr" panose="00000700000000000000" pitchFamily="2" charset="-78"/>
              </a:rPr>
              <a:t> بالا (مرحله یک)</a:t>
            </a:r>
            <a:br>
              <a:rPr lang="fa-IR" sz="3200" dirty="0">
                <a:cs typeface="B Titr" panose="00000700000000000000" pitchFamily="2" charset="-78"/>
              </a:rPr>
            </a:br>
            <a:br>
              <a:rPr lang="fa-IR" sz="2200" b="1" dirty="0">
                <a:solidFill>
                  <a:srgbClr val="C00000"/>
                </a:solidFill>
                <a:cs typeface="B Nazanin" panose="00000400000000000000" pitchFamily="2" charset="-78"/>
              </a:rPr>
            </a:br>
            <a:r>
              <a:rPr lang="fa-IR" sz="3200" dirty="0">
                <a:cs typeface="B Titr" panose="00000700000000000000" pitchFamily="2" charset="-78"/>
              </a:rPr>
              <a:t> </a:t>
            </a:r>
            <a:endParaRPr lang="en-US" sz="3200" dirty="0">
              <a:cs typeface="B Titr" panose="00000700000000000000" pitchFamily="2" charset="-78"/>
            </a:endParaRPr>
          </a:p>
        </p:txBody>
      </p:sp>
      <p:pic>
        <p:nvPicPr>
          <p:cNvPr id="5" name="Picture 4"/>
          <p:cNvPicPr>
            <a:picLocks noChangeAspect="1"/>
          </p:cNvPicPr>
          <p:nvPr/>
        </p:nvPicPr>
        <p:blipFill>
          <a:blip r:embed="rId3"/>
          <a:stretch>
            <a:fillRect/>
          </a:stretch>
        </p:blipFill>
        <p:spPr>
          <a:xfrm>
            <a:off x="975065" y="1972861"/>
            <a:ext cx="10800001" cy="4535016"/>
          </a:xfrm>
          <a:prstGeom prst="rect">
            <a:avLst/>
          </a:prstGeom>
        </p:spPr>
      </p:pic>
    </p:spTree>
    <p:extLst>
      <p:ext uri="{BB962C8B-B14F-4D97-AF65-F5344CB8AC3E}">
        <p14:creationId xmlns:p14="http://schemas.microsoft.com/office/powerpoint/2010/main" val="23522881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030311" y="852710"/>
            <a:ext cx="10860668" cy="1280890"/>
          </a:xfrm>
        </p:spPr>
        <p:txBody>
          <a:bodyPr>
            <a:noAutofit/>
          </a:bodyPr>
          <a:lstStyle/>
          <a:p>
            <a:pPr algn="r"/>
            <a:r>
              <a:rPr lang="fa-IR" sz="2800" dirty="0">
                <a:solidFill>
                  <a:schemeClr val="tx1"/>
                </a:solidFill>
                <a:latin typeface="Tahoma" panose="020B0604030504040204" pitchFamily="34" charset="0"/>
                <a:ea typeface="Calibri" panose="020F0502020204030204" pitchFamily="34" charset="0"/>
                <a:cs typeface="B Titr" panose="00000700000000000000" pitchFamily="2" charset="-78"/>
              </a:rPr>
              <a:t>درمان</a:t>
            </a:r>
            <a:r>
              <a:rPr lang="fa-IR" sz="2800" dirty="0">
                <a:solidFill>
                  <a:schemeClr val="tx1"/>
                </a:solidFill>
                <a:latin typeface="Calibri" panose="020F0502020204030204" pitchFamily="34" charset="0"/>
                <a:ea typeface="Calibri" panose="020F0502020204030204" pitchFamily="34" charset="0"/>
                <a:cs typeface="B Titr" panose="00000700000000000000" pitchFamily="2" charset="-78"/>
              </a:rPr>
              <a:t> فشارخون 100/ 160  تا 180/110میلیمتر جیوه  (فشارخون بالا مرحله دو) </a:t>
            </a:r>
            <a:r>
              <a:rPr lang="fa-IR" sz="2800" b="1" dirty="0">
                <a:solidFill>
                  <a:schemeClr val="tx1"/>
                </a:solidFill>
                <a:latin typeface="Calibri" panose="020F0502020204030204" pitchFamily="34" charset="0"/>
                <a:ea typeface="Calibri" panose="020F0502020204030204" pitchFamily="34" charset="0"/>
                <a:cs typeface="B Nazanin" panose="00000400000000000000" pitchFamily="2" charset="-78"/>
              </a:rPr>
              <a:t> </a:t>
            </a:r>
            <a:b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br>
            <a:endParaRPr lang="en-US" sz="2800" dirty="0">
              <a:solidFill>
                <a:schemeClr val="tx1"/>
              </a:solidFill>
            </a:endParaRPr>
          </a:p>
        </p:txBody>
      </p:sp>
      <p:sp>
        <p:nvSpPr>
          <p:cNvPr id="3" name="Content Placeholder 2"/>
          <p:cNvSpPr>
            <a:spLocks noGrp="1"/>
          </p:cNvSpPr>
          <p:nvPr>
            <p:ph idx="1"/>
          </p:nvPr>
        </p:nvSpPr>
        <p:spPr>
          <a:xfrm>
            <a:off x="1030311" y="1901780"/>
            <a:ext cx="10873547" cy="2348248"/>
          </a:xfrm>
        </p:spPr>
        <p:txBody>
          <a:bodyPr/>
          <a:lstStyle/>
          <a:p>
            <a:pPr algn="r" rtl="1">
              <a:lnSpc>
                <a:spcPct val="107000"/>
              </a:lnSpc>
              <a:spcAft>
                <a:spcPts val="800"/>
              </a:spcAft>
              <a:buSzPts val="1100"/>
            </a:pPr>
            <a:r>
              <a:rPr lang="fa-IR" b="1" dirty="0">
                <a:latin typeface="Tahoma" panose="020B0604030504040204" pitchFamily="34" charset="0"/>
                <a:ea typeface="Calibri" panose="020F0502020204030204" pitchFamily="34" charset="0"/>
                <a:cs typeface="B Nazanin" panose="00000400000000000000" pitchFamily="2" charset="-78"/>
              </a:rPr>
              <a:t>درمان </a:t>
            </a:r>
            <a:r>
              <a:rPr lang="fa-IR" b="1" dirty="0" err="1">
                <a:latin typeface="Tahoma" panose="020B0604030504040204" pitchFamily="34" charset="0"/>
                <a:ea typeface="Calibri" panose="020F0502020204030204" pitchFamily="34" charset="0"/>
                <a:cs typeface="B Nazanin" panose="00000400000000000000" pitchFamily="2" charset="-78"/>
              </a:rPr>
              <a:t>فشارخون</a:t>
            </a:r>
            <a:r>
              <a:rPr lang="fa-IR" b="1" dirty="0">
                <a:latin typeface="Tahoma" panose="020B0604030504040204" pitchFamily="34" charset="0"/>
                <a:ea typeface="Calibri" panose="020F0502020204030204" pitchFamily="34" charset="0"/>
                <a:cs typeface="B Nazanin" panose="00000400000000000000" pitchFamily="2" charset="-78"/>
              </a:rPr>
              <a:t>  100/ 160  تا 110/180 میلیمتر جیوه  و بالاتر با دو دارو توصیه می شود.</a:t>
            </a:r>
            <a:endParaRPr lang="en-US" dirty="0">
              <a:latin typeface="Calibri" panose="020F0502020204030204" pitchFamily="34" charset="0"/>
              <a:ea typeface="Calibri" panose="020F0502020204030204" pitchFamily="34" charset="0"/>
              <a:cs typeface="B Nazanin" panose="00000400000000000000" pitchFamily="2" charset="-78"/>
            </a:endParaRPr>
          </a:p>
          <a:p>
            <a:pPr lvl="0" algn="r" rtl="1">
              <a:lnSpc>
                <a:spcPct val="107000"/>
              </a:lnSpc>
              <a:spcAft>
                <a:spcPts val="800"/>
              </a:spcAft>
              <a:buSzPts val="1100"/>
            </a:pPr>
            <a:r>
              <a:rPr lang="fa-IR" b="1" dirty="0">
                <a:latin typeface="Tahoma" panose="020B0604030504040204" pitchFamily="34" charset="0"/>
                <a:ea typeface="Calibri" panose="020F0502020204030204" pitchFamily="34" charset="0"/>
                <a:cs typeface="B Nazanin" panose="00000400000000000000" pitchFamily="2" charset="-78"/>
              </a:rPr>
              <a:t>به کار بردن توأم </a:t>
            </a:r>
            <a:r>
              <a:rPr lang="fa-IR" b="1" dirty="0" err="1">
                <a:latin typeface="Tahoma" panose="020B0604030504040204" pitchFamily="34" charset="0"/>
                <a:ea typeface="Calibri" panose="020F0502020204030204" pitchFamily="34" charset="0"/>
                <a:cs typeface="B Nazanin" panose="00000400000000000000" pitchFamily="2" charset="-78"/>
              </a:rPr>
              <a:t>دیورتیک</a:t>
            </a:r>
            <a:r>
              <a:rPr lang="fa-IR" b="1" dirty="0">
                <a:latin typeface="Tahoma" panose="020B0604030504040204" pitchFamily="34" charset="0"/>
                <a:ea typeface="Calibri" panose="020F0502020204030204" pitchFamily="34" charset="0"/>
                <a:cs typeface="B Nazanin" panose="00000400000000000000" pitchFamily="2" charset="-78"/>
              </a:rPr>
              <a:t> های </a:t>
            </a:r>
            <a:r>
              <a:rPr lang="fa-IR" b="1" dirty="0" err="1">
                <a:latin typeface="Tahoma" panose="020B0604030504040204" pitchFamily="34" charset="0"/>
                <a:ea typeface="Calibri" panose="020F0502020204030204" pitchFamily="34" charset="0"/>
                <a:cs typeface="B Nazanin" panose="00000400000000000000" pitchFamily="2" charset="-78"/>
              </a:rPr>
              <a:t>تیازیدی</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هیدروکلروتیازید</a:t>
            </a:r>
            <a:r>
              <a:rPr lang="fa-IR" b="1" dirty="0">
                <a:latin typeface="Tahoma" panose="020B0604030504040204" pitchFamily="34" charset="0"/>
                <a:ea typeface="Calibri" panose="020F0502020204030204" pitchFamily="34" charset="0"/>
                <a:cs typeface="B Nazanin" panose="00000400000000000000" pitchFamily="2" charset="-78"/>
              </a:rPr>
              <a:t>) با داروهای </a:t>
            </a:r>
            <a:r>
              <a:rPr lang="en-US" b="1" dirty="0">
                <a:latin typeface="Tahoma" panose="020B0604030504040204" pitchFamily="34" charset="0"/>
                <a:ea typeface="Calibri" panose="020F0502020204030204" pitchFamily="34" charset="0"/>
                <a:cs typeface="B Nazanin" panose="00000400000000000000" pitchFamily="2" charset="-78"/>
              </a:rPr>
              <a:t>ARB</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لوزارتان</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والزارتان</a:t>
            </a:r>
            <a:r>
              <a:rPr lang="fa-IR" b="1" dirty="0">
                <a:latin typeface="Tahoma" panose="020B0604030504040204" pitchFamily="34" charset="0"/>
                <a:ea typeface="Calibri" panose="020F0502020204030204" pitchFamily="34" charset="0"/>
                <a:cs typeface="B Nazanin" panose="00000400000000000000" pitchFamily="2" charset="-78"/>
              </a:rPr>
              <a:t> و... ) یا </a:t>
            </a:r>
            <a:r>
              <a:rPr lang="en-US" b="1" dirty="0" err="1">
                <a:latin typeface="Tahoma" panose="020B0604030504040204" pitchFamily="34" charset="0"/>
                <a:ea typeface="Calibri" panose="020F0502020204030204" pitchFamily="34" charset="0"/>
                <a:cs typeface="B Nazanin" panose="00000400000000000000" pitchFamily="2" charset="-78"/>
              </a:rPr>
              <a:t>ACEi</a:t>
            </a:r>
            <a:r>
              <a:rPr lang="en-US" b="1" dirty="0">
                <a:latin typeface="Tahoma" panose="020B0604030504040204" pitchFamily="34" charset="0"/>
                <a:ea typeface="Calibri" panose="020F0502020204030204" pitchFamily="34" charset="0"/>
                <a:cs typeface="B Nazanin" panose="00000400000000000000" pitchFamily="2" charset="-78"/>
              </a:rPr>
              <a:t> </a:t>
            </a:r>
            <a:r>
              <a:rPr lang="fa-IR" b="1" dirty="0">
                <a:latin typeface="Tahoma" panose="020B0604030504040204" pitchFamily="34" charset="0"/>
                <a:ea typeface="Calibri" panose="020F0502020204030204" pitchFamily="34" charset="0"/>
                <a:cs typeface="B Nazanin" panose="00000400000000000000" pitchFamily="2" charset="-78"/>
              </a:rPr>
              <a:t>(</a:t>
            </a:r>
            <a:r>
              <a:rPr lang="fa-IR" b="1" dirty="0" err="1">
                <a:latin typeface="Tahoma" panose="020B0604030504040204" pitchFamily="34" charset="0"/>
                <a:ea typeface="Calibri" panose="020F0502020204030204" pitchFamily="34" charset="0"/>
                <a:cs typeface="B Nazanin" panose="00000400000000000000" pitchFamily="2" charset="-78"/>
              </a:rPr>
              <a:t>کاپتوپریل</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آنالاپریل</a:t>
            </a:r>
            <a:r>
              <a:rPr lang="fa-IR" b="1" dirty="0">
                <a:latin typeface="Tahoma" panose="020B0604030504040204" pitchFamily="34" charset="0"/>
                <a:ea typeface="Calibri" panose="020F0502020204030204" pitchFamily="34" charset="0"/>
                <a:cs typeface="B Nazanin" panose="00000400000000000000" pitchFamily="2" charset="-78"/>
              </a:rPr>
              <a:t> و ...) یا </a:t>
            </a:r>
            <a:r>
              <a:rPr lang="en-US" b="1" dirty="0">
                <a:latin typeface="Tahoma" panose="020B0604030504040204" pitchFamily="34" charset="0"/>
                <a:ea typeface="Calibri" panose="020F0502020204030204" pitchFamily="34" charset="0"/>
                <a:cs typeface="B Nazanin" panose="00000400000000000000" pitchFamily="2" charset="-78"/>
              </a:rPr>
              <a:t>CCB</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آملودیپین</a:t>
            </a:r>
            <a:r>
              <a:rPr lang="fa-IR" b="1" dirty="0">
                <a:latin typeface="Tahoma" panose="020B0604030504040204" pitchFamily="34" charset="0"/>
                <a:ea typeface="Calibri" panose="020F0502020204030204" pitchFamily="34" charset="0"/>
                <a:cs typeface="B Nazanin" panose="00000400000000000000" pitchFamily="2" charset="-78"/>
              </a:rPr>
              <a:t> و ...) اثر بهتری بر روی کنترل </a:t>
            </a:r>
            <a:r>
              <a:rPr lang="fa-IR" b="1" dirty="0" err="1">
                <a:latin typeface="Tahoma" panose="020B0604030504040204" pitchFamily="34" charset="0"/>
                <a:ea typeface="Calibri" panose="020F0502020204030204" pitchFamily="34" charset="0"/>
                <a:cs typeface="B Nazanin" panose="00000400000000000000" pitchFamily="2" charset="-78"/>
              </a:rPr>
              <a:t>فشارخون</a:t>
            </a:r>
            <a:r>
              <a:rPr lang="fa-IR" b="1" dirty="0">
                <a:latin typeface="Tahoma" panose="020B0604030504040204" pitchFamily="34" charset="0"/>
                <a:ea typeface="Calibri" panose="020F0502020204030204" pitchFamily="34" charset="0"/>
                <a:cs typeface="B Nazanin" panose="00000400000000000000" pitchFamily="2" charset="-78"/>
              </a:rPr>
              <a:t> بالا دارد.</a:t>
            </a:r>
            <a:endParaRPr lang="en-US" b="1" dirty="0">
              <a:latin typeface="Tahoma" panose="020B0604030504040204" pitchFamily="34" charset="0"/>
              <a:ea typeface="Calibri" panose="020F0502020204030204" pitchFamily="34" charset="0"/>
              <a:cs typeface="B Nazanin" panose="00000400000000000000" pitchFamily="2" charset="-78"/>
            </a:endParaRPr>
          </a:p>
          <a:p>
            <a:pPr lvl="0" algn="r" rtl="1">
              <a:lnSpc>
                <a:spcPct val="107000"/>
              </a:lnSpc>
              <a:spcAft>
                <a:spcPts val="800"/>
              </a:spcAft>
              <a:buSzPts val="1100"/>
            </a:pPr>
            <a:r>
              <a:rPr lang="fa-IR" b="1" dirty="0">
                <a:latin typeface="Tahoma" panose="020B0604030504040204" pitchFamily="34" charset="0"/>
                <a:ea typeface="Calibri" panose="020F0502020204030204" pitchFamily="34" charset="0"/>
                <a:cs typeface="B Nazanin" panose="00000400000000000000" pitchFamily="2" charset="-78"/>
              </a:rPr>
              <a:t>پیروی از سبک زندگی سالم و مصرف منظم داروها مورد تاکید قرار گیرد.</a:t>
            </a:r>
            <a:endParaRPr lang="en-US" b="1" dirty="0">
              <a:latin typeface="Tahoma" panose="020B0604030504040204" pitchFamily="34" charset="0"/>
              <a:ea typeface="Calibri" panose="020F0502020204030204" pitchFamily="34" charset="0"/>
              <a:cs typeface="B Nazanin" panose="00000400000000000000" pitchFamily="2" charset="-78"/>
            </a:endParaRPr>
          </a:p>
          <a:p>
            <a:endParaRPr lang="en-US" dirty="0"/>
          </a:p>
        </p:txBody>
      </p:sp>
    </p:spTree>
    <p:extLst>
      <p:ext uri="{BB962C8B-B14F-4D97-AF65-F5344CB8AC3E}">
        <p14:creationId xmlns:p14="http://schemas.microsoft.com/office/powerpoint/2010/main" val="41735303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888642" y="958961"/>
            <a:ext cx="11015215" cy="5248656"/>
          </a:xfrm>
        </p:spPr>
        <p:txBody>
          <a:bodyPr>
            <a:normAutofit/>
          </a:bodyPr>
          <a:lstStyle/>
          <a:p>
            <a:pPr marL="0" lvl="0" indent="0" algn="just" rtl="1">
              <a:lnSpc>
                <a:spcPct val="107000"/>
              </a:lnSpc>
              <a:spcAft>
                <a:spcPts val="800"/>
              </a:spcAft>
              <a:buNone/>
            </a:pP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درمان</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err="1">
                <a:solidFill>
                  <a:schemeClr val="tx1"/>
                </a:solidFill>
                <a:latin typeface="Calibri" panose="020F0502020204030204" pitchFamily="34" charset="0"/>
                <a:ea typeface="Calibri" panose="020F0502020204030204" pitchFamily="34" charset="0"/>
                <a:cs typeface="B Titr" panose="00000700000000000000" pitchFamily="2" charset="-78"/>
              </a:rPr>
              <a:t>فشارخون</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180 روی 110 میلیمتر جیوه و بالاتر (</a:t>
            </a:r>
            <a:r>
              <a:rPr lang="fa-IR" sz="2400" dirty="0" err="1">
                <a:solidFill>
                  <a:schemeClr val="tx1"/>
                </a:solidFill>
                <a:latin typeface="Calibri" panose="020F0502020204030204" pitchFamily="34" charset="0"/>
                <a:ea typeface="Calibri" panose="020F0502020204030204" pitchFamily="34" charset="0"/>
                <a:cs typeface="B Titr" panose="00000700000000000000" pitchFamily="2" charset="-78"/>
              </a:rPr>
              <a:t>فشارخون</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بالای اضطراری </a:t>
            </a:r>
            <a:r>
              <a:rPr lang="en-US" sz="2400" dirty="0">
                <a:solidFill>
                  <a:schemeClr val="tx1"/>
                </a:solidFill>
                <a:latin typeface="Calibri" panose="020F0502020204030204" pitchFamily="34" charset="0"/>
                <a:ea typeface="Calibri" panose="020F0502020204030204" pitchFamily="34" charset="0"/>
                <a:cs typeface="B Titr" panose="00000700000000000000" pitchFamily="2" charset="-78"/>
              </a:rPr>
              <a:t>Urgency</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a:t>
            </a:r>
          </a:p>
          <a:p>
            <a:pPr marL="0" lvl="0" indent="0" algn="just" rtl="1">
              <a:lnSpc>
                <a:spcPct val="107000"/>
              </a:lnSpc>
              <a:spcAft>
                <a:spcPts val="800"/>
              </a:spcAft>
              <a:buNone/>
            </a:pP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بدون آسیب حاد </a:t>
            </a:r>
            <a:r>
              <a:rPr lang="fa-IR" sz="2400" b="1" dirty="0">
                <a:solidFill>
                  <a:schemeClr val="tx1"/>
                </a:solidFill>
                <a:latin typeface="Calibri" panose="020F0502020204030204" pitchFamily="34" charset="0"/>
                <a:ea typeface="Calibri" panose="020F0502020204030204" pitchFamily="34" charset="0"/>
                <a:cs typeface="B Titr" panose="00000700000000000000" pitchFamily="2" charset="-78"/>
              </a:rPr>
              <a:t>ارگان های هدف</a:t>
            </a:r>
          </a:p>
          <a:p>
            <a:pPr marL="0" lvl="0" indent="0" algn="just" rtl="1">
              <a:lnSpc>
                <a:spcPct val="107000"/>
              </a:lnSpc>
              <a:spcAft>
                <a:spcPts val="800"/>
              </a:spcAft>
              <a:buNone/>
            </a:pPr>
            <a:endParaRPr lang="en-US" sz="2000" dirty="0">
              <a:solidFill>
                <a:schemeClr val="tx1"/>
              </a:solidFill>
              <a:latin typeface="Calibri" panose="020F0502020204030204" pitchFamily="34" charset="0"/>
              <a:ea typeface="Calibri" panose="020F0502020204030204" pitchFamily="34" charset="0"/>
              <a:cs typeface="Arial" panose="020B0604020202090204" pitchFamily="34" charset="0"/>
            </a:endParaRPr>
          </a:p>
          <a:p>
            <a:pPr algn="just" rtl="1">
              <a:lnSpc>
                <a:spcPct val="107000"/>
              </a:lnSpc>
              <a:spcAft>
                <a:spcPts val="800"/>
              </a:spcAft>
            </a:pPr>
            <a:r>
              <a:rPr lang="fa-IR" b="1" dirty="0">
                <a:latin typeface="Calibri" panose="020F0502020204030204" pitchFamily="34" charset="0"/>
                <a:ea typeface="Calibri" panose="020F0502020204030204" pitchFamily="34" charset="0"/>
                <a:cs typeface="B Nazanin" panose="00000400000000000000" pitchFamily="2" charset="-78"/>
              </a:rPr>
              <a:t>قرص </a:t>
            </a:r>
            <a:r>
              <a:rPr lang="fa-IR" b="1" dirty="0" err="1">
                <a:latin typeface="Calibri" panose="020F0502020204030204" pitchFamily="34" charset="0"/>
                <a:ea typeface="Calibri" panose="020F0502020204030204" pitchFamily="34" charset="0"/>
                <a:cs typeface="B Nazanin" panose="00000400000000000000" pitchFamily="2" charset="-78"/>
              </a:rPr>
              <a:t>کاپتوپریل</a:t>
            </a:r>
            <a:r>
              <a:rPr lang="fa-IR" b="1" dirty="0">
                <a:latin typeface="Calibri" panose="020F0502020204030204" pitchFamily="34" charset="0"/>
                <a:ea typeface="Calibri" panose="020F0502020204030204" pitchFamily="34" charset="0"/>
                <a:cs typeface="B Nazanin" panose="00000400000000000000" pitchFamily="2" charset="-78"/>
              </a:rPr>
              <a:t> 25 میلی گرم </a:t>
            </a:r>
            <a:r>
              <a:rPr lang="fa-IR" b="1" dirty="0" err="1">
                <a:latin typeface="Calibri" panose="020F0502020204030204" pitchFamily="34" charset="0"/>
                <a:ea typeface="Calibri" panose="020F0502020204030204" pitchFamily="34" charset="0"/>
                <a:cs typeface="B Nazanin" panose="00000400000000000000" pitchFamily="2" charset="-78"/>
              </a:rPr>
              <a:t>بصورت</a:t>
            </a:r>
            <a:r>
              <a:rPr lang="fa-IR" b="1" dirty="0">
                <a:latin typeface="Calibri" panose="020F0502020204030204" pitchFamily="34" charset="0"/>
                <a:ea typeface="Calibri" panose="020F0502020204030204" pitchFamily="34" charset="0"/>
                <a:cs typeface="B Nazanin" panose="00000400000000000000" pitchFamily="2" charset="-78"/>
              </a:rPr>
              <a:t> زیر زبانی تجویز کنید. طی چند ساعت و به آهستگی </a:t>
            </a:r>
            <a:r>
              <a:rPr lang="fa-IR" b="1" dirty="0" err="1">
                <a:latin typeface="Calibri" panose="020F0502020204030204" pitchFamily="34" charset="0"/>
                <a:ea typeface="Calibri" panose="020F0502020204030204" pitchFamily="34" charset="0"/>
                <a:cs typeface="B Nazanin" panose="00000400000000000000" pitchFamily="2" charset="-78"/>
              </a:rPr>
              <a:t>فشارخون</a:t>
            </a:r>
            <a:r>
              <a:rPr lang="fa-IR" b="1" dirty="0">
                <a:latin typeface="Calibri" panose="020F0502020204030204" pitchFamily="34" charset="0"/>
                <a:ea typeface="Calibri" panose="020F0502020204030204" pitchFamily="34" charset="0"/>
                <a:cs typeface="B Nazanin" panose="00000400000000000000" pitchFamily="2" charset="-78"/>
              </a:rPr>
              <a:t> را به کمتر از 160 روی 100 میلیمتر جیوه برسانید. سپس ضمن پیگیری بیمار طی 24 تا 48 ساعت فشار خون را برحسب سن بیمار به محدوده کنترل مطلوب برسانید (کمتر از 140 روی 90 میلیمتر جیوه برای اکثر بیماران)</a:t>
            </a:r>
            <a:endParaRPr lang="en-US" dirty="0">
              <a:latin typeface="Calibri" panose="020F0502020204030204" pitchFamily="34" charset="0"/>
              <a:ea typeface="Calibri" panose="020F0502020204030204" pitchFamily="34" charset="0"/>
              <a:cs typeface="Arial" panose="020B0604020202090204" pitchFamily="34" charset="0"/>
            </a:endParaRPr>
          </a:p>
          <a:p>
            <a:pPr marL="0" indent="0">
              <a:buNone/>
            </a:pPr>
            <a:endParaRPr lang="en-US" dirty="0"/>
          </a:p>
        </p:txBody>
      </p:sp>
    </p:spTree>
    <p:extLst>
      <p:ext uri="{BB962C8B-B14F-4D97-AF65-F5344CB8AC3E}">
        <p14:creationId xmlns:p14="http://schemas.microsoft.com/office/powerpoint/2010/main" val="440466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062" y="1320151"/>
            <a:ext cx="11784169" cy="5351105"/>
          </a:xfrm>
          <a:solidFill>
            <a:schemeClr val="accent6">
              <a:lumMod val="20000"/>
              <a:lumOff val="80000"/>
            </a:schemeClr>
          </a:solidFill>
        </p:spPr>
        <p:txBody>
          <a:bodyPr>
            <a:normAutofit/>
          </a:bodyPr>
          <a:lstStyle/>
          <a:p>
            <a:pPr marL="0" indent="0" algn="r" rtl="1">
              <a:buNone/>
            </a:pPr>
            <a:endParaRPr lang="fa-IR" sz="2400" b="1" dirty="0">
              <a:latin typeface="+mj-lt"/>
              <a:ea typeface="+mj-ea"/>
              <a:cs typeface="B Nazanin" panose="00000400000000000000" pitchFamily="2" charset="-78"/>
            </a:endParaRPr>
          </a:p>
          <a:p>
            <a:pPr marL="0" indent="0" algn="r" rtl="1">
              <a:buNone/>
            </a:pPr>
            <a:endParaRPr lang="fa-IR" sz="2400" dirty="0">
              <a:latin typeface="+mj-lt"/>
              <a:ea typeface="+mj-ea"/>
              <a:cs typeface="B Titr" panose="000007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206062" y="184118"/>
            <a:ext cx="11784169" cy="1013617"/>
          </a:xfrm>
        </p:spPr>
        <p:txBody>
          <a:bodyPr vert="horz" lIns="91440" tIns="45720" rIns="91440" bIns="45720" rtlCol="0" anchor="t">
            <a:normAutofit/>
          </a:bodyPr>
          <a:lstStyle/>
          <a:p>
            <a:pPr algn="r"/>
            <a:r>
              <a:rPr lang="fa-IR" dirty="0">
                <a:cs typeface="B Titr" panose="00000700000000000000" pitchFamily="2" charset="-78"/>
              </a:rPr>
              <a:t>طبقه بندی سطوح خطر- خدمت </a:t>
            </a:r>
            <a:r>
              <a:rPr lang="fa-IR" dirty="0" err="1">
                <a:cs typeface="B Titr" panose="00000700000000000000" pitchFamily="2" charset="-78"/>
              </a:rPr>
              <a:t>خطرسنجی</a:t>
            </a:r>
            <a:r>
              <a:rPr lang="fa-IR" dirty="0">
                <a:cs typeface="B Titr" panose="00000700000000000000" pitchFamily="2" charset="-78"/>
              </a:rPr>
              <a:t> نسخه سال 2007</a:t>
            </a:r>
            <a:endParaRPr lang="en-US" dirty="0">
              <a:cs typeface="B Titr" panose="00000700000000000000" pitchFamily="2" charset="-78"/>
            </a:endParaRPr>
          </a:p>
        </p:txBody>
      </p:sp>
      <p:pic>
        <p:nvPicPr>
          <p:cNvPr id="2" name="Picture 1"/>
          <p:cNvPicPr>
            <a:picLocks noChangeAspect="1"/>
          </p:cNvPicPr>
          <p:nvPr/>
        </p:nvPicPr>
        <p:blipFill>
          <a:blip r:embed="rId3"/>
          <a:stretch>
            <a:fillRect/>
          </a:stretch>
        </p:blipFill>
        <p:spPr>
          <a:xfrm>
            <a:off x="345807" y="1036816"/>
            <a:ext cx="11846193" cy="4673430"/>
          </a:xfrm>
          <a:prstGeom prst="rect">
            <a:avLst/>
          </a:prstGeom>
          <a:noFill/>
        </p:spPr>
      </p:pic>
    </p:spTree>
    <p:extLst>
      <p:ext uri="{BB962C8B-B14F-4D97-AF65-F5344CB8AC3E}">
        <p14:creationId xmlns:p14="http://schemas.microsoft.com/office/powerpoint/2010/main" val="13240489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811369" y="765778"/>
            <a:ext cx="11015215" cy="5248656"/>
          </a:xfrm>
        </p:spPr>
        <p:txBody>
          <a:bodyPr>
            <a:normAutofit/>
          </a:bodyPr>
          <a:lstStyle/>
          <a:p>
            <a:pPr marL="0" lvl="0" indent="0" algn="just" rtl="1">
              <a:lnSpc>
                <a:spcPct val="107000"/>
              </a:lnSpc>
              <a:spcAft>
                <a:spcPts val="800"/>
              </a:spcAft>
              <a:buNone/>
            </a:pP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درمان</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err="1">
                <a:solidFill>
                  <a:schemeClr val="tx1"/>
                </a:solidFill>
                <a:latin typeface="Tahoma" panose="020B0604030504040204" pitchFamily="34" charset="0"/>
                <a:ea typeface="Calibri" panose="020F0502020204030204" pitchFamily="34" charset="0"/>
                <a:cs typeface="B Titr" panose="00000700000000000000" pitchFamily="2" charset="-78"/>
              </a:rPr>
              <a:t>فشارخون</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180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روی</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110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میلیمتر</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جیوه</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و</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بالاتر</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err="1">
                <a:solidFill>
                  <a:schemeClr val="tx1"/>
                </a:solidFill>
                <a:latin typeface="Tahoma" panose="020B0604030504040204" pitchFamily="34" charset="0"/>
                <a:ea typeface="Calibri" panose="020F0502020204030204" pitchFamily="34" charset="0"/>
                <a:cs typeface="B Titr" panose="00000700000000000000" pitchFamily="2" charset="-78"/>
              </a:rPr>
              <a:t>فشارخون</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بالای اضطراری </a:t>
            </a:r>
            <a:r>
              <a:rPr lang="en-US" sz="2400" dirty="0">
                <a:solidFill>
                  <a:schemeClr val="tx1"/>
                </a:solidFill>
                <a:latin typeface="Calibri" panose="020F0502020204030204" pitchFamily="34" charset="0"/>
                <a:ea typeface="Calibri" panose="020F0502020204030204" pitchFamily="34" charset="0"/>
                <a:cs typeface="B Titr" panose="00000700000000000000" pitchFamily="2" charset="-78"/>
              </a:rPr>
              <a:t>Emergency</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a:t>
            </a:r>
          </a:p>
          <a:p>
            <a:pPr marL="0" lvl="0" indent="0" algn="just" rtl="1">
              <a:lnSpc>
                <a:spcPct val="107000"/>
              </a:lnSpc>
              <a:spcAft>
                <a:spcPts val="800"/>
              </a:spcAft>
              <a:buNone/>
            </a:pP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همراه با آسیب حاد ارگان های هدف</a:t>
            </a:r>
            <a:endParaRPr lang="fa-IR" sz="2400" dirty="0">
              <a:solidFill>
                <a:schemeClr val="tx1"/>
              </a:solidFill>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07000"/>
              </a:lnSpc>
              <a:spcAft>
                <a:spcPts val="800"/>
              </a:spcAft>
              <a:buNone/>
            </a:pPr>
            <a:endParaRPr lang="en-US" dirty="0">
              <a:solidFill>
                <a:schemeClr val="tx1"/>
              </a:solidFill>
              <a:latin typeface="Calibri" panose="020F0502020204030204" pitchFamily="34" charset="0"/>
              <a:ea typeface="Calibri" panose="020F0502020204030204" pitchFamily="34" charset="0"/>
              <a:cs typeface="Arial" panose="020B0604020202090204" pitchFamily="34" charset="0"/>
            </a:endParaRPr>
          </a:p>
          <a:p>
            <a:pPr algn="just" rtl="1">
              <a:lnSpc>
                <a:spcPct val="107000"/>
              </a:lnSpc>
              <a:spcAft>
                <a:spcPts val="800"/>
              </a:spcAft>
            </a:pPr>
            <a:r>
              <a:rPr lang="fa-IR" b="1" dirty="0">
                <a:latin typeface="Calibri" panose="020F0502020204030204" pitchFamily="34" charset="0"/>
                <a:ea typeface="Calibri" panose="020F0502020204030204" pitchFamily="34" charset="0"/>
                <a:cs typeface="B Nazanin" panose="00000400000000000000" pitchFamily="2" charset="-78"/>
              </a:rPr>
              <a:t>در صورت وجود آسیب ارگان های هدف {عصبی: </a:t>
            </a:r>
            <a:r>
              <a:rPr lang="fa-IR" b="1" dirty="0" err="1">
                <a:latin typeface="Calibri" panose="020F0502020204030204" pitchFamily="34" charset="0"/>
                <a:ea typeface="Calibri" panose="020F0502020204030204" pitchFamily="34" charset="0"/>
                <a:cs typeface="B Nazanin" panose="00000400000000000000" pitchFamily="2" charset="-78"/>
              </a:rPr>
              <a:t>انسفالوپاتی</a:t>
            </a:r>
            <a:r>
              <a:rPr lang="fa-IR" b="1" dirty="0">
                <a:latin typeface="Calibri" panose="020F0502020204030204" pitchFamily="34" charset="0"/>
                <a:ea typeface="Calibri" panose="020F0502020204030204" pitchFamily="34" charset="0"/>
                <a:cs typeface="B Nazanin" panose="00000400000000000000" pitchFamily="2" charset="-78"/>
              </a:rPr>
              <a:t>، تشنج و ... - سکته مغزی (</a:t>
            </a:r>
            <a:r>
              <a:rPr lang="en-US" b="1" dirty="0">
                <a:latin typeface="Calibri" panose="020F0502020204030204" pitchFamily="34" charset="0"/>
                <a:ea typeface="Calibri" panose="020F0502020204030204" pitchFamily="34" charset="0"/>
                <a:cs typeface="B Nazanin" panose="00000400000000000000" pitchFamily="2" charset="-78"/>
              </a:rPr>
              <a:t>CVA-TIA…</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سکته قلبی- سندرم حاد </a:t>
            </a:r>
            <a:r>
              <a:rPr lang="fa-IR" b="1" dirty="0" err="1">
                <a:latin typeface="Calibri" panose="020F0502020204030204" pitchFamily="34" charset="0"/>
                <a:ea typeface="Calibri" panose="020F0502020204030204" pitchFamily="34" charset="0"/>
                <a:cs typeface="B Nazanin" panose="00000400000000000000" pitchFamily="2" charset="-78"/>
              </a:rPr>
              <a:t>کرونری</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err="1">
                <a:latin typeface="Calibri" panose="020F0502020204030204" pitchFamily="34" charset="0"/>
                <a:ea typeface="Calibri" panose="020F0502020204030204" pitchFamily="34" charset="0"/>
                <a:cs typeface="B Nazanin" panose="00000400000000000000" pitchFamily="2" charset="-78"/>
              </a:rPr>
              <a:t>دایسکشن</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err="1">
                <a:latin typeface="Calibri" panose="020F0502020204030204" pitchFamily="34" charset="0"/>
                <a:ea typeface="Calibri" panose="020F0502020204030204" pitchFamily="34" charset="0"/>
                <a:cs typeface="B Nazanin" panose="00000400000000000000" pitchFamily="2" charset="-78"/>
              </a:rPr>
              <a:t>آئورت</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err="1">
                <a:latin typeface="Calibri" panose="020F0502020204030204" pitchFamily="34" charset="0"/>
                <a:ea typeface="Calibri" panose="020F0502020204030204" pitchFamily="34" charset="0"/>
                <a:cs typeface="B Nazanin" panose="00000400000000000000" pitchFamily="2" charset="-78"/>
              </a:rPr>
              <a:t>رتینوپاتی</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err="1">
                <a:latin typeface="Calibri" panose="020F0502020204030204" pitchFamily="34" charset="0"/>
                <a:ea typeface="Calibri" panose="020F0502020204030204" pitchFamily="34" charset="0"/>
                <a:cs typeface="B Nazanin" panose="00000400000000000000" pitchFamily="2" charset="-78"/>
              </a:rPr>
              <a:t>ادم</a:t>
            </a:r>
            <a:r>
              <a:rPr lang="fa-IR" b="1" dirty="0">
                <a:latin typeface="Calibri" panose="020F0502020204030204" pitchFamily="34" charset="0"/>
                <a:ea typeface="Calibri" panose="020F0502020204030204" pitchFamily="34" charset="0"/>
                <a:cs typeface="B Nazanin" panose="00000400000000000000" pitchFamily="2" charset="-78"/>
              </a:rPr>
              <a:t> ریوی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نارسائی حاد کلیوی}  درمان وریدی با </a:t>
            </a:r>
            <a:r>
              <a:rPr lang="fa-IR" b="1" dirty="0" err="1">
                <a:latin typeface="Calibri" panose="020F0502020204030204" pitchFamily="34" charset="0"/>
                <a:ea typeface="Calibri" panose="020F0502020204030204" pitchFamily="34" charset="0"/>
                <a:cs typeface="B Nazanin" panose="00000400000000000000" pitchFamily="2" charset="-78"/>
              </a:rPr>
              <a:t>لابتالول</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err="1">
                <a:latin typeface="Calibri" panose="020F0502020204030204" pitchFamily="34" charset="0"/>
                <a:ea typeface="Calibri" panose="020F0502020204030204" pitchFamily="34" charset="0"/>
                <a:cs typeface="B Nazanin" panose="00000400000000000000" pitchFamily="2" charset="-78"/>
              </a:rPr>
              <a:t>هبدرالازین</a:t>
            </a:r>
            <a:r>
              <a:rPr lang="fa-IR" b="1" dirty="0">
                <a:latin typeface="Calibri" panose="020F0502020204030204" pitchFamily="34" charset="0"/>
                <a:ea typeface="Calibri" panose="020F0502020204030204" pitchFamily="34" charset="0"/>
                <a:cs typeface="B Nazanin" panose="00000400000000000000" pitchFamily="2" charset="-78"/>
              </a:rPr>
              <a:t> و </a:t>
            </a:r>
            <a:r>
              <a:rPr lang="fa-IR" b="1" dirty="0" err="1">
                <a:latin typeface="Calibri" panose="020F0502020204030204" pitchFamily="34" charset="0"/>
                <a:ea typeface="Calibri" panose="020F0502020204030204" pitchFamily="34" charset="0"/>
                <a:cs typeface="B Nazanin" panose="00000400000000000000" pitchFamily="2" charset="-78"/>
              </a:rPr>
              <a:t>نیتروپروساید</a:t>
            </a:r>
            <a:r>
              <a:rPr lang="fa-IR" b="1" dirty="0">
                <a:latin typeface="Calibri" panose="020F0502020204030204" pitchFamily="34" charset="0"/>
                <a:ea typeface="Calibri" panose="020F0502020204030204" pitchFamily="34" charset="0"/>
                <a:cs typeface="B Nazanin" panose="00000400000000000000" pitchFamily="2" charset="-78"/>
              </a:rPr>
              <a:t> توصیه میشود. در این شرایط بیمار را </a:t>
            </a:r>
            <a:r>
              <a:rPr lang="fa-IR" b="1" dirty="0" err="1">
                <a:latin typeface="Calibri" panose="020F0502020204030204" pitchFamily="34" charset="0"/>
                <a:ea typeface="Calibri" panose="020F0502020204030204" pitchFamily="34" charset="0"/>
                <a:cs typeface="B Nazanin" panose="00000400000000000000" pitchFamily="2" charset="-78"/>
              </a:rPr>
              <a:t>فوراً</a:t>
            </a:r>
            <a:r>
              <a:rPr lang="fa-IR" b="1" dirty="0">
                <a:latin typeface="Calibri" panose="020F0502020204030204" pitchFamily="34" charset="0"/>
                <a:ea typeface="Calibri" panose="020F0502020204030204" pitchFamily="34" charset="0"/>
                <a:cs typeface="B Nazanin" panose="00000400000000000000" pitchFamily="2" charset="-78"/>
              </a:rPr>
              <a:t> به بیمارستان ارجاع دهید. اگر دسترسی به بیمارستان نیازمند زمانی بیش از 15 دقیقه است قرص </a:t>
            </a:r>
            <a:r>
              <a:rPr lang="fa-IR" b="1" dirty="0" err="1">
                <a:latin typeface="Calibri" panose="020F0502020204030204" pitchFamily="34" charset="0"/>
                <a:ea typeface="Calibri" panose="020F0502020204030204" pitchFamily="34" charset="0"/>
                <a:cs typeface="B Nazanin" panose="00000400000000000000" pitchFamily="2" charset="-78"/>
              </a:rPr>
              <a:t>کاپتوپریل</a:t>
            </a:r>
            <a:r>
              <a:rPr lang="fa-IR" b="1" dirty="0">
                <a:latin typeface="Calibri" panose="020F0502020204030204" pitchFamily="34" charset="0"/>
                <a:ea typeface="Calibri" panose="020F0502020204030204" pitchFamily="34" charset="0"/>
                <a:cs typeface="B Nazanin" panose="00000400000000000000" pitchFamily="2" charset="-78"/>
              </a:rPr>
              <a:t> را </a:t>
            </a:r>
            <a:r>
              <a:rPr lang="fa-IR" b="1" dirty="0" err="1">
                <a:latin typeface="Calibri" panose="020F0502020204030204" pitchFamily="34" charset="0"/>
                <a:ea typeface="Calibri" panose="020F0502020204030204" pitchFamily="34" charset="0"/>
                <a:cs typeface="B Nazanin" panose="00000400000000000000" pitchFamily="2" charset="-78"/>
              </a:rPr>
              <a:t>بصورت</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err="1">
                <a:latin typeface="Calibri" panose="020F0502020204030204" pitchFamily="34" charset="0"/>
                <a:ea typeface="Calibri" panose="020F0502020204030204" pitchFamily="34" charset="0"/>
                <a:cs typeface="B Nazanin" panose="00000400000000000000" pitchFamily="2" charset="-78"/>
              </a:rPr>
              <a:t>زیرزبانی</a:t>
            </a:r>
            <a:r>
              <a:rPr lang="fa-IR" b="1" dirty="0">
                <a:latin typeface="Calibri" panose="020F0502020204030204" pitchFamily="34" charset="0"/>
                <a:ea typeface="Calibri" panose="020F0502020204030204" pitchFamily="34" charset="0"/>
                <a:cs typeface="B Nazanin" panose="00000400000000000000" pitchFamily="2" charset="-78"/>
              </a:rPr>
              <a:t> تجویز کنید و سپس ارجاع دهید. </a:t>
            </a:r>
          </a:p>
          <a:p>
            <a:pPr marL="0" indent="0" algn="just" rtl="1">
              <a:lnSpc>
                <a:spcPct val="107000"/>
              </a:lnSpc>
              <a:spcAft>
                <a:spcPts val="800"/>
              </a:spcAft>
              <a:buNone/>
            </a:pPr>
            <a:endParaRPr lang="en-US" dirty="0">
              <a:latin typeface="Calibri" panose="020F0502020204030204" pitchFamily="34" charset="0"/>
              <a:ea typeface="Calibri" panose="020F0502020204030204" pitchFamily="34" charset="0"/>
              <a:cs typeface="Arial" panose="020B0604020202090204" pitchFamily="34" charset="0"/>
            </a:endParaRPr>
          </a:p>
          <a:p>
            <a:pPr algn="just" rtl="1">
              <a:lnSpc>
                <a:spcPct val="107000"/>
              </a:lnSpc>
              <a:spcAft>
                <a:spcPts val="800"/>
              </a:spcAft>
            </a:pPr>
            <a:r>
              <a:rPr lang="fa-IR" b="1" dirty="0">
                <a:latin typeface="Calibri" panose="020F0502020204030204" pitchFamily="34" charset="0"/>
                <a:ea typeface="Calibri" panose="020F0502020204030204" pitchFamily="34" charset="0"/>
                <a:cs typeface="B Nazanin" panose="00000400000000000000" pitchFamily="2" charset="-78"/>
              </a:rPr>
              <a:t>هدف کاهش </a:t>
            </a:r>
            <a:r>
              <a:rPr lang="fa-IR" b="1" dirty="0" err="1">
                <a:latin typeface="Calibri" panose="020F0502020204030204" pitchFamily="34" charset="0"/>
                <a:ea typeface="Calibri" panose="020F0502020204030204" pitchFamily="34" charset="0"/>
                <a:cs typeface="B Nazanin" panose="00000400000000000000" pitchFamily="2" charset="-78"/>
              </a:rPr>
              <a:t>فشارخون</a:t>
            </a:r>
            <a:r>
              <a:rPr lang="fa-IR" b="1" dirty="0">
                <a:latin typeface="Calibri" panose="020F0502020204030204" pitchFamily="34" charset="0"/>
                <a:ea typeface="Calibri" panose="020F0502020204030204" pitchFamily="34" charset="0"/>
                <a:cs typeface="B Nazanin" panose="00000400000000000000" pitchFamily="2" charset="-78"/>
              </a:rPr>
              <a:t> به میزان 10 تا 20 درصد </a:t>
            </a:r>
            <a:r>
              <a:rPr lang="fa-IR" b="1" dirty="0" err="1">
                <a:latin typeface="Calibri" panose="020F0502020204030204" pitchFamily="34" charset="0"/>
                <a:ea typeface="Calibri" panose="020F0502020204030204" pitchFamily="34" charset="0"/>
                <a:cs typeface="B Nazanin" panose="00000400000000000000" pitchFamily="2" charset="-78"/>
              </a:rPr>
              <a:t>فشارخون</a:t>
            </a:r>
            <a:r>
              <a:rPr lang="fa-IR" b="1" dirty="0">
                <a:latin typeface="Calibri" panose="020F0502020204030204" pitchFamily="34" charset="0"/>
                <a:ea typeface="Calibri" panose="020F0502020204030204" pitchFamily="34" charset="0"/>
                <a:cs typeface="B Nazanin" panose="00000400000000000000" pitchFamily="2" charset="-78"/>
              </a:rPr>
              <a:t> متوسط شریانی (</a:t>
            </a:r>
            <a:r>
              <a:rPr lang="en-US" b="1" dirty="0">
                <a:latin typeface="Calibri" panose="020F0502020204030204" pitchFamily="34" charset="0"/>
                <a:ea typeface="Calibri" panose="020F0502020204030204" pitchFamily="34" charset="0"/>
                <a:cs typeface="B Nazanin" panose="00000400000000000000" pitchFamily="2" charset="-78"/>
              </a:rPr>
              <a:t>MAP</a:t>
            </a:r>
            <a:r>
              <a:rPr lang="fa-IR" b="1" dirty="0">
                <a:latin typeface="Calibri" panose="020F0502020204030204" pitchFamily="34" charset="0"/>
                <a:ea typeface="Calibri" panose="020F0502020204030204" pitchFamily="34" charset="0"/>
                <a:cs typeface="B Nazanin" panose="00000400000000000000" pitchFamily="2" charset="-78"/>
              </a:rPr>
              <a:t>) طی یکساعت است. کاهش </a:t>
            </a:r>
            <a:r>
              <a:rPr lang="fa-IR" b="1" dirty="0" err="1">
                <a:latin typeface="Calibri" panose="020F0502020204030204" pitchFamily="34" charset="0"/>
                <a:ea typeface="Calibri" panose="020F0502020204030204" pitchFamily="34" charset="0"/>
                <a:cs typeface="B Nazanin" panose="00000400000000000000" pitchFamily="2" charset="-78"/>
              </a:rPr>
              <a:t>فشارخون</a:t>
            </a:r>
            <a:r>
              <a:rPr lang="fa-IR" b="1" dirty="0">
                <a:latin typeface="Calibri" panose="020F0502020204030204" pitchFamily="34" charset="0"/>
                <a:ea typeface="Calibri" panose="020F0502020204030204" pitchFamily="34" charset="0"/>
                <a:cs typeface="B Nazanin" panose="00000400000000000000" pitchFamily="2" charset="-78"/>
              </a:rPr>
              <a:t> در 24 ساعت اول بیش از 25 درصد </a:t>
            </a:r>
            <a:r>
              <a:rPr lang="en-US" b="1" dirty="0">
                <a:latin typeface="Calibri" panose="020F0502020204030204" pitchFamily="34" charset="0"/>
                <a:ea typeface="Calibri" panose="020F0502020204030204" pitchFamily="34" charset="0"/>
                <a:cs typeface="B Nazanin" panose="00000400000000000000" pitchFamily="2" charset="-78"/>
              </a:rPr>
              <a:t>MAP</a:t>
            </a:r>
            <a:r>
              <a:rPr lang="fa-IR" b="1" dirty="0">
                <a:latin typeface="Calibri" panose="020F0502020204030204" pitchFamily="34" charset="0"/>
                <a:ea typeface="Calibri" panose="020F0502020204030204" pitchFamily="34" charset="0"/>
                <a:cs typeface="B Nazanin" panose="00000400000000000000" pitchFamily="2" charset="-78"/>
              </a:rPr>
              <a:t> مجاز نیست. پس از آن داروهای بیمار را به نحوی تنظیم کنید که طی 24 تا 48 ساعت </a:t>
            </a:r>
            <a:r>
              <a:rPr lang="fa-IR" b="1" dirty="0" err="1">
                <a:latin typeface="Calibri" panose="020F0502020204030204" pitchFamily="34" charset="0"/>
                <a:ea typeface="Calibri" panose="020F0502020204030204" pitchFamily="34" charset="0"/>
                <a:cs typeface="B Nazanin" panose="00000400000000000000" pitchFamily="2" charset="-78"/>
              </a:rPr>
              <a:t>فشارخون</a:t>
            </a:r>
            <a:r>
              <a:rPr lang="fa-IR" b="1" dirty="0">
                <a:latin typeface="Calibri" panose="020F0502020204030204" pitchFamily="34" charset="0"/>
                <a:ea typeface="Calibri" panose="020F0502020204030204" pitchFamily="34" charset="0"/>
                <a:cs typeface="B Nazanin" panose="00000400000000000000" pitchFamily="2" charset="-78"/>
              </a:rPr>
              <a:t> بیمار به محدوده کنترل مطلوب برسد.  (کمتر از 130 روی 90 میلیمتر جیوه در اکثر بیماران بدون بیماری های همراه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در سالمندان متناسب با شرایط سالمند بین 140 روی 90 تا 150 روی 90 میلیمتر جیوه)</a:t>
            </a:r>
            <a:endParaRPr lang="en-US" dirty="0">
              <a:latin typeface="Calibri" panose="020F0502020204030204" pitchFamily="34" charset="0"/>
              <a:ea typeface="Calibri" panose="020F0502020204030204" pitchFamily="34" charset="0"/>
              <a:cs typeface="Arial" panose="020B0604020202090204" pitchFamily="34" charset="0"/>
            </a:endParaRPr>
          </a:p>
          <a:p>
            <a:endParaRPr lang="en-US" dirty="0"/>
          </a:p>
        </p:txBody>
      </p:sp>
    </p:spTree>
    <p:extLst>
      <p:ext uri="{BB962C8B-B14F-4D97-AF65-F5344CB8AC3E}">
        <p14:creationId xmlns:p14="http://schemas.microsoft.com/office/powerpoint/2010/main" val="13817130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12123" y="1494917"/>
            <a:ext cx="11448113" cy="4774303"/>
          </a:xfrm>
          <a:noFill/>
        </p:spPr>
        <p:txBody>
          <a:bodyPr>
            <a:normAutofit/>
          </a:bodyPr>
          <a:lstStyle/>
          <a:p>
            <a:pPr marL="0" indent="0" algn="r" rtl="1">
              <a:buNone/>
            </a:pPr>
            <a:endParaRPr lang="fa-IR" sz="2400" b="1" dirty="0">
              <a:latin typeface="+mj-lt"/>
              <a:ea typeface="+mj-ea"/>
              <a:cs typeface="B Nazanin" panose="00000400000000000000" pitchFamily="2" charset="-78"/>
            </a:endParaRPr>
          </a:p>
          <a:p>
            <a:pPr marL="0" indent="0" algn="r" rtl="1">
              <a:buNone/>
            </a:pPr>
            <a:r>
              <a:rPr lang="fa-IR" sz="2400" dirty="0">
                <a:latin typeface="+mj-lt"/>
                <a:ea typeface="+mj-ea"/>
                <a:cs typeface="B Titr" panose="00000700000000000000" pitchFamily="2" charset="-78"/>
              </a:rPr>
              <a:t>1. مراقبت </a:t>
            </a:r>
            <a:r>
              <a:rPr lang="fa-IR" sz="2400" dirty="0" err="1">
                <a:latin typeface="+mj-lt"/>
                <a:ea typeface="+mj-ea"/>
                <a:cs typeface="B Titr" panose="00000700000000000000" pitchFamily="2" charset="-78"/>
              </a:rPr>
              <a:t>بيمار</a:t>
            </a:r>
            <a:r>
              <a:rPr lang="fa-IR" sz="2400" dirty="0">
                <a:latin typeface="+mj-lt"/>
                <a:ea typeface="+mj-ea"/>
                <a:cs typeface="B Titr" panose="00000700000000000000" pitchFamily="2" charset="-78"/>
              </a:rPr>
              <a:t> مبتلا به فشار خون بالا- پزشک: کد 7974</a:t>
            </a:r>
          </a:p>
          <a:p>
            <a:pPr marL="0" indent="0" algn="r" rtl="1">
              <a:buNone/>
            </a:pPr>
            <a:r>
              <a:rPr lang="fa-IR" sz="2400" b="1" dirty="0">
                <a:solidFill>
                  <a:srgbClr val="C00000"/>
                </a:solidFill>
                <a:latin typeface="+mj-lt"/>
                <a:ea typeface="+mj-ea"/>
                <a:cs typeface="B Nazanin" panose="00000400000000000000" pitchFamily="2" charset="-78"/>
              </a:rPr>
              <a:t>در صورت رسیدن به تشخیص </a:t>
            </a:r>
            <a:r>
              <a:rPr lang="fa-IR" sz="2400" b="1" dirty="0" err="1">
                <a:solidFill>
                  <a:srgbClr val="C00000"/>
                </a:solidFill>
                <a:latin typeface="+mj-lt"/>
                <a:ea typeface="+mj-ea"/>
                <a:cs typeface="B Nazanin" panose="00000400000000000000" pitchFamily="2" charset="-78"/>
              </a:rPr>
              <a:t>فشارخون</a:t>
            </a:r>
            <a:r>
              <a:rPr lang="fa-IR" sz="2400" b="1" dirty="0">
                <a:solidFill>
                  <a:srgbClr val="C00000"/>
                </a:solidFill>
                <a:latin typeface="+mj-lt"/>
                <a:ea typeface="+mj-ea"/>
                <a:cs typeface="B Nazanin" panose="00000400000000000000" pitchFamily="2" charset="-78"/>
              </a:rPr>
              <a:t> بالا برای فرد و ثبت کد بیماری توسط پزشک، برای مراجعات بعدی بیمار، خدمت مراقبت </a:t>
            </a:r>
            <a:r>
              <a:rPr lang="fa-IR" sz="2400" b="1" dirty="0" err="1">
                <a:solidFill>
                  <a:srgbClr val="C00000"/>
                </a:solidFill>
                <a:latin typeface="+mj-lt"/>
                <a:ea typeface="+mj-ea"/>
                <a:cs typeface="B Nazanin" panose="00000400000000000000" pitchFamily="2" charset="-78"/>
              </a:rPr>
              <a:t>فشارخون</a:t>
            </a:r>
            <a:r>
              <a:rPr lang="fa-IR" sz="2400" b="1" dirty="0">
                <a:solidFill>
                  <a:srgbClr val="C00000"/>
                </a:solidFill>
                <a:latin typeface="+mj-lt"/>
                <a:ea typeface="+mj-ea"/>
                <a:cs typeface="B Nazanin" panose="00000400000000000000" pitchFamily="2" charset="-78"/>
              </a:rPr>
              <a:t> بالا (کد 7974) به صورت سه ماهه توسط پزشک  ارایه می گردد.</a:t>
            </a:r>
            <a:endParaRPr lang="en-US" sz="2400" b="1" dirty="0">
              <a:solidFill>
                <a:srgbClr val="C00000"/>
              </a:solidFill>
              <a:latin typeface="+mj-lt"/>
              <a:ea typeface="+mj-ea"/>
              <a:cs typeface="B Nazanin" panose="00000400000000000000" pitchFamily="2" charset="-78"/>
            </a:endParaRPr>
          </a:p>
          <a:p>
            <a:pPr marL="0" indent="0" algn="r" rtl="1">
              <a:buNone/>
            </a:pPr>
            <a:endParaRPr lang="fa-IR" sz="2400" b="1" dirty="0">
              <a:solidFill>
                <a:srgbClr val="C00000"/>
              </a:solidFill>
              <a:latin typeface="+mj-lt"/>
              <a:ea typeface="+mj-ea"/>
              <a:cs typeface="B Nazanin" panose="00000400000000000000" pitchFamily="2" charset="-78"/>
            </a:endParaRPr>
          </a:p>
          <a:p>
            <a:pPr marL="0" indent="0" algn="r" rtl="1">
              <a:buNone/>
            </a:pPr>
            <a:r>
              <a:rPr lang="fa-IR" sz="2400" dirty="0">
                <a:latin typeface="+mj-lt"/>
                <a:ea typeface="+mj-ea"/>
                <a:cs typeface="B Titr" panose="00000700000000000000" pitchFamily="2" charset="-78"/>
              </a:rPr>
              <a:t>2. مراقبت </a:t>
            </a:r>
            <a:r>
              <a:rPr lang="fa-IR" sz="2400" dirty="0" err="1">
                <a:latin typeface="+mj-lt"/>
                <a:ea typeface="+mj-ea"/>
                <a:cs typeface="B Titr" panose="00000700000000000000" pitchFamily="2" charset="-78"/>
              </a:rPr>
              <a:t>بيمار</a:t>
            </a:r>
            <a:r>
              <a:rPr lang="fa-IR" sz="2400" dirty="0">
                <a:latin typeface="+mj-lt"/>
                <a:ea typeface="+mj-ea"/>
                <a:cs typeface="B Titr" panose="00000700000000000000" pitchFamily="2" charset="-78"/>
              </a:rPr>
              <a:t> مبتلا به فشار خون بالا- </a:t>
            </a:r>
            <a:r>
              <a:rPr lang="fa-IR" sz="2400" dirty="0" err="1">
                <a:latin typeface="+mj-lt"/>
                <a:ea typeface="+mj-ea"/>
                <a:cs typeface="B Titr" panose="00000700000000000000" pitchFamily="2" charset="-78"/>
              </a:rPr>
              <a:t>غير</a:t>
            </a:r>
            <a:r>
              <a:rPr lang="fa-IR" sz="2400" dirty="0">
                <a:latin typeface="+mj-lt"/>
                <a:ea typeface="+mj-ea"/>
                <a:cs typeface="B Titr" panose="00000700000000000000" pitchFamily="2" charset="-78"/>
              </a:rPr>
              <a:t> پزشک: کد 7971</a:t>
            </a:r>
          </a:p>
          <a:p>
            <a:pPr marL="0" indent="0" algn="r" rtl="1">
              <a:buNone/>
            </a:pPr>
            <a:r>
              <a:rPr lang="fa-IR" sz="2400" b="1" dirty="0">
                <a:solidFill>
                  <a:srgbClr val="C00000"/>
                </a:solidFill>
                <a:cs typeface="B Nazanin" panose="00000400000000000000" pitchFamily="2" charset="-78"/>
              </a:rPr>
              <a:t>در صورت رسیدن به تشخیص </a:t>
            </a:r>
            <a:r>
              <a:rPr lang="fa-IR" sz="2400" b="1" dirty="0" err="1">
                <a:solidFill>
                  <a:srgbClr val="C00000"/>
                </a:solidFill>
                <a:cs typeface="B Nazanin" panose="00000400000000000000" pitchFamily="2" charset="-78"/>
              </a:rPr>
              <a:t>فشارخون</a:t>
            </a:r>
            <a:r>
              <a:rPr lang="fa-IR" sz="2400" b="1" dirty="0">
                <a:solidFill>
                  <a:srgbClr val="C00000"/>
                </a:solidFill>
                <a:cs typeface="B Nazanin" panose="00000400000000000000" pitchFamily="2" charset="-78"/>
              </a:rPr>
              <a:t> بالا برای فرد و ثبت کد بیماری توسط پزشک، </a:t>
            </a:r>
            <a:r>
              <a:rPr lang="fa-IR" sz="2400" b="1" dirty="0">
                <a:solidFill>
                  <a:srgbClr val="C00000"/>
                </a:solidFill>
                <a:latin typeface="+mj-lt"/>
                <a:ea typeface="+mj-ea"/>
                <a:cs typeface="B Nazanin" panose="00000400000000000000" pitchFamily="2" charset="-78"/>
              </a:rPr>
              <a:t>به تمامی افراد مبتلا به </a:t>
            </a:r>
            <a:r>
              <a:rPr lang="fa-IR" sz="2400" b="1" dirty="0" err="1">
                <a:solidFill>
                  <a:srgbClr val="C00000"/>
                </a:solidFill>
                <a:latin typeface="+mj-lt"/>
                <a:ea typeface="+mj-ea"/>
                <a:cs typeface="B Nazanin" panose="00000400000000000000" pitchFamily="2" charset="-78"/>
              </a:rPr>
              <a:t>فشارخون</a:t>
            </a:r>
            <a:r>
              <a:rPr lang="fa-IR" sz="2400" b="1" dirty="0">
                <a:solidFill>
                  <a:srgbClr val="C00000"/>
                </a:solidFill>
                <a:latin typeface="+mj-lt"/>
                <a:ea typeface="+mj-ea"/>
                <a:cs typeface="B Nazanin" panose="00000400000000000000" pitchFamily="2" charset="-78"/>
              </a:rPr>
              <a:t> بالا </a:t>
            </a:r>
            <a:r>
              <a:rPr lang="fa-IR" sz="2400" b="1" dirty="0">
                <a:solidFill>
                  <a:srgbClr val="C00000"/>
                </a:solidFill>
                <a:cs typeface="B Nazanin" panose="00000400000000000000" pitchFamily="2" charset="-78"/>
              </a:rPr>
              <a:t>خدمت مراقبت </a:t>
            </a:r>
            <a:r>
              <a:rPr lang="fa-IR" sz="2400" b="1" dirty="0" err="1">
                <a:solidFill>
                  <a:srgbClr val="C00000"/>
                </a:solidFill>
                <a:cs typeface="B Nazanin" panose="00000400000000000000" pitchFamily="2" charset="-78"/>
              </a:rPr>
              <a:t>فشارخون</a:t>
            </a:r>
            <a:r>
              <a:rPr lang="fa-IR" sz="2400" b="1" dirty="0">
                <a:solidFill>
                  <a:srgbClr val="C00000"/>
                </a:solidFill>
                <a:cs typeface="B Nazanin" panose="00000400000000000000" pitchFamily="2" charset="-78"/>
              </a:rPr>
              <a:t> بالا (کد 7971) </a:t>
            </a:r>
            <a:r>
              <a:rPr lang="fa-IR" sz="2400" b="1" dirty="0">
                <a:solidFill>
                  <a:srgbClr val="C00000"/>
                </a:solidFill>
                <a:latin typeface="+mj-lt"/>
                <a:ea typeface="+mj-ea"/>
                <a:cs typeface="B Nazanin" panose="00000400000000000000" pitchFamily="2" charset="-78"/>
              </a:rPr>
              <a:t>به صورت ماهانه می بایست ارایه شود.</a:t>
            </a:r>
          </a:p>
        </p:txBody>
      </p:sp>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412123" y="561676"/>
            <a:ext cx="11448113" cy="1325563"/>
          </a:xfrm>
        </p:spPr>
        <p:txBody>
          <a:bodyPr vert="horz" lIns="91440" tIns="45720" rIns="91440" bIns="45720" rtlCol="0" anchor="t">
            <a:normAutofit/>
          </a:bodyPr>
          <a:lstStyle/>
          <a:p>
            <a:pPr algn="r" rtl="1"/>
            <a:r>
              <a:rPr lang="fa-IR" dirty="0">
                <a:cs typeface="B Titr" panose="00000700000000000000" pitchFamily="2" charset="-78"/>
              </a:rPr>
              <a:t>خدمات </a:t>
            </a:r>
            <a:r>
              <a:rPr lang="fa-IR" u="sng" dirty="0">
                <a:cs typeface="B Titr" panose="00000700000000000000" pitchFamily="2" charset="-78"/>
              </a:rPr>
              <a:t>مراقبت</a:t>
            </a:r>
            <a:r>
              <a:rPr lang="fa-IR" dirty="0">
                <a:cs typeface="B Titr" panose="00000700000000000000" pitchFamily="2" charset="-78"/>
              </a:rPr>
              <a:t> </a:t>
            </a:r>
            <a:r>
              <a:rPr lang="fa-IR" dirty="0" err="1">
                <a:cs typeface="B Titr" panose="00000700000000000000" pitchFamily="2" charset="-78"/>
              </a:rPr>
              <a:t>فشارخون</a:t>
            </a:r>
            <a:r>
              <a:rPr lang="fa-IR" dirty="0">
                <a:cs typeface="B Titr" panose="00000700000000000000" pitchFamily="2" charset="-78"/>
              </a:rPr>
              <a:t> بالا</a:t>
            </a:r>
            <a:endParaRPr lang="en-US" dirty="0">
              <a:cs typeface="B Titr" panose="00000700000000000000" pitchFamily="2" charset="-78"/>
            </a:endParaRPr>
          </a:p>
        </p:txBody>
      </p:sp>
    </p:spTree>
    <p:extLst>
      <p:ext uri="{BB962C8B-B14F-4D97-AF65-F5344CB8AC3E}">
        <p14:creationId xmlns:p14="http://schemas.microsoft.com/office/powerpoint/2010/main" val="12444598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291666" y="379411"/>
            <a:ext cx="10264462" cy="1280890"/>
          </a:xfrm>
        </p:spPr>
        <p:txBody>
          <a:bodyPr/>
          <a:lstStyle/>
          <a:p>
            <a:pPr algn="r"/>
            <a:r>
              <a:rPr lang="fa-IR" dirty="0">
                <a:cs typeface="B Titr" panose="00000700000000000000" pitchFamily="2" charset="-78"/>
              </a:rPr>
              <a:t>مراقبت </a:t>
            </a:r>
            <a:r>
              <a:rPr lang="fa-IR" dirty="0" err="1">
                <a:cs typeface="B Titr" panose="00000700000000000000" pitchFamily="2" charset="-78"/>
              </a:rPr>
              <a:t>بيمار</a:t>
            </a:r>
            <a:r>
              <a:rPr lang="fa-IR" dirty="0">
                <a:cs typeface="B Titr" panose="00000700000000000000" pitchFamily="2" charset="-78"/>
              </a:rPr>
              <a:t> مبتلا به فشار خون بالا- پزشک : کد 7974</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1665" y="1253810"/>
            <a:ext cx="10174310" cy="5330135"/>
          </a:xfrm>
          <a:prstGeom prst="rect">
            <a:avLst/>
          </a:prstGeom>
        </p:spPr>
      </p:pic>
    </p:spTree>
    <p:extLst>
      <p:ext uri="{BB962C8B-B14F-4D97-AF65-F5344CB8AC3E}">
        <p14:creationId xmlns:p14="http://schemas.microsoft.com/office/powerpoint/2010/main" val="35562041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81070" y="379411"/>
            <a:ext cx="10075057" cy="1280890"/>
          </a:xfrm>
        </p:spPr>
        <p:txBody>
          <a:bodyPr/>
          <a:lstStyle/>
          <a:p>
            <a:pPr algn="r"/>
            <a:r>
              <a:rPr lang="fa-IR" dirty="0">
                <a:cs typeface="B Titr" panose="00000700000000000000" pitchFamily="2" charset="-78"/>
              </a:rPr>
              <a:t>مراقبت </a:t>
            </a:r>
            <a:r>
              <a:rPr lang="fa-IR" dirty="0" err="1">
                <a:cs typeface="B Titr" panose="00000700000000000000" pitchFamily="2" charset="-78"/>
              </a:rPr>
              <a:t>بيمار</a:t>
            </a:r>
            <a:r>
              <a:rPr lang="fa-IR" dirty="0">
                <a:cs typeface="B Titr" panose="00000700000000000000" pitchFamily="2" charset="-78"/>
              </a:rPr>
              <a:t> مبتلا به فشار خون بالا- پزشک : کد 7974</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217" y="1165666"/>
            <a:ext cx="10834910" cy="5651214"/>
          </a:xfrm>
          <a:prstGeom prst="rect">
            <a:avLst/>
          </a:prstGeom>
        </p:spPr>
      </p:pic>
    </p:spTree>
    <p:extLst>
      <p:ext uri="{BB962C8B-B14F-4D97-AF65-F5344CB8AC3E}">
        <p14:creationId xmlns:p14="http://schemas.microsoft.com/office/powerpoint/2010/main" val="21524255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571224" y="379411"/>
            <a:ext cx="9984904" cy="1280890"/>
          </a:xfrm>
        </p:spPr>
        <p:txBody>
          <a:bodyPr/>
          <a:lstStyle/>
          <a:p>
            <a:pPr algn="r"/>
            <a:r>
              <a:rPr lang="fa-IR" dirty="0">
                <a:cs typeface="B Titr" panose="00000700000000000000" pitchFamily="2" charset="-78"/>
              </a:rPr>
              <a:t>مراقبت </a:t>
            </a:r>
            <a:r>
              <a:rPr lang="fa-IR" dirty="0" err="1">
                <a:cs typeface="B Titr" panose="00000700000000000000" pitchFamily="2" charset="-78"/>
              </a:rPr>
              <a:t>بيمار</a:t>
            </a:r>
            <a:r>
              <a:rPr lang="fa-IR" dirty="0">
                <a:cs typeface="B Titr" panose="00000700000000000000" pitchFamily="2" charset="-78"/>
              </a:rPr>
              <a:t> مبتلا به فشار خون بالا- پزشک : کد 7974</a:t>
            </a:r>
            <a:endParaRPr lang="en-US" dirty="0"/>
          </a:p>
        </p:txBody>
      </p:sp>
      <p:pic>
        <p:nvPicPr>
          <p:cNvPr id="7" name="Picture 6"/>
          <p:cNvPicPr>
            <a:picLocks noChangeAspect="1"/>
          </p:cNvPicPr>
          <p:nvPr/>
        </p:nvPicPr>
        <p:blipFill>
          <a:blip r:embed="rId3"/>
          <a:stretch>
            <a:fillRect/>
          </a:stretch>
        </p:blipFill>
        <p:spPr>
          <a:xfrm>
            <a:off x="0" y="1952820"/>
            <a:ext cx="12192000" cy="3338725"/>
          </a:xfrm>
          <a:prstGeom prst="rect">
            <a:avLst/>
          </a:prstGeom>
        </p:spPr>
      </p:pic>
    </p:spTree>
    <p:extLst>
      <p:ext uri="{BB962C8B-B14F-4D97-AF65-F5344CB8AC3E}">
        <p14:creationId xmlns:p14="http://schemas.microsoft.com/office/powerpoint/2010/main" val="1076002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1635616" y="1772991"/>
            <a:ext cx="10023542" cy="3777622"/>
          </a:xfrm>
        </p:spPr>
        <p:txBody>
          <a:bodyPr vert="horz" lIns="91440" tIns="45720" rIns="91440" bIns="45720" rtlCol="0">
            <a:normAutofit/>
          </a:bodyPr>
          <a:lstStyle/>
          <a:p>
            <a:pPr algn="r" rtl="1"/>
            <a:r>
              <a:rPr lang="fa-IR" sz="2000" b="1" dirty="0">
                <a:cs typeface="B Nazanin" panose="00000400000000000000" pitchFamily="2" charset="-78"/>
              </a:rPr>
              <a:t>در صورت وجود </a:t>
            </a:r>
            <a:r>
              <a:rPr lang="fa-IR" sz="2000" b="1" u="sng" dirty="0">
                <a:cs typeface="B Nazanin" panose="00000400000000000000" pitchFamily="2" charset="-78"/>
              </a:rPr>
              <a:t>عوارض بیماری فشار خون </a:t>
            </a:r>
            <a:r>
              <a:rPr lang="fa-IR" sz="2000" b="1" dirty="0">
                <a:cs typeface="B Nazanin" panose="00000400000000000000" pitchFamily="2" charset="-78"/>
              </a:rPr>
              <a:t>ارجاع فوری به سطح 2 (متخصص قلب و عروق) </a:t>
            </a:r>
          </a:p>
          <a:p>
            <a:pPr algn="r" rtl="1"/>
            <a:r>
              <a:rPr lang="fa-IR" sz="2000" b="1" dirty="0">
                <a:cs typeface="B Nazanin" panose="00000400000000000000" pitchFamily="2" charset="-78"/>
              </a:rPr>
              <a:t>"</a:t>
            </a:r>
            <a:r>
              <a:rPr lang="fa-IR" sz="2000" b="1" dirty="0" err="1">
                <a:cs typeface="B Nazanin" panose="00000400000000000000" pitchFamily="2" charset="-78"/>
              </a:rPr>
              <a:t>تجويز</a:t>
            </a:r>
            <a:r>
              <a:rPr lang="fa-IR" sz="2000" b="1" dirty="0">
                <a:cs typeface="B Nazanin" panose="00000400000000000000" pitchFamily="2" charset="-78"/>
              </a:rPr>
              <a:t> همزمان</a:t>
            </a:r>
            <a:r>
              <a:rPr lang="en-US" sz="2000" b="1" dirty="0">
                <a:cs typeface="B Nazanin" panose="00000400000000000000" pitchFamily="2" charset="-78"/>
              </a:rPr>
              <a:t> </a:t>
            </a:r>
            <a:r>
              <a:rPr lang="en-US" sz="2000" b="1" dirty="0" err="1">
                <a:cs typeface="B Nazanin" panose="00000400000000000000" pitchFamily="2" charset="-78"/>
              </a:rPr>
              <a:t>ACEi</a:t>
            </a:r>
            <a:r>
              <a:rPr lang="en-US" sz="2000" b="1" dirty="0">
                <a:cs typeface="B Nazanin" panose="00000400000000000000" pitchFamily="2" charset="-78"/>
              </a:rPr>
              <a:t>  </a:t>
            </a:r>
            <a:r>
              <a:rPr lang="fa-IR" sz="2000" b="1" dirty="0">
                <a:cs typeface="B Nazanin" panose="00000400000000000000" pitchFamily="2" charset="-78"/>
              </a:rPr>
              <a:t>و</a:t>
            </a:r>
            <a:r>
              <a:rPr lang="en-US" sz="2000" b="1" dirty="0">
                <a:cs typeface="B Nazanin" panose="00000400000000000000" pitchFamily="2" charset="-78"/>
              </a:rPr>
              <a:t> ARB </a:t>
            </a:r>
            <a:r>
              <a:rPr lang="fa-IR" sz="2000" b="1" dirty="0">
                <a:cs typeface="B Nazanin" panose="00000400000000000000" pitchFamily="2" charset="-78"/>
              </a:rPr>
              <a:t>ممنوع است. از تیک زدن همزمان جلوگیری می شود. </a:t>
            </a:r>
          </a:p>
          <a:p>
            <a:pPr algn="r" rtl="1"/>
            <a:r>
              <a:rPr lang="fa-IR" sz="2000" b="1" dirty="0">
                <a:cs typeface="B Nazanin" panose="00000400000000000000" pitchFamily="2" charset="-78"/>
              </a:rPr>
              <a:t>کلیه بیماران جهت بررسی عوارض بیماری </a:t>
            </a:r>
            <a:r>
              <a:rPr lang="fa-IR" sz="2000" b="1" dirty="0" err="1">
                <a:cs typeface="B Nazanin" panose="00000400000000000000" pitchFamily="2" charset="-78"/>
              </a:rPr>
              <a:t>فشارخون</a:t>
            </a:r>
            <a:r>
              <a:rPr lang="fa-IR" sz="2000" b="1" dirty="0">
                <a:cs typeface="B Nazanin" panose="00000400000000000000" pitchFamily="2" charset="-78"/>
              </a:rPr>
              <a:t> بالا، در صورت وجود اندیکاسیون به طور سالانه به سطح دو ارجاع شوند.</a:t>
            </a:r>
          </a:p>
          <a:p>
            <a:pPr algn="r" rtl="1"/>
            <a:r>
              <a:rPr lang="fa-IR" sz="2000" b="1" dirty="0">
                <a:cs typeface="B Nazanin" panose="00000400000000000000" pitchFamily="2" charset="-78"/>
              </a:rPr>
              <a:t>اگر عدم مصرف منظم داروهای کاهنده چربی خون به دلیل عارضه </a:t>
            </a:r>
            <a:r>
              <a:rPr lang="fa-IR" sz="2000" b="1" dirty="0" err="1">
                <a:cs typeface="B Nazanin" panose="00000400000000000000" pitchFamily="2" charset="-78"/>
              </a:rPr>
              <a:t>میوپاتی</a:t>
            </a:r>
            <a:r>
              <a:rPr lang="fa-IR" sz="2000" b="1" dirty="0">
                <a:cs typeface="B Nazanin" panose="00000400000000000000" pitchFamily="2" charset="-78"/>
              </a:rPr>
              <a:t> (درد عضلانی) است ضمن بررسی آنزیم های کبدی در صورت نیاز دوز دارو را اصلاح کرده یا نوع آن را تغییر دهید</a:t>
            </a:r>
          </a:p>
          <a:p>
            <a:pPr algn="r" rtl="1"/>
            <a:r>
              <a:rPr lang="fa-IR" sz="2000" b="1" dirty="0">
                <a:cs typeface="B Nazanin" panose="00000400000000000000" pitchFamily="2" charset="-78"/>
              </a:rPr>
              <a:t>اگر عدم مصرف منظم داروهای ضد پلاکت به دلیل عوارض دارو است نوع آن را تغییر دهید.</a:t>
            </a:r>
          </a:p>
          <a:p>
            <a:pPr algn="r" rtl="1"/>
            <a:r>
              <a:rPr lang="fa-IR" sz="2000" b="1" dirty="0">
                <a:cs typeface="B Nazanin" panose="00000400000000000000" pitchFamily="2" charset="-78"/>
              </a:rPr>
              <a:t>در صورت وجود عوارض پس از مصرف دارو تغییر نوع یا مقدار دارو و یا اصلاح شیوه مصرف دارو مورد توجه قرار گیرد. در صورت عدم اصلاح وضعیت به سطح 2 ارجاع دهید.</a:t>
            </a:r>
          </a:p>
          <a:p>
            <a:pPr algn="r" rtl="1"/>
            <a:endParaRPr lang="en-US" sz="2000" b="1" dirty="0">
              <a:cs typeface="B Nazanin" panose="00000400000000000000" pitchFamily="2" charset="-78"/>
            </a:endParaRPr>
          </a:p>
        </p:txBody>
      </p:sp>
      <p:sp>
        <p:nvSpPr>
          <p:cNvPr id="4" name="Title 1"/>
          <p:cNvSpPr txBox="1">
            <a:spLocks/>
          </p:cNvSpPr>
          <p:nvPr/>
        </p:nvSpPr>
        <p:spPr>
          <a:xfrm>
            <a:off x="2747471" y="740020"/>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fa-IR" dirty="0">
                <a:cs typeface="B Titr" panose="00000700000000000000" pitchFamily="2" charset="-78"/>
              </a:rPr>
              <a:t>نکات خدمت مراقبت </a:t>
            </a:r>
            <a:r>
              <a:rPr lang="fa-IR" dirty="0" err="1">
                <a:cs typeface="B Titr" panose="00000700000000000000" pitchFamily="2" charset="-78"/>
              </a:rPr>
              <a:t>فشارخون</a:t>
            </a:r>
            <a:r>
              <a:rPr lang="fa-IR" dirty="0">
                <a:cs typeface="B Titr" panose="00000700000000000000" pitchFamily="2" charset="-78"/>
              </a:rPr>
              <a:t> بالا توسط پزشک</a:t>
            </a:r>
            <a:endParaRPr lang="en-US" dirty="0"/>
          </a:p>
        </p:txBody>
      </p:sp>
    </p:spTree>
    <p:extLst>
      <p:ext uri="{BB962C8B-B14F-4D97-AF65-F5344CB8AC3E}">
        <p14:creationId xmlns:p14="http://schemas.microsoft.com/office/powerpoint/2010/main" val="11838194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normAutofit/>
          </a:bodyPr>
          <a:lstStyle/>
          <a:p>
            <a:pPr algn="r" rtl="1"/>
            <a:r>
              <a:rPr lang="fa-IR" sz="3200" dirty="0">
                <a:solidFill>
                  <a:schemeClr val="tx1"/>
                </a:solidFill>
                <a:latin typeface="Calibri" panose="020F0502020204030204" pitchFamily="34" charset="0"/>
                <a:ea typeface="Calibri" panose="020F0502020204030204" pitchFamily="34" charset="0"/>
                <a:cs typeface="B Titr" panose="00000700000000000000" pitchFamily="2" charset="-78"/>
              </a:rPr>
              <a:t>مداخلات </a:t>
            </a:r>
            <a:r>
              <a:rPr lang="fa-IR" sz="3200" dirty="0" err="1">
                <a:solidFill>
                  <a:schemeClr val="tx1"/>
                </a:solidFill>
                <a:latin typeface="Calibri" panose="020F0502020204030204" pitchFamily="34" charset="0"/>
                <a:ea typeface="Calibri" panose="020F0502020204030204" pitchFamily="34" charset="0"/>
                <a:cs typeface="B Titr" panose="00000700000000000000" pitchFamily="2" charset="-78"/>
              </a:rPr>
              <a:t>آموزشي</a:t>
            </a:r>
            <a:r>
              <a:rPr lang="fa-IR" sz="32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3200" dirty="0" err="1">
                <a:solidFill>
                  <a:schemeClr val="tx1"/>
                </a:solidFill>
                <a:latin typeface="Calibri" panose="020F0502020204030204" pitchFamily="34" charset="0"/>
                <a:ea typeface="Calibri" panose="020F0502020204030204" pitchFamily="34" charset="0"/>
                <a:cs typeface="B Titr" panose="00000700000000000000" pitchFamily="2" charset="-78"/>
              </a:rPr>
              <a:t>براي</a:t>
            </a:r>
            <a:r>
              <a:rPr lang="fa-IR" sz="32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3200" dirty="0" err="1">
                <a:solidFill>
                  <a:schemeClr val="tx1"/>
                </a:solidFill>
                <a:latin typeface="Calibri" panose="020F0502020204030204" pitchFamily="34" charset="0"/>
                <a:ea typeface="Calibri" panose="020F0502020204030204" pitchFamily="34" charset="0"/>
                <a:cs typeface="B Titr" panose="00000700000000000000" pitchFamily="2" charset="-78"/>
              </a:rPr>
              <a:t>كنترل</a:t>
            </a:r>
            <a:r>
              <a:rPr lang="fa-IR" sz="3200" dirty="0">
                <a:solidFill>
                  <a:schemeClr val="tx1"/>
                </a:solidFill>
                <a:latin typeface="Calibri" panose="020F0502020204030204" pitchFamily="34" charset="0"/>
                <a:ea typeface="Calibri" panose="020F0502020204030204" pitchFamily="34" charset="0"/>
                <a:cs typeface="B Titr" panose="00000700000000000000" pitchFamily="2" charset="-78"/>
              </a:rPr>
              <a:t> افت فشار خون </a:t>
            </a:r>
            <a:r>
              <a:rPr lang="fa-IR" sz="3200" dirty="0" err="1">
                <a:solidFill>
                  <a:schemeClr val="tx1"/>
                </a:solidFill>
                <a:latin typeface="Calibri" panose="020F0502020204030204" pitchFamily="34" charset="0"/>
                <a:ea typeface="Calibri" panose="020F0502020204030204" pitchFamily="34" charset="0"/>
                <a:cs typeface="B Titr" panose="00000700000000000000" pitchFamily="2" charset="-78"/>
              </a:rPr>
              <a:t>وضعيتي</a:t>
            </a:r>
            <a:endParaRPr lang="en-US" sz="3200" dirty="0">
              <a:solidFill>
                <a:schemeClr val="tx1"/>
              </a:solidFill>
            </a:endParaRPr>
          </a:p>
        </p:txBody>
      </p:sp>
      <p:sp>
        <p:nvSpPr>
          <p:cNvPr id="3" name="Content Placeholder 2"/>
          <p:cNvSpPr>
            <a:spLocks noGrp="1"/>
          </p:cNvSpPr>
          <p:nvPr>
            <p:ph idx="1"/>
          </p:nvPr>
        </p:nvSpPr>
        <p:spPr>
          <a:xfrm>
            <a:off x="1751527" y="1669960"/>
            <a:ext cx="9756798" cy="4254321"/>
          </a:xfrm>
        </p:spPr>
        <p:txBody>
          <a:bodyPr>
            <a:normAutofit/>
          </a:bodyPr>
          <a:lstStyle/>
          <a:p>
            <a:pPr marL="0" indent="0" algn="just" rtl="1">
              <a:lnSpc>
                <a:spcPct val="115000"/>
              </a:lnSpc>
              <a:buNone/>
            </a:pPr>
            <a:r>
              <a:rPr lang="ar-SA" b="1" dirty="0">
                <a:latin typeface="Calibri" panose="020F0502020204030204" pitchFamily="34" charset="0"/>
                <a:ea typeface="Calibri" panose="020F0502020204030204" pitchFamily="34" charset="0"/>
                <a:cs typeface="B Nazanin" panose="00000400000000000000" pitchFamily="2" charset="-78"/>
              </a:rPr>
              <a:t>در ابتدای شروع درمان دارویی، ممکن است افت فشار خون وضعیتی رخ دهد. افت فشارخون می تواند ناشی از استراحت طولانی مدت در بستر، کم آبی بدن، استرس و اضطراب، عفونت و حتی عوارض جانبی برخی داروها باشد و شامل فشار خون کمتر از 60/90 میلی متر جیوه می شود. سبکی سر و سرگیجه، غش، عدم تمرکز، تهوع، خستگی، تنبلی، تپش قلب و ... از عوارض آن هستند. نمونه ای از مداخلات براي كنترل افت فشارخون وضعيتي به شرح ذیل می باشد:</a:t>
            </a:r>
            <a:endParaRPr lang="en-US" sz="1600" dirty="0">
              <a:latin typeface="Calibri" panose="020F0502020204030204" pitchFamily="34" charset="0"/>
              <a:ea typeface="Calibri" panose="020F0502020204030204" pitchFamily="34" charset="0"/>
              <a:cs typeface="Arial" panose="020B0604020202090204" pitchFamily="34" charset="0"/>
            </a:endParaRPr>
          </a:p>
          <a:p>
            <a:pPr lvl="1" algn="just" rtl="1">
              <a:lnSpc>
                <a:spcPct val="115000"/>
              </a:lnSpc>
              <a:buSzPts val="1100"/>
              <a:buFont typeface="Symbol" panose="05050102010706020507" pitchFamily="18" charset="2"/>
              <a:buChar char=""/>
              <a:tabLst>
                <a:tab pos="343535" algn="r"/>
                <a:tab pos="400050" algn="l"/>
                <a:tab pos="457835" algn="r"/>
              </a:tabLst>
            </a:pPr>
            <a:r>
              <a:rPr lang="fa-IR" b="1" dirty="0" err="1">
                <a:latin typeface="Tahoma" panose="020B0604030504040204" pitchFamily="34" charset="0"/>
                <a:ea typeface="Calibri" panose="020F0502020204030204" pitchFamily="34" charset="0"/>
                <a:cs typeface="B Nazanin" panose="00000400000000000000" pitchFamily="2" charset="-78"/>
              </a:rPr>
              <a:t>كاهش</a:t>
            </a:r>
            <a:r>
              <a:rPr lang="fa-IR" b="1" dirty="0">
                <a:latin typeface="Tahoma" panose="020B0604030504040204" pitchFamily="34" charset="0"/>
                <a:ea typeface="Calibri" panose="020F0502020204030204" pitchFamily="34" charset="0"/>
                <a:cs typeface="B Nazanin" panose="00000400000000000000" pitchFamily="2" charset="-78"/>
              </a:rPr>
              <a:t> دارو </a:t>
            </a:r>
            <a:r>
              <a:rPr lang="fa-IR" b="1" dirty="0" err="1">
                <a:latin typeface="Tahoma" panose="020B0604030504040204" pitchFamily="34" charset="0"/>
                <a:ea typeface="Calibri" panose="020F0502020204030204" pitchFamily="34" charset="0"/>
                <a:cs typeface="B Nazanin" panose="00000400000000000000" pitchFamily="2" charset="-78"/>
              </a:rPr>
              <a:t>هاي</a:t>
            </a:r>
            <a:r>
              <a:rPr lang="fa-IR" b="1" dirty="0">
                <a:latin typeface="Tahoma" panose="020B0604030504040204" pitchFamily="34" charset="0"/>
                <a:ea typeface="Calibri" panose="020F0502020204030204" pitchFamily="34" charset="0"/>
                <a:cs typeface="B Nazanin" panose="00000400000000000000" pitchFamily="2" charset="-78"/>
              </a:rPr>
              <a:t> آرام بخش</a:t>
            </a:r>
            <a:endParaRPr lang="en-US" dirty="0">
              <a:latin typeface="Calibri" panose="020F0502020204030204" pitchFamily="34" charset="0"/>
              <a:ea typeface="Calibri" panose="020F0502020204030204" pitchFamily="34" charset="0"/>
              <a:cs typeface="Arial" panose="020B0604020202090204" pitchFamily="34" charset="0"/>
            </a:endParaRPr>
          </a:p>
          <a:p>
            <a:pPr lvl="1" algn="just" rtl="1">
              <a:lnSpc>
                <a:spcPct val="115000"/>
              </a:lnSpc>
              <a:buSzPts val="1100"/>
              <a:buFont typeface="Symbol" panose="05050102010706020507" pitchFamily="18" charset="2"/>
              <a:buChar char=""/>
              <a:tabLst>
                <a:tab pos="343535" algn="r"/>
                <a:tab pos="400050" algn="l"/>
                <a:tab pos="457835" algn="r"/>
              </a:tabLst>
            </a:pPr>
            <a:r>
              <a:rPr lang="fa-IR" b="1" dirty="0">
                <a:latin typeface="Tahoma" panose="020B0604030504040204" pitchFamily="34" charset="0"/>
                <a:ea typeface="Calibri" panose="020F0502020204030204" pitchFamily="34" charset="0"/>
                <a:cs typeface="B Nazanin" panose="00000400000000000000" pitchFamily="2" charset="-78"/>
              </a:rPr>
              <a:t>حذف </a:t>
            </a:r>
            <a:r>
              <a:rPr lang="fa-IR" b="1" dirty="0" err="1">
                <a:latin typeface="Tahoma" panose="020B0604030504040204" pitchFamily="34" charset="0"/>
                <a:ea typeface="Calibri" panose="020F0502020204030204" pitchFamily="34" charset="0"/>
                <a:cs typeface="B Nazanin" panose="00000400000000000000" pitchFamily="2" charset="-78"/>
              </a:rPr>
              <a:t>داروهاي</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پايين</a:t>
            </a:r>
            <a:r>
              <a:rPr lang="fa-IR" b="1" dirty="0">
                <a:latin typeface="Tahoma" panose="020B0604030504040204" pitchFamily="34" charset="0"/>
                <a:ea typeface="Calibri" panose="020F0502020204030204" pitchFamily="34" charset="0"/>
                <a:cs typeface="B Nazanin" panose="00000400000000000000" pitchFamily="2" charset="-78"/>
              </a:rPr>
              <a:t> آورنده </a:t>
            </a:r>
            <a:r>
              <a:rPr lang="fa-IR" b="1" dirty="0" err="1">
                <a:latin typeface="Tahoma" panose="020B0604030504040204" pitchFamily="34" charset="0"/>
                <a:ea typeface="Calibri" panose="020F0502020204030204" pitchFamily="34" charset="0"/>
                <a:cs typeface="B Nazanin" panose="00000400000000000000" pitchFamily="2" charset="-78"/>
              </a:rPr>
              <a:t>فشارخون</a:t>
            </a:r>
            <a:r>
              <a:rPr lang="fa-IR" b="1" dirty="0">
                <a:latin typeface="Tahoma" panose="020B0604030504040204" pitchFamily="34" charset="0"/>
                <a:ea typeface="Calibri" panose="020F0502020204030204" pitchFamily="34" charset="0"/>
                <a:cs typeface="B Nazanin" panose="00000400000000000000" pitchFamily="2" charset="-78"/>
              </a:rPr>
              <a:t> با عارضه </a:t>
            </a:r>
            <a:r>
              <a:rPr lang="fa-IR" b="1" dirty="0" err="1">
                <a:latin typeface="Tahoma" panose="020B0604030504040204" pitchFamily="34" charset="0"/>
                <a:ea typeface="Calibri" panose="020F0502020204030204" pitchFamily="34" charset="0"/>
                <a:cs typeface="B Nazanin" panose="00000400000000000000" pitchFamily="2" charset="-78"/>
              </a:rPr>
              <a:t>جانبي</a:t>
            </a:r>
            <a:r>
              <a:rPr lang="fa-IR" b="1" dirty="0">
                <a:latin typeface="Tahoma" panose="020B0604030504040204" pitchFamily="34" charset="0"/>
                <a:ea typeface="Calibri" panose="020F0502020204030204" pitchFamily="34" charset="0"/>
                <a:cs typeface="B Nazanin" panose="00000400000000000000" pitchFamily="2" charset="-78"/>
              </a:rPr>
              <a:t> افت </a:t>
            </a:r>
            <a:r>
              <a:rPr lang="fa-IR" b="1" dirty="0" err="1">
                <a:latin typeface="Tahoma" panose="020B0604030504040204" pitchFamily="34" charset="0"/>
                <a:ea typeface="Calibri" panose="020F0502020204030204" pitchFamily="34" charset="0"/>
                <a:cs typeface="B Nazanin" panose="00000400000000000000" pitchFamily="2" charset="-78"/>
              </a:rPr>
              <a:t>فشارخون</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ارتوستاتيك</a:t>
            </a:r>
            <a:r>
              <a:rPr lang="fa-IR" b="1" dirty="0">
                <a:latin typeface="Tahoma" panose="020B0604030504040204" pitchFamily="34" charset="0"/>
                <a:ea typeface="Calibri" panose="020F0502020204030204" pitchFamily="34" charset="0"/>
                <a:cs typeface="B Nazanin" panose="00000400000000000000" pitchFamily="2" charset="-78"/>
              </a:rPr>
              <a:t> مثل </a:t>
            </a:r>
            <a:r>
              <a:rPr lang="fa-IR" b="1" dirty="0" err="1">
                <a:latin typeface="Tahoma" panose="020B0604030504040204" pitchFamily="34" charset="0"/>
                <a:ea typeface="Calibri" panose="020F0502020204030204" pitchFamily="34" charset="0"/>
                <a:cs typeface="B Nazanin" panose="00000400000000000000" pitchFamily="2" charset="-78"/>
              </a:rPr>
              <a:t>بلوكر</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هاي</a:t>
            </a:r>
            <a:r>
              <a:rPr lang="fa-IR" b="1" dirty="0">
                <a:latin typeface="Tahoma" panose="020B0604030504040204" pitchFamily="34" charset="0"/>
                <a:ea typeface="Calibri" panose="020F0502020204030204" pitchFamily="34" charset="0"/>
                <a:cs typeface="B Nazanin" panose="00000400000000000000" pitchFamily="2" charset="-78"/>
              </a:rPr>
              <a:t> آلفا </a:t>
            </a:r>
            <a:r>
              <a:rPr lang="fa-IR" b="1" dirty="0" err="1">
                <a:latin typeface="Tahoma" panose="020B0604030504040204" pitchFamily="34" charset="0"/>
                <a:ea typeface="Calibri" panose="020F0502020204030204" pitchFamily="34" charset="0"/>
                <a:cs typeface="B Nazanin" panose="00000400000000000000" pitchFamily="2" charset="-78"/>
              </a:rPr>
              <a:t>يك</a:t>
            </a:r>
            <a:endParaRPr lang="en-US" dirty="0">
              <a:latin typeface="Calibri" panose="020F0502020204030204" pitchFamily="34" charset="0"/>
              <a:ea typeface="Calibri" panose="020F0502020204030204" pitchFamily="34" charset="0"/>
              <a:cs typeface="Arial" panose="020B0604020202090204" pitchFamily="34" charset="0"/>
            </a:endParaRPr>
          </a:p>
          <a:p>
            <a:pPr lvl="1" algn="r" rtl="1">
              <a:lnSpc>
                <a:spcPct val="115000"/>
              </a:lnSpc>
              <a:buSzPts val="1100"/>
              <a:buFont typeface="Symbol" panose="05050102010706020507" pitchFamily="18" charset="2"/>
              <a:buChar char=""/>
              <a:tabLst>
                <a:tab pos="343535" algn="r"/>
                <a:tab pos="400050" algn="l"/>
                <a:tab pos="457835" algn="r"/>
              </a:tabLst>
            </a:pPr>
            <a:r>
              <a:rPr lang="fa-IR" b="1" dirty="0">
                <a:latin typeface="Tahoma" panose="020B0604030504040204" pitchFamily="34" charset="0"/>
                <a:ea typeface="Calibri" panose="020F0502020204030204" pitchFamily="34" charset="0"/>
                <a:cs typeface="B Nazanin" panose="00000400000000000000" pitchFamily="2" charset="-78"/>
              </a:rPr>
              <a:t>آرام بلند شدن از </a:t>
            </a:r>
            <a:r>
              <a:rPr lang="fa-IR" b="1" dirty="0" err="1">
                <a:latin typeface="Tahoma" panose="020B0604030504040204" pitchFamily="34" charset="0"/>
                <a:ea typeface="Calibri" panose="020F0502020204030204" pitchFamily="34" charset="0"/>
                <a:cs typeface="B Nazanin" panose="00000400000000000000" pitchFamily="2" charset="-78"/>
              </a:rPr>
              <a:t>صندلي</a:t>
            </a:r>
            <a:r>
              <a:rPr lang="fa-IR" b="1" dirty="0">
                <a:latin typeface="Tahoma" panose="020B0604030504040204" pitchFamily="34" charset="0"/>
                <a:ea typeface="Calibri" panose="020F0502020204030204" pitchFamily="34" charset="0"/>
                <a:cs typeface="B Nazanin" panose="00000400000000000000" pitchFamily="2" charset="-78"/>
              </a:rPr>
              <a:t> و چند مرحله </a:t>
            </a:r>
            <a:r>
              <a:rPr lang="fa-IR" b="1" dirty="0" err="1">
                <a:latin typeface="Tahoma" panose="020B0604030504040204" pitchFamily="34" charset="0"/>
                <a:ea typeface="Calibri" panose="020F0502020204030204" pitchFamily="34" charset="0"/>
                <a:cs typeface="B Nazanin" panose="00000400000000000000" pitchFamily="2" charset="-78"/>
              </a:rPr>
              <a:t>اي</a:t>
            </a:r>
            <a:r>
              <a:rPr lang="fa-IR" b="1" dirty="0">
                <a:latin typeface="Tahoma" panose="020B0604030504040204" pitchFamily="34" charset="0"/>
                <a:ea typeface="Calibri" panose="020F0502020204030204" pitchFamily="34" charset="0"/>
                <a:cs typeface="B Nazanin" panose="00000400000000000000" pitchFamily="2" charset="-78"/>
              </a:rPr>
              <a:t> بلند شدن از رختخواب</a:t>
            </a:r>
            <a:endParaRPr lang="en-US" dirty="0">
              <a:latin typeface="Calibri" panose="020F0502020204030204" pitchFamily="34" charset="0"/>
              <a:ea typeface="Calibri" panose="020F0502020204030204" pitchFamily="34" charset="0"/>
              <a:cs typeface="Arial" panose="020B0604020202090204" pitchFamily="34" charset="0"/>
            </a:endParaRPr>
          </a:p>
          <a:p>
            <a:pPr lvl="1" algn="r" rtl="1">
              <a:lnSpc>
                <a:spcPct val="115000"/>
              </a:lnSpc>
              <a:buSzPts val="1100"/>
              <a:buFont typeface="Symbol" panose="05050102010706020507" pitchFamily="18" charset="2"/>
              <a:buChar char=""/>
              <a:tabLst>
                <a:tab pos="343535" algn="r"/>
                <a:tab pos="400050" algn="l"/>
                <a:tab pos="457835" algn="r"/>
              </a:tabLst>
            </a:pPr>
            <a:r>
              <a:rPr lang="fa-IR" b="1" dirty="0" err="1">
                <a:latin typeface="Tahoma" panose="020B0604030504040204" pitchFamily="34" charset="0"/>
                <a:ea typeface="Calibri" panose="020F0502020204030204" pitchFamily="34" charset="0"/>
                <a:cs typeface="B Nazanin" panose="00000400000000000000" pitchFamily="2" charset="-78"/>
              </a:rPr>
              <a:t>نوشيدن</a:t>
            </a:r>
            <a:r>
              <a:rPr lang="fa-IR" b="1" dirty="0">
                <a:latin typeface="Tahoma" panose="020B0604030504040204" pitchFamily="34" charset="0"/>
                <a:ea typeface="Calibri" panose="020F0502020204030204" pitchFamily="34" charset="0"/>
                <a:cs typeface="B Nazanin" panose="00000400000000000000" pitchFamily="2" charset="-78"/>
              </a:rPr>
              <a:t> دو </a:t>
            </a:r>
            <a:r>
              <a:rPr lang="fa-IR" b="1" dirty="0" err="1">
                <a:latin typeface="Tahoma" panose="020B0604030504040204" pitchFamily="34" charset="0"/>
                <a:ea typeface="Calibri" panose="020F0502020204030204" pitchFamily="34" charset="0"/>
                <a:cs typeface="B Nazanin" panose="00000400000000000000" pitchFamily="2" charset="-78"/>
              </a:rPr>
              <a:t>ليوان</a:t>
            </a:r>
            <a:r>
              <a:rPr lang="fa-IR" b="1" dirty="0">
                <a:latin typeface="Tahoma" panose="020B0604030504040204" pitchFamily="34" charset="0"/>
                <a:ea typeface="Calibri" panose="020F0502020204030204" pitchFamily="34" charset="0"/>
                <a:cs typeface="B Nazanin" panose="00000400000000000000" pitchFamily="2" charset="-78"/>
              </a:rPr>
              <a:t> آب </a:t>
            </a:r>
            <a:r>
              <a:rPr lang="fa-IR" b="1" dirty="0" err="1">
                <a:latin typeface="Tahoma" panose="020B0604030504040204" pitchFamily="34" charset="0"/>
                <a:ea typeface="Calibri" panose="020F0502020204030204" pitchFamily="34" charset="0"/>
                <a:cs typeface="B Nazanin" panose="00000400000000000000" pitchFamily="2" charset="-78"/>
              </a:rPr>
              <a:t>يا</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مايعات</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جايگزين</a:t>
            </a:r>
            <a:r>
              <a:rPr lang="fa-IR" b="1" dirty="0">
                <a:latin typeface="Tahoma" panose="020B0604030504040204" pitchFamily="34" charset="0"/>
                <a:ea typeface="Calibri" panose="020F0502020204030204" pitchFamily="34" charset="0"/>
                <a:cs typeface="B Nazanin" panose="00000400000000000000" pitchFamily="2" charset="-78"/>
              </a:rPr>
              <a:t> صبح ناشتا قبل از بلند شدن</a:t>
            </a:r>
            <a:endParaRPr lang="en-US" dirty="0">
              <a:latin typeface="Calibri" panose="020F0502020204030204" pitchFamily="34" charset="0"/>
              <a:ea typeface="Calibri" panose="020F0502020204030204" pitchFamily="34" charset="0"/>
              <a:cs typeface="Arial" panose="020B0604020202090204" pitchFamily="34" charset="0"/>
            </a:endParaRPr>
          </a:p>
          <a:p>
            <a:pPr lvl="1" algn="r" rtl="1">
              <a:lnSpc>
                <a:spcPct val="115000"/>
              </a:lnSpc>
              <a:buSzPts val="1100"/>
              <a:buFont typeface="Symbol" panose="05050102010706020507" pitchFamily="18" charset="2"/>
              <a:buChar char=""/>
              <a:tabLst>
                <a:tab pos="343535" algn="r"/>
                <a:tab pos="400050" algn="l"/>
                <a:tab pos="457835" algn="r"/>
              </a:tabLst>
            </a:pPr>
            <a:r>
              <a:rPr lang="fa-IR" b="1" dirty="0">
                <a:latin typeface="Tahoma" panose="020B0604030504040204" pitchFamily="34" charset="0"/>
                <a:ea typeface="Calibri" panose="020F0502020204030204" pitchFamily="34" charset="0"/>
                <a:cs typeface="B Nazanin" panose="00000400000000000000" pitchFamily="2" charset="-78"/>
              </a:rPr>
              <a:t>استفاده از جوراب </a:t>
            </a:r>
            <a:r>
              <a:rPr lang="fa-IR" b="1" dirty="0" err="1">
                <a:latin typeface="Tahoma" panose="020B0604030504040204" pitchFamily="34" charset="0"/>
                <a:ea typeface="Calibri" panose="020F0502020204030204" pitchFamily="34" charset="0"/>
                <a:cs typeface="B Nazanin" panose="00000400000000000000" pitchFamily="2" charset="-78"/>
              </a:rPr>
              <a:t>هاي</a:t>
            </a:r>
            <a:r>
              <a:rPr lang="fa-IR" b="1" dirty="0">
                <a:latin typeface="Tahoma" panose="020B0604030504040204" pitchFamily="34" charset="0"/>
                <a:ea typeface="Calibri" panose="020F0502020204030204" pitchFamily="34" charset="0"/>
                <a:cs typeface="B Nazanin" panose="00000400000000000000" pitchFamily="2" charset="-78"/>
              </a:rPr>
              <a:t> ساق بلند </a:t>
            </a:r>
            <a:r>
              <a:rPr lang="fa-IR" b="1" dirty="0" err="1">
                <a:latin typeface="Tahoma" panose="020B0604030504040204" pitchFamily="34" charset="0"/>
                <a:ea typeface="Calibri" panose="020F0502020204030204" pitchFamily="34" charset="0"/>
                <a:cs typeface="B Nazanin" panose="00000400000000000000" pitchFamily="2" charset="-78"/>
              </a:rPr>
              <a:t>واريس</a:t>
            </a:r>
            <a:endParaRPr lang="en-US" dirty="0">
              <a:latin typeface="Calibri" panose="020F0502020204030204" pitchFamily="34" charset="0"/>
              <a:ea typeface="Calibri" panose="020F0502020204030204" pitchFamily="34" charset="0"/>
              <a:cs typeface="Arial" panose="020B0604020202090204" pitchFamily="34" charset="0"/>
            </a:endParaRPr>
          </a:p>
          <a:p>
            <a:endParaRPr lang="en-US" dirty="0"/>
          </a:p>
        </p:txBody>
      </p:sp>
    </p:spTree>
    <p:extLst>
      <p:ext uri="{BB962C8B-B14F-4D97-AF65-F5344CB8AC3E}">
        <p14:creationId xmlns:p14="http://schemas.microsoft.com/office/powerpoint/2010/main" val="19602411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803043" y="306809"/>
            <a:ext cx="9753085" cy="1280890"/>
          </a:xfrm>
        </p:spPr>
        <p:txBody>
          <a:bodyPr>
            <a:normAutofit/>
          </a:bodyPr>
          <a:lstStyle/>
          <a:p>
            <a:pPr algn="r" rtl="1"/>
            <a:r>
              <a:rPr lang="fa-IR" sz="3200" dirty="0">
                <a:cs typeface="B Titr" panose="00000700000000000000" pitchFamily="2" charset="-78"/>
              </a:rPr>
              <a:t>مراقبت </a:t>
            </a:r>
            <a:r>
              <a:rPr lang="fa-IR" sz="3200" dirty="0" err="1">
                <a:cs typeface="B Titr" panose="00000700000000000000" pitchFamily="2" charset="-78"/>
              </a:rPr>
              <a:t>بيمار</a:t>
            </a:r>
            <a:r>
              <a:rPr lang="fa-IR" sz="3200" dirty="0">
                <a:cs typeface="B Titr" panose="00000700000000000000" pitchFamily="2" charset="-78"/>
              </a:rPr>
              <a:t> مبتلا به فشار خون بالا- </a:t>
            </a:r>
            <a:r>
              <a:rPr lang="fa-IR" sz="3200" dirty="0" err="1">
                <a:cs typeface="B Titr" panose="00000700000000000000" pitchFamily="2" charset="-78"/>
              </a:rPr>
              <a:t>غير</a:t>
            </a:r>
            <a:r>
              <a:rPr lang="fa-IR" sz="3200" dirty="0">
                <a:cs typeface="B Titr" panose="00000700000000000000" pitchFamily="2" charset="-78"/>
              </a:rPr>
              <a:t> پزشک: کد 7971</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458" y="947254"/>
            <a:ext cx="11374265" cy="5794437"/>
          </a:xfrm>
          <a:prstGeom prst="rect">
            <a:avLst/>
          </a:prstGeom>
        </p:spPr>
      </p:pic>
    </p:spTree>
    <p:extLst>
      <p:ext uri="{BB962C8B-B14F-4D97-AF65-F5344CB8AC3E}">
        <p14:creationId xmlns:p14="http://schemas.microsoft.com/office/powerpoint/2010/main" val="42638122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751527" y="572594"/>
            <a:ext cx="9753085" cy="1280890"/>
          </a:xfrm>
        </p:spPr>
        <p:txBody>
          <a:bodyPr>
            <a:normAutofit/>
          </a:bodyPr>
          <a:lstStyle/>
          <a:p>
            <a:pPr algn="r" rtl="1"/>
            <a:r>
              <a:rPr lang="fa-IR" sz="3200" dirty="0">
                <a:cs typeface="B Titr" panose="00000700000000000000" pitchFamily="2" charset="-78"/>
              </a:rPr>
              <a:t>مراقبت </a:t>
            </a:r>
            <a:r>
              <a:rPr lang="fa-IR" sz="3200" dirty="0" err="1">
                <a:cs typeface="B Titr" panose="00000700000000000000" pitchFamily="2" charset="-78"/>
              </a:rPr>
              <a:t>بيمار</a:t>
            </a:r>
            <a:r>
              <a:rPr lang="fa-IR" sz="3200" dirty="0">
                <a:cs typeface="B Titr" panose="00000700000000000000" pitchFamily="2" charset="-78"/>
              </a:rPr>
              <a:t> مبتلا به فشار خون بالا- </a:t>
            </a:r>
            <a:r>
              <a:rPr lang="fa-IR" sz="3200" dirty="0" err="1">
                <a:cs typeface="B Titr" panose="00000700000000000000" pitchFamily="2" charset="-78"/>
              </a:rPr>
              <a:t>غير</a:t>
            </a:r>
            <a:r>
              <a:rPr lang="fa-IR" sz="3200" dirty="0">
                <a:cs typeface="B Titr" panose="00000700000000000000" pitchFamily="2" charset="-78"/>
              </a:rPr>
              <a:t> پزشک: کد 7971</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369" y="1369275"/>
            <a:ext cx="10985679" cy="5488725"/>
          </a:xfrm>
          <a:prstGeom prst="rect">
            <a:avLst/>
          </a:prstGeom>
        </p:spPr>
      </p:pic>
    </p:spTree>
    <p:extLst>
      <p:ext uri="{BB962C8B-B14F-4D97-AF65-F5344CB8AC3E}">
        <p14:creationId xmlns:p14="http://schemas.microsoft.com/office/powerpoint/2010/main" val="907169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751527" y="624110"/>
            <a:ext cx="9753085" cy="1280890"/>
          </a:xfrm>
        </p:spPr>
        <p:txBody>
          <a:bodyPr>
            <a:normAutofit/>
          </a:bodyPr>
          <a:lstStyle/>
          <a:p>
            <a:pPr algn="r" rtl="1"/>
            <a:r>
              <a:rPr lang="fa-IR" sz="3200" dirty="0">
                <a:cs typeface="B Titr" panose="00000700000000000000" pitchFamily="2" charset="-78"/>
              </a:rPr>
              <a:t>مراقبت </a:t>
            </a:r>
            <a:r>
              <a:rPr lang="fa-IR" sz="3200" dirty="0" err="1">
                <a:cs typeface="B Titr" panose="00000700000000000000" pitchFamily="2" charset="-78"/>
              </a:rPr>
              <a:t>بيمار</a:t>
            </a:r>
            <a:r>
              <a:rPr lang="fa-IR" sz="3200" dirty="0">
                <a:cs typeface="B Titr" panose="00000700000000000000" pitchFamily="2" charset="-78"/>
              </a:rPr>
              <a:t> مبتلا به فشار خون بالا- </a:t>
            </a:r>
            <a:r>
              <a:rPr lang="fa-IR" sz="3200" dirty="0" err="1">
                <a:cs typeface="B Titr" panose="00000700000000000000" pitchFamily="2" charset="-78"/>
              </a:rPr>
              <a:t>غير</a:t>
            </a:r>
            <a:r>
              <a:rPr lang="fa-IR" sz="3200" dirty="0">
                <a:cs typeface="B Titr" panose="00000700000000000000" pitchFamily="2" charset="-78"/>
              </a:rPr>
              <a:t> پزشک: کد 7971</a:t>
            </a:r>
          </a:p>
        </p:txBody>
      </p:sp>
      <p:pic>
        <p:nvPicPr>
          <p:cNvPr id="7" name="Picture 6"/>
          <p:cNvPicPr>
            <a:picLocks noChangeAspect="1"/>
          </p:cNvPicPr>
          <p:nvPr/>
        </p:nvPicPr>
        <p:blipFill>
          <a:blip r:embed="rId3"/>
          <a:stretch>
            <a:fillRect/>
          </a:stretch>
        </p:blipFill>
        <p:spPr>
          <a:xfrm>
            <a:off x="0" y="1905000"/>
            <a:ext cx="12192000" cy="4007982"/>
          </a:xfrm>
          <a:prstGeom prst="rect">
            <a:avLst/>
          </a:prstGeom>
        </p:spPr>
      </p:pic>
    </p:spTree>
    <p:extLst>
      <p:ext uri="{BB962C8B-B14F-4D97-AF65-F5344CB8AC3E}">
        <p14:creationId xmlns:p14="http://schemas.microsoft.com/office/powerpoint/2010/main" val="1078592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062" y="1320151"/>
            <a:ext cx="11784169" cy="5196559"/>
          </a:xfrm>
          <a:solidFill>
            <a:schemeClr val="accent6">
              <a:lumMod val="20000"/>
              <a:lumOff val="80000"/>
            </a:schemeClr>
          </a:solidFill>
        </p:spPr>
        <p:txBody>
          <a:bodyPr>
            <a:normAutofit/>
          </a:bodyPr>
          <a:lstStyle/>
          <a:p>
            <a:pPr marL="0" indent="0" algn="r" rtl="1">
              <a:buNone/>
            </a:pPr>
            <a:endParaRPr lang="fa-IR" sz="2400" b="1" dirty="0">
              <a:latin typeface="+mj-lt"/>
              <a:ea typeface="+mj-ea"/>
              <a:cs typeface="B Nazanin" panose="00000400000000000000" pitchFamily="2" charset="-78"/>
            </a:endParaRPr>
          </a:p>
          <a:p>
            <a:pPr marL="0" indent="0" algn="r" rtl="1">
              <a:buNone/>
            </a:pPr>
            <a:endParaRPr lang="fa-IR" sz="2400" dirty="0">
              <a:latin typeface="+mj-lt"/>
              <a:ea typeface="+mj-ea"/>
              <a:cs typeface="B Titr" panose="000007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206062" y="184118"/>
            <a:ext cx="11784169" cy="1013617"/>
          </a:xfrm>
        </p:spPr>
        <p:txBody>
          <a:bodyPr vert="horz" lIns="91440" tIns="45720" rIns="91440" bIns="45720" rtlCol="0" anchor="t">
            <a:normAutofit/>
          </a:bodyPr>
          <a:lstStyle/>
          <a:p>
            <a:pPr algn="r"/>
            <a:r>
              <a:rPr lang="fa-IR" sz="2800" dirty="0">
                <a:cs typeface="B Titr" panose="00000700000000000000" pitchFamily="2" charset="-78"/>
              </a:rPr>
              <a:t>ارزیابی های اولیه- خدمت </a:t>
            </a:r>
            <a:r>
              <a:rPr lang="fa-IR" sz="2800" dirty="0" err="1">
                <a:cs typeface="B Titr" panose="00000700000000000000" pitchFamily="2" charset="-78"/>
              </a:rPr>
              <a:t>خطرسنجی</a:t>
            </a:r>
            <a:endParaRPr lang="en-US" sz="2800" dirty="0">
              <a:cs typeface="B Titr" panose="00000700000000000000" pitchFamily="2" charset="-78"/>
            </a:endParaRPr>
          </a:p>
        </p:txBody>
      </p:sp>
      <p:pic>
        <p:nvPicPr>
          <p:cNvPr id="2" name="Picture 1"/>
          <p:cNvPicPr>
            <a:picLocks noChangeAspect="1"/>
          </p:cNvPicPr>
          <p:nvPr/>
        </p:nvPicPr>
        <p:blipFill>
          <a:blip r:embed="rId3"/>
          <a:stretch>
            <a:fillRect/>
          </a:stretch>
        </p:blipFill>
        <p:spPr>
          <a:xfrm>
            <a:off x="129994" y="1575572"/>
            <a:ext cx="11860237" cy="3893028"/>
          </a:xfrm>
          <a:prstGeom prst="rect">
            <a:avLst/>
          </a:prstGeom>
        </p:spPr>
      </p:pic>
    </p:spTree>
    <p:extLst>
      <p:ext uri="{BB962C8B-B14F-4D97-AF65-F5344CB8AC3E}">
        <p14:creationId xmlns:p14="http://schemas.microsoft.com/office/powerpoint/2010/main" val="42331621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751527" y="624110"/>
            <a:ext cx="9753085" cy="1280890"/>
          </a:xfrm>
        </p:spPr>
        <p:txBody>
          <a:bodyPr>
            <a:normAutofit/>
          </a:bodyPr>
          <a:lstStyle/>
          <a:p>
            <a:pPr algn="r" rtl="1"/>
            <a:r>
              <a:rPr lang="fa-IR" sz="3200" dirty="0">
                <a:cs typeface="B Titr" panose="00000700000000000000" pitchFamily="2" charset="-78"/>
              </a:rPr>
              <a:t>مراقبت </a:t>
            </a:r>
            <a:r>
              <a:rPr lang="fa-IR" sz="3200" dirty="0" err="1">
                <a:cs typeface="B Titr" panose="00000700000000000000" pitchFamily="2" charset="-78"/>
              </a:rPr>
              <a:t>بيمار</a:t>
            </a:r>
            <a:r>
              <a:rPr lang="fa-IR" sz="3200" dirty="0">
                <a:cs typeface="B Titr" panose="00000700000000000000" pitchFamily="2" charset="-78"/>
              </a:rPr>
              <a:t> مبتلا به فشار خون بالا- </a:t>
            </a:r>
            <a:r>
              <a:rPr lang="fa-IR" sz="3200" dirty="0" err="1">
                <a:cs typeface="B Titr" panose="00000700000000000000" pitchFamily="2" charset="-78"/>
              </a:rPr>
              <a:t>غير</a:t>
            </a:r>
            <a:r>
              <a:rPr lang="fa-IR" sz="3200" dirty="0">
                <a:cs typeface="B Titr" panose="00000700000000000000" pitchFamily="2" charset="-78"/>
              </a:rPr>
              <a:t> پزشک: کد 7971</a:t>
            </a:r>
          </a:p>
        </p:txBody>
      </p:sp>
      <p:pic>
        <p:nvPicPr>
          <p:cNvPr id="5" name="Picture 4"/>
          <p:cNvPicPr>
            <a:picLocks noChangeAspect="1"/>
          </p:cNvPicPr>
          <p:nvPr/>
        </p:nvPicPr>
        <p:blipFill>
          <a:blip r:embed="rId3"/>
          <a:stretch>
            <a:fillRect/>
          </a:stretch>
        </p:blipFill>
        <p:spPr>
          <a:xfrm>
            <a:off x="505411" y="1714078"/>
            <a:ext cx="11181178" cy="3429844"/>
          </a:xfrm>
          <a:prstGeom prst="rect">
            <a:avLst/>
          </a:prstGeom>
        </p:spPr>
      </p:pic>
    </p:spTree>
    <p:extLst>
      <p:ext uri="{BB962C8B-B14F-4D97-AF65-F5344CB8AC3E}">
        <p14:creationId xmlns:p14="http://schemas.microsoft.com/office/powerpoint/2010/main" val="21215385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965915" y="1506828"/>
            <a:ext cx="10792495" cy="5009882"/>
          </a:xfrm>
        </p:spPr>
        <p:txBody>
          <a:bodyPr vert="horz" lIns="91440" tIns="45720" rIns="91440" bIns="45720" rtlCol="0">
            <a:normAutofit/>
          </a:bodyPr>
          <a:lstStyle/>
          <a:p>
            <a:pPr algn="just" rtl="1"/>
            <a:r>
              <a:rPr lang="fa-IR" sz="2000" b="1" dirty="0">
                <a:cs typeface="B Nazanin" panose="00000400000000000000" pitchFamily="2" charset="-78"/>
              </a:rPr>
              <a:t>مدیریت درمان </a:t>
            </a:r>
            <a:r>
              <a:rPr lang="fa-IR" sz="2000" b="1" dirty="0" err="1">
                <a:cs typeface="B Nazanin" panose="00000400000000000000" pitchFamily="2" charset="-78"/>
              </a:rPr>
              <a:t>فشارخون</a:t>
            </a:r>
            <a:r>
              <a:rPr lang="fa-IR" sz="2000" b="1" dirty="0">
                <a:cs typeface="B Nazanin" panose="00000400000000000000" pitchFamily="2" charset="-78"/>
              </a:rPr>
              <a:t> بالای اضطراری (110/180 میلی متر جیوه و بالاتر) و احتمال عارضه حاد</a:t>
            </a:r>
          </a:p>
          <a:p>
            <a:pPr marL="0" indent="0" algn="just" rtl="1">
              <a:buNone/>
            </a:pPr>
            <a:r>
              <a:rPr lang="fa-IR" sz="2000" b="1" dirty="0">
                <a:cs typeface="B Nazanin" panose="00000400000000000000" pitchFamily="2" charset="-78"/>
              </a:rPr>
              <a:t>افزایش شدید فشار خون ممکن است به آسیب جدی اندامهای حیاتی مثل قلب ،مغز، کلیه و چشم  منجر شود. افزایش ناگهانی فشار خون در طیف وسیعی از بیماران مبتلا  به فشار خون بالا رخ میدهد و تشخیص زود هنگام، ارزیابی دقیق و درمان به موقع برای پیشگیری از آسیب  اندامهای حیاتی بسیار مهم و جدی است. </a:t>
            </a:r>
          </a:p>
          <a:p>
            <a:pPr marL="0" indent="0" algn="just" rtl="1">
              <a:buNone/>
            </a:pPr>
            <a:r>
              <a:rPr lang="fa-IR" sz="2000" b="1" dirty="0">
                <a:cs typeface="B Nazanin" panose="00000400000000000000" pitchFamily="2" charset="-78"/>
              </a:rPr>
              <a:t>اگر هر یک از مقادیر </a:t>
            </a:r>
            <a:r>
              <a:rPr lang="fa-IR" sz="2000" b="1" dirty="0" err="1">
                <a:cs typeface="B Nazanin" panose="00000400000000000000" pitchFamily="2" charset="-78"/>
              </a:rPr>
              <a:t>فشارخون</a:t>
            </a:r>
            <a:r>
              <a:rPr lang="fa-IR" sz="2000" b="1" dirty="0">
                <a:cs typeface="B Nazanin" panose="00000400000000000000" pitchFamily="2" charset="-78"/>
              </a:rPr>
              <a:t> سیستول180 میلی متر جیوه و بالاتر و یا </a:t>
            </a:r>
            <a:r>
              <a:rPr lang="fa-IR" sz="2000" b="1" dirty="0" err="1">
                <a:cs typeface="B Nazanin" panose="00000400000000000000" pitchFamily="2" charset="-78"/>
              </a:rPr>
              <a:t>فشارخون</a:t>
            </a:r>
            <a:r>
              <a:rPr lang="fa-IR" sz="2000" b="1" dirty="0">
                <a:cs typeface="B Nazanin" panose="00000400000000000000" pitchFamily="2" charset="-78"/>
              </a:rPr>
              <a:t> </a:t>
            </a:r>
            <a:r>
              <a:rPr lang="fa-IR" sz="2000" b="1" dirty="0" err="1">
                <a:cs typeface="B Nazanin" panose="00000400000000000000" pitchFamily="2" charset="-78"/>
              </a:rPr>
              <a:t>دیاستول</a:t>
            </a:r>
            <a:r>
              <a:rPr lang="fa-IR" sz="2000" b="1" dirty="0">
                <a:cs typeface="B Nazanin" panose="00000400000000000000" pitchFamily="2" charset="-78"/>
              </a:rPr>
              <a:t> 110 میلی متر جیوه و بالاتر بود، </a:t>
            </a:r>
            <a:r>
              <a:rPr lang="fa-IR" sz="2000" b="1" dirty="0" err="1">
                <a:cs typeface="B Nazanin" panose="00000400000000000000" pitchFamily="2" charset="-78"/>
              </a:rPr>
              <a:t>فشارخون</a:t>
            </a:r>
            <a:r>
              <a:rPr lang="fa-IR" sz="2000" b="1" dirty="0">
                <a:cs typeface="B Nazanin" panose="00000400000000000000" pitchFamily="2" charset="-78"/>
              </a:rPr>
              <a:t> بالای مرحله 3 محسوب می شود و ملاک تصمیم گیری و اقدام است. برای مدیریت فردی که فشار خون بالای مساوی و بالاتر از 110/180 میلی متر جیوه دارد، اقدامات زیر را انجام دهید:</a:t>
            </a:r>
          </a:p>
          <a:p>
            <a:pPr marL="0" indent="0" algn="just" rtl="1">
              <a:buNone/>
            </a:pPr>
            <a:r>
              <a:rPr lang="fa-IR" sz="2000" b="1" dirty="0">
                <a:cs typeface="B Nazanin" panose="00000400000000000000" pitchFamily="2" charset="-78"/>
              </a:rPr>
              <a:t>1) در این شرایط اگر هیچ شکایت یا علامتی وجود نداشته باشد با توجه به سابقه بیماری اگر داروها به طور صحیح مصرف شده است، بیمار باید </a:t>
            </a:r>
            <a:r>
              <a:rPr lang="fa-IR" sz="2000" b="1" dirty="0" err="1">
                <a:cs typeface="B Nazanin" panose="00000400000000000000" pitchFamily="2" charset="-78"/>
              </a:rPr>
              <a:t>فوراً</a:t>
            </a:r>
            <a:r>
              <a:rPr lang="fa-IR" sz="2000" b="1" dirty="0">
                <a:cs typeface="B Nazanin" panose="00000400000000000000" pitchFamily="2" charset="-78"/>
              </a:rPr>
              <a:t> به پزشک ارجاع گردد. (حداکثر تا 24 ساعت)</a:t>
            </a:r>
          </a:p>
          <a:p>
            <a:pPr marL="0" indent="0" algn="just" rtl="1">
              <a:buNone/>
            </a:pPr>
            <a:r>
              <a:rPr lang="fa-IR" sz="2000" b="1" dirty="0">
                <a:cs typeface="B Nazanin" panose="00000400000000000000" pitchFamily="2" charset="-78"/>
              </a:rPr>
              <a:t>2) اگر </a:t>
            </a:r>
            <a:r>
              <a:rPr lang="fa-IR" sz="2000" b="1" dirty="0" err="1">
                <a:cs typeface="B Nazanin" panose="00000400000000000000" pitchFamily="2" charset="-78"/>
              </a:rPr>
              <a:t>فشارخون</a:t>
            </a:r>
            <a:r>
              <a:rPr lang="fa-IR" sz="2000" b="1" dirty="0">
                <a:cs typeface="B Nazanin" panose="00000400000000000000" pitchFamily="2" charset="-78"/>
              </a:rPr>
              <a:t> بیمار 120/180 یا بالاتر است و دارای حداقل یکی از علایم « سرگیجه، سردرد شدید به خصوص اگر ناگهانی شروع شده باشد، خواب آلودگی، کاهش سطح هوشیاری، ضعف اندام ها، فلج اندام ها، درد قفسه صدری، احساس فشار و سنگینی روی قفسه سینه همراه با تنگی نفس و تعریق شدید سرد، کاهش ادرار، بی ادراری و وجود خون در ادرار، خونریزی در چشم، اختلال بینایی یا تاری و کاهش دید، خونریزی از بینی» باشد، بیمار بلافاصله و بدون فوت وقت به یک مرکز مجهز ارجاع شود و همزمان یک عدد قرص </a:t>
            </a:r>
            <a:r>
              <a:rPr lang="fa-IR" sz="2000" b="1" dirty="0" err="1">
                <a:cs typeface="B Nazanin" panose="00000400000000000000" pitchFamily="2" charset="-78"/>
              </a:rPr>
              <a:t>کاپتوپریل</a:t>
            </a:r>
            <a:r>
              <a:rPr lang="fa-IR" sz="2000" b="1" dirty="0">
                <a:cs typeface="B Nazanin" panose="00000400000000000000" pitchFamily="2" charset="-78"/>
              </a:rPr>
              <a:t> 25 میلی گرمی زیر زبان بیمار گذاشته شود. (فشار خون این بیماران نباید سریع پایین بیاید زیرا موجب آسیب جدی به اندام های حیاتی می شود)</a:t>
            </a:r>
          </a:p>
          <a:p>
            <a:pPr marL="0" indent="0" algn="just" rtl="1">
              <a:buNone/>
            </a:pPr>
            <a:endParaRPr lang="en-US" sz="2000" b="1" dirty="0">
              <a:cs typeface="B Nazanin" panose="00000400000000000000" pitchFamily="2" charset="-78"/>
            </a:endParaRPr>
          </a:p>
        </p:txBody>
      </p:sp>
      <p:sp>
        <p:nvSpPr>
          <p:cNvPr id="4" name="Title 1"/>
          <p:cNvSpPr txBox="1">
            <a:spLocks/>
          </p:cNvSpPr>
          <p:nvPr/>
        </p:nvSpPr>
        <p:spPr>
          <a:xfrm>
            <a:off x="1481070" y="688504"/>
            <a:ext cx="10178088"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fa-IR" sz="3200" dirty="0">
                <a:cs typeface="B Titr" panose="00000700000000000000" pitchFamily="2" charset="-78"/>
              </a:rPr>
              <a:t>نکات خدمت مراقبت </a:t>
            </a:r>
            <a:r>
              <a:rPr lang="fa-IR" sz="3200" dirty="0" err="1">
                <a:cs typeface="B Titr" panose="00000700000000000000" pitchFamily="2" charset="-78"/>
              </a:rPr>
              <a:t>فشارخون</a:t>
            </a:r>
            <a:r>
              <a:rPr lang="fa-IR" sz="3200" dirty="0">
                <a:cs typeface="B Titr" panose="00000700000000000000" pitchFamily="2" charset="-78"/>
              </a:rPr>
              <a:t> بالا توسط مراقب سلامت/بهورز</a:t>
            </a:r>
            <a:endParaRPr lang="en-US" sz="3200" dirty="0"/>
          </a:p>
        </p:txBody>
      </p:sp>
    </p:spTree>
    <p:extLst>
      <p:ext uri="{BB962C8B-B14F-4D97-AF65-F5344CB8AC3E}">
        <p14:creationId xmlns:p14="http://schemas.microsoft.com/office/powerpoint/2010/main" val="10462476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965915" y="1506828"/>
            <a:ext cx="10792495" cy="5009882"/>
          </a:xfrm>
        </p:spPr>
        <p:txBody>
          <a:bodyPr vert="horz" lIns="91440" tIns="45720" rIns="91440" bIns="45720" rtlCol="0">
            <a:normAutofit/>
          </a:bodyPr>
          <a:lstStyle/>
          <a:p>
            <a:pPr marL="0" indent="0" algn="r" rtl="1">
              <a:buNone/>
            </a:pPr>
            <a:r>
              <a:rPr lang="fa-IR" sz="2000" b="1" dirty="0">
                <a:solidFill>
                  <a:srgbClr val="C00000"/>
                </a:solidFill>
                <a:cs typeface="B Nazanin" panose="00000400000000000000" pitchFamily="2" charset="-78"/>
              </a:rPr>
              <a:t>نکته: </a:t>
            </a:r>
            <a:r>
              <a:rPr lang="fa-IR" sz="2000" b="1" dirty="0">
                <a:cs typeface="B Nazanin" panose="00000400000000000000" pitchFamily="2" charset="-78"/>
              </a:rPr>
              <a:t>در بیمار با فشار خون بالا و درد قفسه سینه می توان به جای </a:t>
            </a:r>
            <a:r>
              <a:rPr lang="fa-IR" sz="2000" b="1" dirty="0" err="1">
                <a:cs typeface="B Nazanin" panose="00000400000000000000" pitchFamily="2" charset="-78"/>
              </a:rPr>
              <a:t>کاپتوپریل</a:t>
            </a:r>
            <a:r>
              <a:rPr lang="fa-IR" sz="2000" b="1" dirty="0">
                <a:cs typeface="B Nazanin" panose="00000400000000000000" pitchFamily="2" charset="-78"/>
              </a:rPr>
              <a:t> از </a:t>
            </a:r>
            <a:r>
              <a:rPr lang="fa-IR" sz="2000" b="1" dirty="0" err="1">
                <a:cs typeface="B Nazanin" panose="00000400000000000000" pitchFamily="2" charset="-78"/>
              </a:rPr>
              <a:t>نیتروگلیسرین</a:t>
            </a:r>
            <a:r>
              <a:rPr lang="fa-IR" sz="2000" b="1" dirty="0">
                <a:cs typeface="B Nazanin" panose="00000400000000000000" pitchFamily="2" charset="-78"/>
              </a:rPr>
              <a:t> زیر زبانی استفاده کرد. به طور کلی اگر </a:t>
            </a:r>
            <a:r>
              <a:rPr lang="fa-IR" sz="2000" b="1" dirty="0" err="1">
                <a:cs typeface="B Nazanin" panose="00000400000000000000" pitchFamily="2" charset="-78"/>
              </a:rPr>
              <a:t>کاپتوپریل</a:t>
            </a:r>
            <a:r>
              <a:rPr lang="fa-IR" sz="2000" b="1" dirty="0">
                <a:cs typeface="B Nazanin" panose="00000400000000000000" pitchFamily="2" charset="-78"/>
              </a:rPr>
              <a:t> در دسترس نبود، </a:t>
            </a:r>
            <a:r>
              <a:rPr lang="fa-IR" sz="2000" b="1" dirty="0" err="1">
                <a:cs typeface="B Nazanin" panose="00000400000000000000" pitchFamily="2" charset="-78"/>
              </a:rPr>
              <a:t>نیتروگلیسرین</a:t>
            </a:r>
            <a:r>
              <a:rPr lang="fa-IR" sz="2000" b="1" dirty="0">
                <a:cs typeface="B Nazanin" panose="00000400000000000000" pitchFamily="2" charset="-78"/>
              </a:rPr>
              <a:t> زیر زبانی جایگزین مناسبی  برای </a:t>
            </a:r>
            <a:r>
              <a:rPr lang="fa-IR" sz="2000" b="1" dirty="0" err="1">
                <a:cs typeface="B Nazanin" panose="00000400000000000000" pitchFamily="2" charset="-78"/>
              </a:rPr>
              <a:t>کاپتوپریل</a:t>
            </a:r>
            <a:r>
              <a:rPr lang="fa-IR" sz="2000" b="1" dirty="0">
                <a:cs typeface="B Nazanin" panose="00000400000000000000" pitchFamily="2" charset="-78"/>
              </a:rPr>
              <a:t> است.</a:t>
            </a:r>
          </a:p>
          <a:p>
            <a:pPr marL="0" indent="0" algn="r" rtl="1">
              <a:buNone/>
            </a:pPr>
            <a:r>
              <a:rPr lang="fa-IR" sz="2000" b="1" dirty="0">
                <a:cs typeface="B Nazanin" panose="00000400000000000000" pitchFamily="2" charset="-78"/>
              </a:rPr>
              <a:t>3) تاکید می شود اولویت با ارجاع فوری بیمار است، اما در </a:t>
            </a:r>
            <a:r>
              <a:rPr lang="fa-IR" sz="2000" b="1" dirty="0" err="1">
                <a:cs typeface="B Nazanin" panose="00000400000000000000" pitchFamily="2" charset="-78"/>
              </a:rPr>
              <a:t>مواردی</a:t>
            </a:r>
            <a:r>
              <a:rPr lang="fa-IR" sz="2000" b="1" dirty="0">
                <a:cs typeface="B Nazanin" panose="00000400000000000000" pitchFamily="2" charset="-78"/>
              </a:rPr>
              <a:t> که امکان انتقال فوری بیمار وجود ندارد، </a:t>
            </a:r>
            <a:r>
              <a:rPr lang="fa-IR" sz="2000" b="1" dirty="0" err="1">
                <a:cs typeface="B Nazanin" panose="00000400000000000000" pitchFamily="2" charset="-78"/>
              </a:rPr>
              <a:t>فشارخون</a:t>
            </a:r>
            <a:r>
              <a:rPr lang="fa-IR" sz="2000" b="1" dirty="0">
                <a:cs typeface="B Nazanin" panose="00000400000000000000" pitchFamily="2" charset="-78"/>
              </a:rPr>
              <a:t> بعد از 30 دقیقه اندازه گیری شود و اگر متوسط فشار خون شریانی * تا 25 % کاهش نیافت، یک بار دیگر(نوبت دوم) از </a:t>
            </a:r>
            <a:r>
              <a:rPr lang="fa-IR" sz="2000" b="1" dirty="0" err="1">
                <a:cs typeface="B Nazanin" panose="00000400000000000000" pitchFamily="2" charset="-78"/>
              </a:rPr>
              <a:t>کاپتوپریل</a:t>
            </a:r>
            <a:r>
              <a:rPr lang="fa-IR" sz="2000" b="1" dirty="0">
                <a:cs typeface="B Nazanin" panose="00000400000000000000" pitchFamily="2" charset="-78"/>
              </a:rPr>
              <a:t> یا </a:t>
            </a:r>
            <a:r>
              <a:rPr lang="fa-IR" sz="2000" b="1" dirty="0" err="1">
                <a:cs typeface="B Nazanin" panose="00000400000000000000" pitchFamily="2" charset="-78"/>
              </a:rPr>
              <a:t>نیتروگلیسرین</a:t>
            </a:r>
            <a:r>
              <a:rPr lang="fa-IR" sz="2000" b="1" dirty="0">
                <a:cs typeface="B Nazanin" panose="00000400000000000000" pitchFamily="2" charset="-78"/>
              </a:rPr>
              <a:t> زیر زبانی برای بیمار استفاده شود. در صورت نیاز حداکثر از 3 قرص </a:t>
            </a:r>
            <a:r>
              <a:rPr lang="fa-IR" sz="2000" b="1" dirty="0" err="1">
                <a:cs typeface="B Nazanin" panose="00000400000000000000" pitchFamily="2" charset="-78"/>
              </a:rPr>
              <a:t>کاپتوپریل</a:t>
            </a:r>
            <a:r>
              <a:rPr lang="fa-IR" sz="2000" b="1" dirty="0">
                <a:cs typeface="B Nazanin" panose="00000400000000000000" pitchFamily="2" charset="-78"/>
              </a:rPr>
              <a:t> 25 میلی گرمی زیر زبانی به فاصله نیم ساعت استفاده شود و در اسرع وقت بیمار ارجاع شود.</a:t>
            </a:r>
          </a:p>
          <a:p>
            <a:pPr marL="0" indent="0" algn="r" rtl="1">
              <a:buNone/>
            </a:pPr>
            <a:r>
              <a:rPr lang="fa-IR" sz="2000" b="1" dirty="0">
                <a:solidFill>
                  <a:srgbClr val="C00000"/>
                </a:solidFill>
                <a:cs typeface="B Nazanin" panose="00000400000000000000" pitchFamily="2" charset="-78"/>
              </a:rPr>
              <a:t>نکته: </a:t>
            </a:r>
            <a:r>
              <a:rPr lang="fa-IR" sz="2000" b="1" dirty="0">
                <a:cs typeface="B Nazanin" panose="00000400000000000000" pitchFamily="2" charset="-78"/>
              </a:rPr>
              <a:t>میزان فشار خون باید در عرض 2 تا 6 ساعت به 100/160 میلی متر جیوه برسد. در پایین آوردن </a:t>
            </a:r>
            <a:r>
              <a:rPr lang="fa-IR" sz="2000" b="1" dirty="0" err="1">
                <a:cs typeface="B Nazanin" panose="00000400000000000000" pitchFamily="2" charset="-78"/>
              </a:rPr>
              <a:t>فشارخون</a:t>
            </a:r>
            <a:r>
              <a:rPr lang="fa-IR" sz="2000" b="1" dirty="0">
                <a:cs typeface="B Nazanin" panose="00000400000000000000" pitchFamily="2" charset="-78"/>
              </a:rPr>
              <a:t> بالای مرحله 3 که ارجاع شده </a:t>
            </a:r>
            <a:r>
              <a:rPr lang="fa-IR" sz="2000" b="1" dirty="0" err="1">
                <a:cs typeface="B Nazanin" panose="00000400000000000000" pitchFamily="2" charset="-78"/>
              </a:rPr>
              <a:t>اند</a:t>
            </a:r>
            <a:r>
              <a:rPr lang="fa-IR" sz="2000" b="1" dirty="0">
                <a:cs typeface="B Nazanin" panose="00000400000000000000" pitchFamily="2" charset="-78"/>
              </a:rPr>
              <a:t>، نباید </a:t>
            </a:r>
            <a:r>
              <a:rPr lang="fa-IR" sz="2000" b="1" dirty="0" err="1">
                <a:cs typeface="B Nazanin" panose="00000400000000000000" pitchFamily="2" charset="-78"/>
              </a:rPr>
              <a:t>فشارخون</a:t>
            </a:r>
            <a:r>
              <a:rPr lang="fa-IR" sz="2000" b="1" dirty="0">
                <a:cs typeface="B Nazanin" panose="00000400000000000000" pitchFamily="2" charset="-78"/>
              </a:rPr>
              <a:t> سریع به 90/140 میلی متر جیوه برسد. به هیچ وجه نباید از دارویی مثل </a:t>
            </a:r>
            <a:r>
              <a:rPr lang="fa-IR" sz="2000" b="1" dirty="0" err="1">
                <a:cs typeface="B Nazanin" panose="00000400000000000000" pitchFamily="2" charset="-78"/>
              </a:rPr>
              <a:t>نیفیدیپن</a:t>
            </a:r>
            <a:r>
              <a:rPr lang="fa-IR" sz="2000" b="1" dirty="0">
                <a:cs typeface="B Nazanin" panose="00000400000000000000" pitchFamily="2" charset="-78"/>
              </a:rPr>
              <a:t> استفاده شود، زیرا با ایجاد تاکی کاردی(افزایش ضربان قلب) و افت سریع فشار خون، آسیب به اندام های حیاتی را تسریع می کند. </a:t>
            </a:r>
          </a:p>
          <a:p>
            <a:pPr marL="0" indent="0" algn="r" rtl="1">
              <a:buNone/>
            </a:pPr>
            <a:r>
              <a:rPr lang="fa-IR" sz="2000" b="1" dirty="0">
                <a:solidFill>
                  <a:srgbClr val="C00000"/>
                </a:solidFill>
                <a:cs typeface="B Nazanin" panose="00000400000000000000" pitchFamily="2" charset="-78"/>
              </a:rPr>
              <a:t>نکته: </a:t>
            </a:r>
            <a:r>
              <a:rPr lang="fa-IR" sz="2000" b="1" dirty="0">
                <a:cs typeface="B Nazanin" panose="00000400000000000000" pitchFamily="2" charset="-78"/>
              </a:rPr>
              <a:t>اگر بیمار سابقه بیماری </a:t>
            </a:r>
            <a:r>
              <a:rPr lang="fa-IR" sz="2000" b="1" dirty="0" err="1">
                <a:cs typeface="B Nazanin" panose="00000400000000000000" pitchFamily="2" charset="-78"/>
              </a:rPr>
              <a:t>فشارخون</a:t>
            </a:r>
            <a:r>
              <a:rPr lang="fa-IR" sz="2000" b="1" dirty="0">
                <a:cs typeface="B Nazanin" panose="00000400000000000000" pitchFamily="2" charset="-78"/>
              </a:rPr>
              <a:t> بالا دارد و تحت درمان است، زمان و نحوه مصرف داروهای بیمار بررسی شود و توصیه شود داروهایی که به موقع مصرف نشده، مصرف گردد.</a:t>
            </a:r>
          </a:p>
          <a:p>
            <a:pPr marL="0" indent="0" algn="r" rtl="1">
              <a:buNone/>
            </a:pPr>
            <a:endParaRPr lang="en-US" sz="2000" b="1" dirty="0">
              <a:cs typeface="B Nazanin" panose="00000400000000000000" pitchFamily="2" charset="-78"/>
            </a:endParaRPr>
          </a:p>
        </p:txBody>
      </p:sp>
      <p:sp>
        <p:nvSpPr>
          <p:cNvPr id="4" name="Title 1"/>
          <p:cNvSpPr txBox="1">
            <a:spLocks/>
          </p:cNvSpPr>
          <p:nvPr/>
        </p:nvSpPr>
        <p:spPr>
          <a:xfrm>
            <a:off x="1481070" y="688504"/>
            <a:ext cx="10178088"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fa-IR" sz="3200" dirty="0">
                <a:cs typeface="B Titr" panose="00000700000000000000" pitchFamily="2" charset="-78"/>
              </a:rPr>
              <a:t>نکات خدمت مراقبت </a:t>
            </a:r>
            <a:r>
              <a:rPr lang="fa-IR" sz="3200" dirty="0" err="1">
                <a:cs typeface="B Titr" panose="00000700000000000000" pitchFamily="2" charset="-78"/>
              </a:rPr>
              <a:t>فشارخون</a:t>
            </a:r>
            <a:r>
              <a:rPr lang="fa-IR" sz="3200" dirty="0">
                <a:cs typeface="B Titr" panose="00000700000000000000" pitchFamily="2" charset="-78"/>
              </a:rPr>
              <a:t> بالا توسط مراقب سلامت/بهورز</a:t>
            </a:r>
            <a:endParaRPr lang="en-US" sz="3200" dirty="0"/>
          </a:p>
        </p:txBody>
      </p:sp>
    </p:spTree>
    <p:extLst>
      <p:ext uri="{BB962C8B-B14F-4D97-AF65-F5344CB8AC3E}">
        <p14:creationId xmlns:p14="http://schemas.microsoft.com/office/powerpoint/2010/main" val="30790239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592925" y="852710"/>
            <a:ext cx="8911687" cy="1280890"/>
          </a:xfrm>
        </p:spPr>
        <p:txBody>
          <a:bodyPr>
            <a:normAutofit/>
          </a:bodyPr>
          <a:lstStyle/>
          <a:p>
            <a:pPr algn="r" rtl="1"/>
            <a:r>
              <a:rPr lang="fa-IR" sz="3200" b="1" dirty="0">
                <a:solidFill>
                  <a:schemeClr val="tx1"/>
                </a:solidFill>
                <a:latin typeface="Calibri" panose="020F0502020204030204" pitchFamily="34" charset="0"/>
                <a:ea typeface="Calibri" panose="020F0502020204030204" pitchFamily="34" charset="0"/>
                <a:cs typeface="B Titr" panose="00000700000000000000" pitchFamily="2" charset="-78"/>
              </a:rPr>
              <a:t>آموزش به بیمار</a:t>
            </a:r>
            <a:r>
              <a:rPr lang="fa-IR" sz="3200" b="1" dirty="0">
                <a:solidFill>
                  <a:schemeClr val="tx1"/>
                </a:solidFill>
                <a:ea typeface="Calibri" panose="020F0502020204030204" pitchFamily="34" charset="0"/>
                <a:cs typeface="Calibri" panose="020F0502020204030204" pitchFamily="34" charset="0"/>
              </a:rPr>
              <a:t> </a:t>
            </a:r>
            <a:r>
              <a:rPr lang="fa-IR" sz="3200" b="1" dirty="0">
                <a:solidFill>
                  <a:schemeClr val="tx1"/>
                </a:solidFill>
                <a:latin typeface="Calibri" panose="020F0502020204030204" pitchFamily="34" charset="0"/>
                <a:ea typeface="Calibri" panose="020F0502020204030204" pitchFamily="34" charset="0"/>
                <a:cs typeface="B Titr" panose="00000700000000000000" pitchFamily="2" charset="-78"/>
              </a:rPr>
              <a:t>در خصوص شیوه زندگی سالم</a:t>
            </a:r>
            <a:endParaRPr lang="en-US" sz="3200" dirty="0">
              <a:solidFill>
                <a:schemeClr val="tx1"/>
              </a:solidFill>
            </a:endParaRPr>
          </a:p>
        </p:txBody>
      </p:sp>
      <p:sp>
        <p:nvSpPr>
          <p:cNvPr id="3" name="Content Placeholder 2"/>
          <p:cNvSpPr>
            <a:spLocks noGrp="1"/>
          </p:cNvSpPr>
          <p:nvPr>
            <p:ph idx="1"/>
          </p:nvPr>
        </p:nvSpPr>
        <p:spPr>
          <a:xfrm>
            <a:off x="2254362" y="2133600"/>
            <a:ext cx="8915400" cy="3777622"/>
          </a:xfrm>
        </p:spPr>
        <p:txBody>
          <a:bodyPr>
            <a:normAutofit/>
          </a:bodyPr>
          <a:lstStyle/>
          <a:p>
            <a:pPr algn="r" rtl="1"/>
            <a:r>
              <a:rPr lang="fa-IR" sz="2000" b="1" dirty="0">
                <a:cs typeface="B Nazanin" panose="00000400000000000000" pitchFamily="2" charset="-78"/>
              </a:rPr>
              <a:t>داشتن فعالیت بدنی منظم </a:t>
            </a:r>
            <a:endParaRPr lang="en-US" sz="2000" b="1" dirty="0">
              <a:cs typeface="B Nazanin" panose="00000400000000000000" pitchFamily="2" charset="-78"/>
            </a:endParaRPr>
          </a:p>
          <a:p>
            <a:pPr algn="r" rtl="1"/>
            <a:r>
              <a:rPr lang="fa-IR" sz="2000" b="1" dirty="0">
                <a:cs typeface="B Nazanin" panose="00000400000000000000" pitchFamily="2" charset="-78"/>
              </a:rPr>
              <a:t> داشتن یک رژیم غذایی سالم قلبی</a:t>
            </a:r>
            <a:endParaRPr lang="en-US" sz="2000" b="1" dirty="0">
              <a:cs typeface="B Nazanin" panose="00000400000000000000" pitchFamily="2" charset="-78"/>
            </a:endParaRPr>
          </a:p>
          <a:p>
            <a:pPr algn="r" rtl="1"/>
            <a:r>
              <a:rPr lang="fa-IR" sz="2000" b="1" dirty="0">
                <a:cs typeface="B Nazanin" panose="00000400000000000000" pitchFamily="2" charset="-78"/>
              </a:rPr>
              <a:t> ترک مصرف دخانیات و الکل</a:t>
            </a:r>
            <a:endParaRPr lang="en-US" sz="2000" b="1" dirty="0">
              <a:cs typeface="B Nazanin" panose="00000400000000000000" pitchFamily="2" charset="-78"/>
            </a:endParaRPr>
          </a:p>
          <a:p>
            <a:pPr algn="r" rtl="1"/>
            <a:r>
              <a:rPr lang="fa-IR" sz="2000" b="1" dirty="0">
                <a:cs typeface="B Nazanin" panose="00000400000000000000" pitchFamily="2" charset="-78"/>
              </a:rPr>
              <a:t> </a:t>
            </a:r>
            <a:r>
              <a:rPr lang="fa-IR" sz="2000" b="1" dirty="0" err="1">
                <a:cs typeface="B Nazanin" panose="00000400000000000000" pitchFamily="2" charset="-78"/>
              </a:rPr>
              <a:t>رعايت</a:t>
            </a:r>
            <a:r>
              <a:rPr lang="fa-IR" sz="2000" b="1" dirty="0">
                <a:cs typeface="B Nazanin" panose="00000400000000000000" pitchFamily="2" charset="-78"/>
              </a:rPr>
              <a:t> دستورات و پیگیری منظم درمان</a:t>
            </a:r>
            <a:endParaRPr lang="en-US" sz="2000" b="1" dirty="0">
              <a:cs typeface="B Nazanin" panose="00000400000000000000" pitchFamily="2" charset="-78"/>
            </a:endParaRPr>
          </a:p>
        </p:txBody>
      </p:sp>
    </p:spTree>
    <p:extLst>
      <p:ext uri="{BB962C8B-B14F-4D97-AF65-F5344CB8AC3E}">
        <p14:creationId xmlns:p14="http://schemas.microsoft.com/office/powerpoint/2010/main" val="12956071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pPr algn="r" rtl="1"/>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آموزش به بیمار</a:t>
            </a:r>
            <a:r>
              <a:rPr lang="fa-IR" b="1" dirty="0">
                <a:solidFill>
                  <a:schemeClr val="tx1"/>
                </a:solidFill>
                <a:ea typeface="Calibri" panose="020F0502020204030204" pitchFamily="34" charset="0"/>
                <a:cs typeface="Calibri" panose="020F0502020204030204" pitchFamily="34" charset="0"/>
              </a:rPr>
              <a:t> </a:t>
            </a:r>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در خصوص شیوه زندگی سالم</a:t>
            </a:r>
            <a:endParaRPr lang="en-US" dirty="0">
              <a:solidFill>
                <a:schemeClr val="tx1"/>
              </a:solidFill>
            </a:endParaRPr>
          </a:p>
        </p:txBody>
      </p:sp>
      <p:sp>
        <p:nvSpPr>
          <p:cNvPr id="3" name="Content Placeholder 2"/>
          <p:cNvSpPr>
            <a:spLocks noGrp="1"/>
          </p:cNvSpPr>
          <p:nvPr>
            <p:ph idx="1"/>
          </p:nvPr>
        </p:nvSpPr>
        <p:spPr>
          <a:xfrm>
            <a:off x="360609" y="1566928"/>
            <a:ext cx="11144004" cy="4576293"/>
          </a:xfrm>
        </p:spPr>
        <p:txBody>
          <a:bodyPr>
            <a:normAutofit fontScale="85000" lnSpcReduction="10000"/>
          </a:bodyPr>
          <a:lstStyle/>
          <a:p>
            <a:pPr algn="r" rtl="1">
              <a:lnSpc>
                <a:spcPct val="115000"/>
              </a:lnSpc>
            </a:pPr>
            <a:r>
              <a:rPr lang="fa-IR" sz="2000" b="1" dirty="0">
                <a:solidFill>
                  <a:srgbClr val="0070C0"/>
                </a:solidFill>
                <a:latin typeface="Calibri" panose="020F0502020204030204" pitchFamily="34" charset="0"/>
                <a:ea typeface="Calibri" panose="020F0502020204030204" pitchFamily="34" charset="0"/>
                <a:cs typeface="B Titr" panose="00000700000000000000" pitchFamily="2" charset="-78"/>
              </a:rPr>
              <a:t>انجام فعالیت بدنی منظم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افزایش فعالیت بدنی به تدریج تا سطوح متوسط (مانند پیاده روی سریع) حداقل 5 روز در هفته روزانه 30 دقیقه</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کنترل وزن بدن و جلوگیری از اضافه وزن با کاهش مصرف مواد غذایی کالری بالا و داشتن فعالیت بدنی کافی </a:t>
            </a:r>
            <a:endParaRPr lang="en-US" sz="2000" b="1" dirty="0">
              <a:latin typeface="Calibri" panose="020F0502020204030204" pitchFamily="34" charset="0"/>
              <a:ea typeface="Calibri" panose="020F0502020204030204" pitchFamily="34" charset="0"/>
              <a:cs typeface="Arial" panose="020B0604020202090204" pitchFamily="34" charset="0"/>
            </a:endParaRPr>
          </a:p>
          <a:p>
            <a:pPr algn="r" rtl="1">
              <a:lnSpc>
                <a:spcPct val="115000"/>
              </a:lnSpc>
            </a:pPr>
            <a:r>
              <a:rPr lang="fa-IR" sz="2000" b="1" dirty="0">
                <a:solidFill>
                  <a:srgbClr val="0070C0"/>
                </a:solidFill>
                <a:latin typeface="Calibri" panose="020F0502020204030204" pitchFamily="34" charset="0"/>
                <a:ea typeface="Calibri" panose="020F0502020204030204" pitchFamily="34" charset="0"/>
                <a:cs typeface="B Titr" panose="00000700000000000000" pitchFamily="2" charset="-78"/>
              </a:rPr>
              <a:t>داشتن یک رژیم غذایی سالم قلبی: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محدود کردن مصرف نمک به کمتر از 5 گرم در روز ( یک قاشق چای خوری)</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کاهش مصرف نمک هنگام پخت و پز، محدود کردن مصرف غذاهای فرآوری شده و </a:t>
            </a:r>
            <a:r>
              <a:rPr lang="fa-IR" sz="2000" b="1" dirty="0" err="1">
                <a:latin typeface="Calibri" panose="020F0502020204030204" pitchFamily="34" charset="0"/>
                <a:ea typeface="Calibri" panose="020F0502020204030204" pitchFamily="34" charset="0"/>
                <a:cs typeface="B Nazanin" panose="00000400000000000000" pitchFamily="2" charset="-78"/>
              </a:rPr>
              <a:t>فست</a:t>
            </a:r>
            <a:r>
              <a:rPr lang="fa-IR" sz="2000" b="1" dirty="0">
                <a:latin typeface="Calibri" panose="020F0502020204030204" pitchFamily="34" charset="0"/>
                <a:ea typeface="Calibri" panose="020F0502020204030204" pitchFamily="34" charset="0"/>
                <a:cs typeface="B Nazanin" panose="00000400000000000000" pitchFamily="2" charset="-78"/>
              </a:rPr>
              <a:t> </a:t>
            </a:r>
            <a:r>
              <a:rPr lang="fa-IR" sz="2000" b="1" dirty="0" err="1">
                <a:latin typeface="Calibri" panose="020F0502020204030204" pitchFamily="34" charset="0"/>
                <a:ea typeface="Calibri" panose="020F0502020204030204" pitchFamily="34" charset="0"/>
                <a:cs typeface="B Nazanin" panose="00000400000000000000" pitchFamily="2" charset="-78"/>
              </a:rPr>
              <a:t>فودها</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مصرف پنج واحد (400-500 گرم) میوه و سبزی در روز</a:t>
            </a:r>
            <a:r>
              <a:rPr lang="en-US" sz="2000" b="1" dirty="0">
                <a:latin typeface="Calibri" panose="020F0502020204030204" pitchFamily="34" charset="0"/>
                <a:ea typeface="Calibri" panose="020F0502020204030204" pitchFamily="34" charset="0"/>
                <a:cs typeface="B Nazanin" panose="00000400000000000000" pitchFamily="2" charset="-78"/>
              </a:rPr>
              <a:t>) </a:t>
            </a:r>
            <a:r>
              <a:rPr lang="fa-IR" sz="2000" b="1" dirty="0">
                <a:latin typeface="Tahoma" panose="020B0604030504040204" pitchFamily="34" charset="0"/>
                <a:ea typeface="Calibri" panose="020F0502020204030204" pitchFamily="34" charset="0"/>
                <a:cs typeface="B Nazanin" panose="00000400000000000000" pitchFamily="2" charset="-78"/>
              </a:rPr>
              <a:t>یک</a:t>
            </a:r>
            <a:r>
              <a:rPr lang="fa-IR" sz="2000" b="1" dirty="0">
                <a:latin typeface="Calibri" panose="020F0502020204030204" pitchFamily="34" charset="0"/>
                <a:ea typeface="Calibri" panose="020F0502020204030204" pitchFamily="34" charset="0"/>
                <a:cs typeface="B Nazanin" panose="00000400000000000000" pitchFamily="2" charset="-78"/>
              </a:rPr>
              <a:t> واحد معادل یک عدد پرتقال، سیب، انبه، موز یا سه قاشق سوپ خوری سبزیجات پخته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محدود کردن مصرف گوشت چرب، چربی لبنیات و روغن پخت و پز (کمتر از دو قاشق سوپ خوری در روز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en-US" sz="2000" b="1" dirty="0">
                <a:latin typeface="B Nazanin" panose="00000400000000000000" pitchFamily="2" charset="-78"/>
                <a:ea typeface="Calibri" panose="020F0502020204030204" pitchFamily="34" charset="0"/>
                <a:cs typeface="Arial" panose="020B0604020202090204" pitchFamily="34" charset="0"/>
              </a:rPr>
              <a:t> </a:t>
            </a:r>
            <a:r>
              <a:rPr lang="fa-IR" sz="2000" b="1" dirty="0">
                <a:latin typeface="Calibri" panose="020F0502020204030204" pitchFamily="34" charset="0"/>
                <a:ea typeface="Calibri" panose="020F0502020204030204" pitchFamily="34" charset="0"/>
                <a:cs typeface="B Nazanin" panose="00000400000000000000" pitchFamily="2" charset="-78"/>
              </a:rPr>
              <a:t>جایگزین کردن روغن </a:t>
            </a:r>
            <a:r>
              <a:rPr lang="fa-IR" sz="2000" b="1" dirty="0" err="1">
                <a:latin typeface="Calibri" panose="020F0502020204030204" pitchFamily="34" charset="0"/>
                <a:ea typeface="Calibri" panose="020F0502020204030204" pitchFamily="34" charset="0"/>
                <a:cs typeface="B Nazanin" panose="00000400000000000000" pitchFamily="2" charset="-78"/>
              </a:rPr>
              <a:t>پالم</a:t>
            </a:r>
            <a:r>
              <a:rPr lang="fa-IR" sz="2000" b="1" dirty="0">
                <a:latin typeface="Calibri" panose="020F0502020204030204" pitchFamily="34" charset="0"/>
                <a:ea typeface="Calibri" panose="020F0502020204030204" pitchFamily="34" charset="0"/>
                <a:cs typeface="B Nazanin" panose="00000400000000000000" pitchFamily="2" charset="-78"/>
              </a:rPr>
              <a:t> و روغن نارگیل با روغن زیتون، </a:t>
            </a:r>
            <a:r>
              <a:rPr lang="fa-IR" sz="2000" b="1" dirty="0" err="1">
                <a:latin typeface="Calibri" panose="020F0502020204030204" pitchFamily="34" charset="0"/>
                <a:ea typeface="Calibri" panose="020F0502020204030204" pitchFamily="34" charset="0"/>
                <a:cs typeface="B Nazanin" panose="00000400000000000000" pitchFamily="2" charset="-78"/>
              </a:rPr>
              <a:t>سویا</a:t>
            </a:r>
            <a:r>
              <a:rPr lang="fa-IR" sz="2000" b="1" dirty="0">
                <a:latin typeface="Calibri" panose="020F0502020204030204" pitchFamily="34" charset="0"/>
                <a:ea typeface="Calibri" panose="020F0502020204030204" pitchFamily="34" charset="0"/>
                <a:cs typeface="B Nazanin" panose="00000400000000000000" pitchFamily="2" charset="-78"/>
              </a:rPr>
              <a:t>، ذرت، </a:t>
            </a:r>
            <a:r>
              <a:rPr lang="fa-IR" sz="2000" b="1" dirty="0" err="1">
                <a:latin typeface="Calibri" panose="020F0502020204030204" pitchFamily="34" charset="0"/>
                <a:ea typeface="Calibri" panose="020F0502020204030204" pitchFamily="34" charset="0"/>
                <a:cs typeface="B Nazanin" panose="00000400000000000000" pitchFamily="2" charset="-78"/>
              </a:rPr>
              <a:t>کلزا</a:t>
            </a:r>
            <a:r>
              <a:rPr lang="fa-IR" sz="2000" b="1" dirty="0">
                <a:latin typeface="Calibri" panose="020F0502020204030204" pitchFamily="34" charset="0"/>
                <a:ea typeface="Calibri" panose="020F0502020204030204" pitchFamily="34" charset="0"/>
                <a:cs typeface="B Nazanin" panose="00000400000000000000" pitchFamily="2" charset="-78"/>
              </a:rPr>
              <a:t> </a:t>
            </a:r>
            <a:endParaRPr lang="en-US" sz="2000" b="1" dirty="0">
              <a:latin typeface="Calibri" panose="020F0502020204030204" pitchFamily="34" charset="0"/>
              <a:ea typeface="Calibri" panose="020F0502020204030204" pitchFamily="34" charset="0"/>
              <a:cs typeface="B Nazanin" panose="00000400000000000000" pitchFamily="2" charset="-78"/>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جایگزین کردن گوشت های دیگر با گوشت سفید ( بدون پوست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خوردن ماهی حداقل سه بار در هفته، </a:t>
            </a:r>
            <a:r>
              <a:rPr lang="fa-IR" sz="2000" b="1" dirty="0" err="1">
                <a:latin typeface="Calibri" panose="020F0502020204030204" pitchFamily="34" charset="0"/>
                <a:ea typeface="Calibri" panose="020F0502020204030204" pitchFamily="34" charset="0"/>
                <a:cs typeface="B Nazanin" panose="00000400000000000000" pitchFamily="2" charset="-78"/>
              </a:rPr>
              <a:t>ترجیحاً</a:t>
            </a:r>
            <a:r>
              <a:rPr lang="fa-IR" sz="2000" b="1" dirty="0">
                <a:latin typeface="Calibri" panose="020F0502020204030204" pitchFamily="34" charset="0"/>
                <a:ea typeface="Calibri" panose="020F0502020204030204" pitchFamily="34" charset="0"/>
                <a:cs typeface="B Nazanin" panose="00000400000000000000" pitchFamily="2" charset="-78"/>
              </a:rPr>
              <a:t> ماهی روغنی مانند ماهی تن،  ماهی </a:t>
            </a:r>
            <a:r>
              <a:rPr lang="fa-IR" sz="2000" b="1" dirty="0" err="1">
                <a:latin typeface="Calibri" panose="020F0502020204030204" pitchFamily="34" charset="0"/>
                <a:ea typeface="Calibri" panose="020F0502020204030204" pitchFamily="34" charset="0"/>
                <a:cs typeface="B Nazanin" panose="00000400000000000000" pitchFamily="2" charset="-78"/>
              </a:rPr>
              <a:t>سالمون</a:t>
            </a:r>
            <a:endParaRPr lang="en-US" sz="2000" b="1" dirty="0">
              <a:latin typeface="Calibri" panose="020F0502020204030204" pitchFamily="34" charset="0"/>
              <a:ea typeface="Calibri" panose="020F0502020204030204" pitchFamily="34" charset="0"/>
              <a:cs typeface="Arial" panose="020B0604020202090204" pitchFamily="34" charset="0"/>
            </a:endParaRPr>
          </a:p>
          <a:p>
            <a:pPr algn="r" rtl="1"/>
            <a:endParaRPr lang="en-US" sz="2000" b="1" dirty="0">
              <a:cs typeface="B Nazanin" panose="00000400000000000000" pitchFamily="2" charset="-78"/>
            </a:endParaRPr>
          </a:p>
        </p:txBody>
      </p:sp>
    </p:spTree>
    <p:extLst>
      <p:ext uri="{BB962C8B-B14F-4D97-AF65-F5344CB8AC3E}">
        <p14:creationId xmlns:p14="http://schemas.microsoft.com/office/powerpoint/2010/main" val="8986295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pPr algn="r" rtl="1"/>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آموزش به بیمار</a:t>
            </a:r>
            <a:r>
              <a:rPr lang="fa-IR" b="1" dirty="0">
                <a:solidFill>
                  <a:schemeClr val="tx1"/>
                </a:solidFill>
                <a:ea typeface="Calibri" panose="020F0502020204030204" pitchFamily="34" charset="0"/>
                <a:cs typeface="Calibri" panose="020F0502020204030204" pitchFamily="34" charset="0"/>
              </a:rPr>
              <a:t> </a:t>
            </a:r>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در خصوص شیوه زندگی سالم</a:t>
            </a:r>
            <a:endParaRPr lang="en-US" dirty="0">
              <a:solidFill>
                <a:schemeClr val="tx1"/>
              </a:solidFill>
            </a:endParaRPr>
          </a:p>
        </p:txBody>
      </p:sp>
      <p:sp>
        <p:nvSpPr>
          <p:cNvPr id="3" name="Content Placeholder 2"/>
          <p:cNvSpPr>
            <a:spLocks noGrp="1"/>
          </p:cNvSpPr>
          <p:nvPr>
            <p:ph idx="1"/>
          </p:nvPr>
        </p:nvSpPr>
        <p:spPr>
          <a:xfrm>
            <a:off x="1287888" y="1579807"/>
            <a:ext cx="10023542" cy="4576293"/>
          </a:xfrm>
        </p:spPr>
        <p:txBody>
          <a:bodyPr>
            <a:normAutofit lnSpcReduction="10000"/>
          </a:bodyPr>
          <a:lstStyle/>
          <a:p>
            <a:pPr algn="r" rtl="1">
              <a:lnSpc>
                <a:spcPct val="115000"/>
              </a:lnSpc>
            </a:pPr>
            <a:r>
              <a:rPr lang="fa-IR" sz="2000" b="1" dirty="0">
                <a:solidFill>
                  <a:srgbClr val="0070C0"/>
                </a:solidFill>
                <a:latin typeface="Calibri" panose="020F0502020204030204" pitchFamily="34" charset="0"/>
                <a:ea typeface="Calibri" panose="020F0502020204030204" pitchFamily="34" charset="0"/>
                <a:cs typeface="B Titr" panose="00000700000000000000" pitchFamily="2" charset="-78"/>
              </a:rPr>
              <a:t>ترک مصرف دخانیات و الکل </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تشویق همه غیر سیگاری ها به عدم </a:t>
            </a:r>
            <a:r>
              <a:rPr lang="fa-IR" sz="2000" dirty="0">
                <a:solidFill>
                  <a:srgbClr val="000000"/>
                </a:solidFill>
                <a:latin typeface="Calibri" panose="020F0502020204030204" pitchFamily="34" charset="0"/>
                <a:ea typeface="Calibri" panose="020F0502020204030204" pitchFamily="34" charset="0"/>
                <a:cs typeface="B Nazanin" panose="00000400000000000000" pitchFamily="2" charset="-78"/>
              </a:rPr>
              <a:t>شروع مصرف دخانیات</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توصیه قوی به همه سیگاری ها به ترک مصرف سیگار و حمایت از تلاش آنها در این امر</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توصیه به ترک به افرادی که اشکال دیگری از دخانیات را مصرف می کنند.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توصیه به عدم مصرف الکل در زمانی که احتمال خطرات افزوده وجود دارد مانند: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رانندگی یا کار با ماشین آلات</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بارداری یا شیردهی</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مصرف داروهایی که با الکل اثر متقابل دارد.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داشتن شرایط پزشکی که الکل آن را وخیم تر می سازد.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عدم توانایی در کنترل میزان مصرف مشروبات الکلی</a:t>
            </a:r>
            <a:endParaRPr lang="en-US" sz="2000" dirty="0">
              <a:effectLst/>
              <a:latin typeface="Calibri" panose="020F0502020204030204" pitchFamily="34" charset="0"/>
              <a:ea typeface="Calibri" panose="020F0502020204030204" pitchFamily="34" charset="0"/>
              <a:cs typeface="Arial" panose="020B0604020202090204" pitchFamily="34" charset="0"/>
            </a:endParaRPr>
          </a:p>
        </p:txBody>
      </p:sp>
    </p:spTree>
    <p:extLst>
      <p:ext uri="{BB962C8B-B14F-4D97-AF65-F5344CB8AC3E}">
        <p14:creationId xmlns:p14="http://schemas.microsoft.com/office/powerpoint/2010/main" val="11654817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pPr algn="r" rtl="1"/>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آموزش به بیمار</a:t>
            </a:r>
            <a:r>
              <a:rPr lang="fa-IR" b="1" dirty="0">
                <a:solidFill>
                  <a:schemeClr val="tx1"/>
                </a:solidFill>
                <a:ea typeface="Calibri" panose="020F0502020204030204" pitchFamily="34" charset="0"/>
                <a:cs typeface="Calibri" panose="020F0502020204030204" pitchFamily="34" charset="0"/>
              </a:rPr>
              <a:t> </a:t>
            </a:r>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در خصوص شیوه زندگی سالم</a:t>
            </a:r>
            <a:endParaRPr lang="en-US" dirty="0">
              <a:solidFill>
                <a:schemeClr val="tx1"/>
              </a:solidFill>
            </a:endParaRPr>
          </a:p>
        </p:txBody>
      </p:sp>
      <p:sp>
        <p:nvSpPr>
          <p:cNvPr id="3" name="Content Placeholder 2"/>
          <p:cNvSpPr>
            <a:spLocks noGrp="1"/>
          </p:cNvSpPr>
          <p:nvPr>
            <p:ph idx="1"/>
          </p:nvPr>
        </p:nvSpPr>
        <p:spPr>
          <a:xfrm>
            <a:off x="1287888" y="1579807"/>
            <a:ext cx="10023542" cy="4576293"/>
          </a:xfrm>
        </p:spPr>
        <p:txBody>
          <a:bodyPr>
            <a:normAutofit fontScale="92500" lnSpcReduction="20000"/>
          </a:bodyPr>
          <a:lstStyle/>
          <a:p>
            <a:pPr algn="r" rtl="1">
              <a:lnSpc>
                <a:spcPct val="115000"/>
              </a:lnSpc>
            </a:pPr>
            <a:r>
              <a:rPr lang="fa-IR" sz="2000" b="1" dirty="0" err="1">
                <a:solidFill>
                  <a:srgbClr val="0070C0"/>
                </a:solidFill>
                <a:latin typeface="Calibri" panose="020F0502020204030204" pitchFamily="34" charset="0"/>
                <a:ea typeface="Calibri" panose="020F0502020204030204" pitchFamily="34" charset="0"/>
                <a:cs typeface="B Titr" panose="00000700000000000000" pitchFamily="2" charset="-78"/>
              </a:rPr>
              <a:t>رعايت</a:t>
            </a:r>
            <a:r>
              <a:rPr lang="fa-IR" sz="2000" b="1" dirty="0">
                <a:solidFill>
                  <a:srgbClr val="0070C0"/>
                </a:solidFill>
                <a:latin typeface="Calibri" panose="020F0502020204030204" pitchFamily="34" charset="0"/>
                <a:ea typeface="Calibri" panose="020F0502020204030204" pitchFamily="34" charset="0"/>
                <a:cs typeface="B Titr" panose="00000700000000000000" pitchFamily="2" charset="-78"/>
              </a:rPr>
              <a:t> دستورات و پیگیری منظم درمان(پای بندی به درمان )</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اگر دارویی برای بیمار تجویز شده است در مورد چگونگی مصرف آن در منزل به بیمار آموزش داده شود.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توضیح دادن تفاوت بین داروهای با اثرات کنترل بلند مدت (به عنوان مثال داروهای </a:t>
            </a:r>
            <a:r>
              <a:rPr lang="fa-IR" sz="2000" dirty="0" err="1">
                <a:latin typeface="Calibri" panose="020F0502020204030204" pitchFamily="34" charset="0"/>
                <a:ea typeface="Calibri" panose="020F0502020204030204" pitchFamily="34" charset="0"/>
                <a:cs typeface="B Nazanin" panose="00000400000000000000" pitchFamily="2" charset="-78"/>
              </a:rPr>
              <a:t>فشارخون</a:t>
            </a:r>
            <a:r>
              <a:rPr lang="fa-IR" sz="2000" dirty="0">
                <a:latin typeface="Calibri" panose="020F0502020204030204" pitchFamily="34" charset="0"/>
                <a:ea typeface="Calibri" panose="020F0502020204030204" pitchFamily="34" charset="0"/>
                <a:cs typeface="B Nazanin" panose="00000400000000000000" pitchFamily="2" charset="-78"/>
              </a:rPr>
              <a:t>) و داروهایی که برای تسکین سریع تجویز می شود( به عنوان مثال خس </a:t>
            </a:r>
            <a:r>
              <a:rPr lang="fa-IR" sz="2000" dirty="0" err="1">
                <a:latin typeface="Calibri" panose="020F0502020204030204" pitchFamily="34" charset="0"/>
                <a:ea typeface="Calibri" panose="020F0502020204030204" pitchFamily="34" charset="0"/>
                <a:cs typeface="B Nazanin" panose="00000400000000000000" pitchFamily="2" charset="-78"/>
              </a:rPr>
              <a:t>خس</a:t>
            </a:r>
            <a:r>
              <a:rPr lang="fa-IR" sz="2000" dirty="0">
                <a:latin typeface="Calibri" panose="020F0502020204030204" pitchFamily="34" charset="0"/>
                <a:ea typeface="Calibri" panose="020F0502020204030204" pitchFamily="34" charset="0"/>
                <a:cs typeface="B Nazanin" panose="00000400000000000000" pitchFamily="2" charset="-78"/>
              </a:rPr>
              <a:t> سینه )</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Tahoma" panose="020B0604030504040204" pitchFamily="34" charset="0"/>
                <a:ea typeface="Calibri" panose="020F0502020204030204" pitchFamily="34" charset="0"/>
                <a:cs typeface="B Nazanin" panose="00000400000000000000" pitchFamily="2" charset="-78"/>
              </a:rPr>
              <a:t>بیان</a:t>
            </a:r>
            <a:r>
              <a:rPr lang="fa-IR" sz="2000" dirty="0">
                <a:latin typeface="Calibri" panose="020F0502020204030204" pitchFamily="34" charset="0"/>
                <a:ea typeface="Calibri" panose="020F0502020204030204" pitchFamily="34" charset="0"/>
                <a:cs typeface="B Nazanin" panose="00000400000000000000" pitchFamily="2" charset="-78"/>
              </a:rPr>
              <a:t> دلیل تجویز دارو / داروها به بیمار</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نشان دادن مقدار (</a:t>
            </a:r>
            <a:r>
              <a:rPr lang="en-US" sz="2000" dirty="0">
                <a:latin typeface="Calibri" panose="020F0502020204030204" pitchFamily="34" charset="0"/>
                <a:ea typeface="Calibri" panose="020F0502020204030204" pitchFamily="34" charset="0"/>
                <a:cs typeface="B Nazanin" panose="00000400000000000000" pitchFamily="2" charset="-78"/>
              </a:rPr>
              <a:t>dose</a:t>
            </a:r>
            <a:r>
              <a:rPr lang="fa-IR" sz="2000" dirty="0">
                <a:latin typeface="Calibri" panose="020F0502020204030204" pitchFamily="34" charset="0"/>
                <a:ea typeface="Calibri" panose="020F0502020204030204" pitchFamily="34" charset="0"/>
                <a:cs typeface="B Nazanin" panose="00000400000000000000" pitchFamily="2" charset="-78"/>
              </a:rPr>
              <a:t>) مناسب دارو به بیمار</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توضیح دادن در خصوص تعداد دفعات مصرف دارو در روز</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err="1">
                <a:latin typeface="Calibri" panose="020F0502020204030204" pitchFamily="34" charset="0"/>
                <a:ea typeface="Calibri" panose="020F0502020204030204" pitchFamily="34" charset="0"/>
                <a:cs typeface="B Nazanin" panose="00000400000000000000" pitchFamily="2" charset="-78"/>
              </a:rPr>
              <a:t>توضيح</a:t>
            </a:r>
            <a:r>
              <a:rPr lang="fa-IR" sz="2000" dirty="0">
                <a:latin typeface="Calibri" panose="020F0502020204030204" pitchFamily="34" charset="0"/>
                <a:ea typeface="Calibri" panose="020F0502020204030204" pitchFamily="34" charset="0"/>
                <a:cs typeface="B Nazanin" panose="00000400000000000000" pitchFamily="2" charset="-78"/>
              </a:rPr>
              <a:t> دادن در خصوص برچسب و بسته بندی قرص ها</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بررسی درک بیمار از مصرف داروی تجویز شده قبل از این که بیمار مرکز سلامت را ترک کند.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Tahoma" panose="020B0604030504040204" pitchFamily="34" charset="0"/>
                <a:ea typeface="Calibri" panose="020F0502020204030204" pitchFamily="34" charset="0"/>
                <a:cs typeface="B Nazanin" panose="00000400000000000000" pitchFamily="2" charset="-78"/>
              </a:rPr>
              <a:t>توضیح در مورد</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Tahoma" panose="020B0604030504040204" pitchFamily="34" charset="0"/>
                <a:ea typeface="Calibri" panose="020F0502020204030204" pitchFamily="34" charset="0"/>
                <a:cs typeface="B Nazanin" panose="00000400000000000000" pitchFamily="2" charset="-78"/>
              </a:rPr>
              <a:t>اهمیت</a:t>
            </a:r>
            <a:r>
              <a:rPr lang="fa-IR" sz="2000" dirty="0">
                <a:latin typeface="Calibri" panose="020F0502020204030204" pitchFamily="34" charset="0"/>
                <a:ea typeface="Calibri" panose="020F0502020204030204" pitchFamily="34" charset="0"/>
                <a:cs typeface="B Nazanin" panose="00000400000000000000" pitchFamily="2" charset="-78"/>
              </a:rPr>
              <a:t> داشتن ذخیره کافی از داروها</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err="1">
                <a:latin typeface="Tahoma" panose="020B0604030504040204" pitchFamily="34" charset="0"/>
                <a:ea typeface="Calibri" panose="020F0502020204030204" pitchFamily="34" charset="0"/>
                <a:cs typeface="B Nazanin" panose="00000400000000000000" pitchFamily="2" charset="-78"/>
              </a:rPr>
              <a:t>توصيه</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Tahoma" panose="020B0604030504040204" pitchFamily="34" charset="0"/>
                <a:ea typeface="Calibri" panose="020F0502020204030204" pitchFamily="34" charset="0"/>
                <a:cs typeface="B Nazanin" panose="00000400000000000000" pitchFamily="2" charset="-78"/>
              </a:rPr>
              <a:t>و</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err="1">
                <a:latin typeface="Tahoma" panose="020B0604030504040204" pitchFamily="34" charset="0"/>
                <a:ea typeface="Calibri" panose="020F0502020204030204" pitchFamily="34" charset="0"/>
                <a:cs typeface="B Nazanin" panose="00000400000000000000" pitchFamily="2" charset="-78"/>
              </a:rPr>
              <a:t>تاكيد</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Tahoma" panose="020B0604030504040204" pitchFamily="34" charset="0"/>
                <a:ea typeface="Calibri" panose="020F0502020204030204" pitchFamily="34" charset="0"/>
                <a:cs typeface="B Nazanin" panose="00000400000000000000" pitchFamily="2" charset="-78"/>
              </a:rPr>
              <a:t>بر</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Tahoma" panose="020B0604030504040204" pitchFamily="34" charset="0"/>
                <a:ea typeface="Calibri" panose="020F0502020204030204" pitchFamily="34" charset="0"/>
                <a:cs typeface="B Nazanin" panose="00000400000000000000" pitchFamily="2" charset="-78"/>
              </a:rPr>
              <a:t>نیاز</a:t>
            </a:r>
            <a:r>
              <a:rPr lang="fa-IR" sz="2000" dirty="0">
                <a:latin typeface="Calibri" panose="020F0502020204030204" pitchFamily="34" charset="0"/>
                <a:ea typeface="Calibri" panose="020F0502020204030204" pitchFamily="34" charset="0"/>
                <a:cs typeface="B Nazanin" panose="00000400000000000000" pitchFamily="2" charset="-78"/>
              </a:rPr>
              <a:t> به مصرف داروها به طور منظم ،حتی اگر هیچ علامتی ندارد.</a:t>
            </a:r>
            <a:endParaRPr lang="en-US" sz="2000" dirty="0">
              <a:effectLst/>
              <a:latin typeface="Calibri" panose="020F0502020204030204" pitchFamily="34" charset="0"/>
              <a:ea typeface="Calibri" panose="020F0502020204030204" pitchFamily="34" charset="0"/>
              <a:cs typeface="Arial" panose="020B0604020202090204" pitchFamily="34" charset="0"/>
            </a:endParaRPr>
          </a:p>
        </p:txBody>
      </p:sp>
    </p:spTree>
    <p:extLst>
      <p:ext uri="{BB962C8B-B14F-4D97-AF65-F5344CB8AC3E}">
        <p14:creationId xmlns:p14="http://schemas.microsoft.com/office/powerpoint/2010/main" val="9454806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99622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3322749" y="544727"/>
            <a:ext cx="8384147" cy="1013617"/>
          </a:xfrm>
        </p:spPr>
        <p:txBody>
          <a:bodyPr vert="horz" lIns="91440" tIns="45720" rIns="91440" bIns="45720" rtlCol="0" anchor="t">
            <a:normAutofit/>
          </a:bodyPr>
          <a:lstStyle/>
          <a:p>
            <a:pPr algn="r"/>
            <a:r>
              <a:rPr lang="fa-IR" dirty="0" err="1">
                <a:cs typeface="B Titr" panose="00000700000000000000" pitchFamily="2" charset="-78"/>
              </a:rPr>
              <a:t>خطرسنجی</a:t>
            </a:r>
            <a:r>
              <a:rPr lang="fa-IR" dirty="0">
                <a:cs typeface="B Titr" panose="00000700000000000000" pitchFamily="2" charset="-78"/>
              </a:rPr>
              <a:t> جدید قلبی عروقی نسخه سال 2019 </a:t>
            </a:r>
            <a:endParaRPr lang="en-US" dirty="0">
              <a:cs typeface="B Titr" panose="00000700000000000000" pitchFamily="2" charset="-78"/>
            </a:endParaRPr>
          </a:p>
        </p:txBody>
      </p:sp>
      <p:sp>
        <p:nvSpPr>
          <p:cNvPr id="4" name="Rectangle 3"/>
          <p:cNvSpPr/>
          <p:nvPr/>
        </p:nvSpPr>
        <p:spPr>
          <a:xfrm>
            <a:off x="1017431" y="1545465"/>
            <a:ext cx="11174569" cy="4309449"/>
          </a:xfrm>
          <a:prstGeom prst="rect">
            <a:avLst/>
          </a:prstGeom>
        </p:spPr>
        <p:txBody>
          <a:bodyPr wrap="square">
            <a:spAutoFit/>
          </a:bodyPr>
          <a:lstStyle/>
          <a:p>
            <a:pPr marL="285750" indent="-285750" algn="justLow" rtl="1">
              <a:lnSpc>
                <a:spcPct val="107000"/>
              </a:lnSpc>
              <a:spcAft>
                <a:spcPts val="800"/>
              </a:spcAft>
              <a:buFont typeface="Wingdings" panose="05000000000000000000" pitchFamily="2" charset="2"/>
              <a:buChar char="Ø"/>
            </a:pPr>
            <a:r>
              <a:rPr lang="fa-IR" sz="2800" b="1" dirty="0">
                <a:latin typeface="Calibri" panose="020F0502020204030204" pitchFamily="34" charset="0"/>
                <a:ea typeface="Calibri" panose="020F0502020204030204" pitchFamily="34" charset="0"/>
                <a:cs typeface="B Nazanin" panose="00000400000000000000" pitchFamily="2" charset="-78"/>
              </a:rPr>
              <a:t>چارت بروز شده برای 21 منطقه جهانی (تعریف شده در مطالعه </a:t>
            </a:r>
            <a:r>
              <a:rPr lang="en-US" sz="2800" b="1" dirty="0">
                <a:latin typeface="Calibri" panose="020F0502020204030204" pitchFamily="34" charset="0"/>
                <a:ea typeface="Calibri" panose="020F0502020204030204" pitchFamily="34" charset="0"/>
                <a:cs typeface="B Nazanin" panose="00000400000000000000" pitchFamily="2" charset="-78"/>
              </a:rPr>
              <a:t>GBD</a:t>
            </a:r>
            <a:r>
              <a:rPr lang="fa-IR" sz="2800" b="1" dirty="0">
                <a:latin typeface="Calibri" panose="020F0502020204030204" pitchFamily="34" charset="0"/>
                <a:ea typeface="Calibri" panose="020F0502020204030204" pitchFamily="34" charset="0"/>
                <a:cs typeface="B Nazanin" panose="00000400000000000000" pitchFamily="2" charset="-78"/>
              </a:rPr>
              <a:t>) تهیه شده است. چارت های جدید کمی هستند و طبقه بندی آن تغییر کرده است: کمتر از 5 % (سبز)، 5 تا کمتر از10 (زرد)، 10 تا کمتر از 20 %(نارنجی)، 20 تا کمتر از 30 % (قرمز)، و 30 % و بیشتر (قرمز تیره). </a:t>
            </a:r>
          </a:p>
          <a:p>
            <a:pPr marL="285750" indent="-285750" algn="justLow" rtl="1">
              <a:lnSpc>
                <a:spcPct val="107000"/>
              </a:lnSpc>
              <a:spcAft>
                <a:spcPts val="800"/>
              </a:spcAft>
              <a:buFont typeface="Wingdings" panose="05000000000000000000" pitchFamily="2" charset="2"/>
              <a:buChar char="Ø"/>
            </a:pPr>
            <a:endParaRPr lang="fa-IR" sz="2800" b="1" dirty="0">
              <a:latin typeface="Calibri" panose="020F0502020204030204" pitchFamily="34" charset="0"/>
              <a:ea typeface="Calibri" panose="020F0502020204030204" pitchFamily="34" charset="0"/>
              <a:cs typeface="B Nazanin" panose="00000400000000000000" pitchFamily="2" charset="-78"/>
            </a:endParaRPr>
          </a:p>
          <a:p>
            <a:pPr marL="285750" indent="-285750" algn="justLow" rtl="1">
              <a:lnSpc>
                <a:spcPct val="107000"/>
              </a:lnSpc>
              <a:spcAft>
                <a:spcPts val="800"/>
              </a:spcAft>
              <a:buFont typeface="Wingdings" panose="05000000000000000000" pitchFamily="2" charset="2"/>
              <a:buChar char="Ø"/>
            </a:pPr>
            <a:r>
              <a:rPr lang="fa-IR" sz="2800" b="1" dirty="0">
                <a:latin typeface="Calibri" panose="020F0502020204030204" pitchFamily="34" charset="0"/>
                <a:ea typeface="Calibri" panose="020F0502020204030204" pitchFamily="34" charset="0"/>
                <a:cs typeface="B Nazanin" panose="00000400000000000000" pitchFamily="2" charset="-78"/>
              </a:rPr>
              <a:t>دو نوع چارت وجود دارد. اگر امکان اندازه گیری کلسترول وجود دارد از چارت (</a:t>
            </a:r>
            <a:r>
              <a:rPr lang="en-US" sz="2800" b="1" dirty="0">
                <a:latin typeface="Calibri" panose="020F0502020204030204" pitchFamily="34" charset="0"/>
                <a:ea typeface="Calibri" panose="020F0502020204030204" pitchFamily="34" charset="0"/>
                <a:cs typeface="B Nazanin" panose="00000400000000000000" pitchFamily="2" charset="-78"/>
              </a:rPr>
              <a:t>Laboratory–based</a:t>
            </a:r>
            <a:r>
              <a:rPr lang="fa-IR" sz="2800" b="1" dirty="0">
                <a:latin typeface="Calibri" panose="020F0502020204030204" pitchFamily="34" charset="0"/>
                <a:ea typeface="Calibri" panose="020F0502020204030204" pitchFamily="34" charset="0"/>
                <a:cs typeface="B Nazanin" panose="00000400000000000000" pitchFamily="2" charset="-78"/>
              </a:rPr>
              <a:t>) استفاده میشود و در غیر اینصورت (</a:t>
            </a:r>
            <a:r>
              <a:rPr lang="en-US" sz="2800" b="1" dirty="0" err="1">
                <a:latin typeface="Calibri" panose="020F0502020204030204" pitchFamily="34" charset="0"/>
                <a:ea typeface="Calibri" panose="020F0502020204030204" pitchFamily="34" charset="0"/>
                <a:cs typeface="B Nazanin" panose="00000400000000000000" pitchFamily="2" charset="-78"/>
              </a:rPr>
              <a:t>Nonlaboratory</a:t>
            </a:r>
            <a:r>
              <a:rPr lang="en-US" sz="2800" b="1" dirty="0">
                <a:latin typeface="Calibri" panose="020F0502020204030204" pitchFamily="34" charset="0"/>
                <a:ea typeface="Calibri" panose="020F0502020204030204" pitchFamily="34" charset="0"/>
                <a:cs typeface="B Nazanin" panose="00000400000000000000" pitchFamily="2" charset="-78"/>
              </a:rPr>
              <a:t>-Based</a:t>
            </a:r>
            <a:r>
              <a:rPr lang="fa-IR" sz="2800" b="1" dirty="0">
                <a:latin typeface="Calibri" panose="020F0502020204030204" pitchFamily="34" charset="0"/>
                <a:ea typeface="Calibri" panose="020F0502020204030204" pitchFamily="34" charset="0"/>
                <a:cs typeface="B Nazanin" panose="00000400000000000000" pitchFamily="2" charset="-78"/>
              </a:rPr>
              <a:t>) مورد  استفاده واقع میشود. </a:t>
            </a:r>
          </a:p>
          <a:p>
            <a:pPr algn="justLow" rtl="1">
              <a:lnSpc>
                <a:spcPct val="107000"/>
              </a:lnSpc>
              <a:spcAft>
                <a:spcPts val="800"/>
              </a:spcAft>
            </a:pPr>
            <a:endParaRPr lang="fa-IR" b="1"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07000"/>
              </a:lnSpc>
              <a:spcAft>
                <a:spcPts val="800"/>
              </a:spcAft>
            </a:pPr>
            <a:endParaRPr lang="en-US" b="1" dirty="0">
              <a:effectLst/>
              <a:latin typeface="Calibri" panose="020F0502020204030204" pitchFamily="34" charset="0"/>
              <a:ea typeface="Calibri" panose="020F0502020204030204" pitchFamily="34" charset="0"/>
              <a:cs typeface="Arial" panose="020B0604020202090204" pitchFamily="34" charset="0"/>
            </a:endParaRPr>
          </a:p>
        </p:txBody>
      </p:sp>
    </p:spTree>
    <p:extLst>
      <p:ext uri="{BB962C8B-B14F-4D97-AF65-F5344CB8AC3E}">
        <p14:creationId xmlns:p14="http://schemas.microsoft.com/office/powerpoint/2010/main" val="4228827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D3D324-7FC3-2A09-5D60-2ACFBC6128BB}"/>
              </a:ext>
            </a:extLst>
          </p:cNvPr>
          <p:cNvSpPr>
            <a:spLocks noGrp="1"/>
          </p:cNvSpPr>
          <p:nvPr>
            <p:ph idx="1"/>
          </p:nvPr>
        </p:nvSpPr>
        <p:spPr>
          <a:xfrm>
            <a:off x="742121" y="675861"/>
            <a:ext cx="11343861" cy="5883965"/>
          </a:xfrm>
        </p:spPr>
        <p:txBody>
          <a:bodyPr>
            <a:normAutofit/>
          </a:bodyPr>
          <a:lstStyle/>
          <a:p>
            <a:pPr algn="just" rtl="1"/>
            <a:r>
              <a:rPr lang="fa-IR" sz="2400" b="1" dirty="0">
                <a:latin typeface="Calibri" panose="020F0502020204030204" pitchFamily="34" charset="0"/>
                <a:ea typeface="Calibri" panose="020F0502020204030204" pitchFamily="34" charset="0"/>
                <a:cs typeface="B Nazanin" panose="00000400000000000000" pitchFamily="2" charset="-78"/>
              </a:rPr>
              <a:t>تعیین خطر بر مبنای چارت بدون آزمایش مبنای مداخله و محاسبه خطر نیست و فقط برای تاکید بر لزوم انجام خطرسنجی در اولین فرصت بر اساس میزان کلسترول برای افراد با خطر 10 درصد و بالاتر میباشد.</a:t>
            </a:r>
          </a:p>
          <a:p>
            <a:pPr algn="just" rtl="1"/>
            <a:endParaRPr lang="fa-IR" sz="2400" b="1" dirty="0">
              <a:latin typeface="Calibri" panose="020F0502020204030204" pitchFamily="34" charset="0"/>
              <a:ea typeface="Calibri" panose="020F0502020204030204" pitchFamily="34" charset="0"/>
              <a:cs typeface="B Nazanin" panose="00000400000000000000" pitchFamily="2" charset="-78"/>
            </a:endParaRPr>
          </a:p>
          <a:p>
            <a:pPr algn="just" rtl="1"/>
            <a:endParaRPr lang="fa-IR" sz="2400" b="1" dirty="0">
              <a:latin typeface="Calibri" panose="020F0502020204030204" pitchFamily="34" charset="0"/>
              <a:ea typeface="Calibri" panose="020F0502020204030204" pitchFamily="34" charset="0"/>
              <a:cs typeface="B Nazanin" panose="00000400000000000000" pitchFamily="2" charset="-78"/>
            </a:endParaRPr>
          </a:p>
          <a:p>
            <a:pPr algn="just" rtl="1"/>
            <a:r>
              <a:rPr lang="fa-IR" sz="2400" b="1" dirty="0">
                <a:latin typeface="Calibri" panose="020F0502020204030204" pitchFamily="34" charset="0"/>
                <a:ea typeface="Calibri" panose="020F0502020204030204" pitchFamily="34" charset="0"/>
                <a:cs typeface="B Nazanin" panose="00000400000000000000" pitchFamily="2" charset="-78"/>
              </a:rPr>
              <a:t> چارت مبتنی بر آزمایش بر مبنای اطلاعات شامل سن، جنس، وضعیت مصرف دخانیات، فشارخون سیستول، سابقه دیابت ملیتوس و میزان کلسترل تام است. در چارت بدون آزمایش، نمایه توده بدنی جایگزین میزان کلسترول شده است، اما چارت جداگانه ای برای افراد مبتلا به دیابت ملیتوس وجود ندارد. نوع آزمایشگاهی می تواند در مناطقی که تسهیلات آزمایشگاهی، منابع انسانی و مالی در دسترس هستند، مورد استفاده قرار گیرد. از این نوع می توان در تصمیم گیری برای درمان استفاده کرد. این نوع به کارکنان بهداشتی درمانی کمک می کند یک مداخله و رژیم درمانی را شروع کنند و یک برنامه پیگیری مناسب بر اساس وضعیت خطر کلی بیمار طراحی کنند.  اما چارت بدون آزمایش تنها افراد در معرض خطر بیشتر را تعیین میکند تا به آنها تاکید شود که باید مورد ارزیابی بیشتر قرار گیرند و لازم است که آزمایش قند و کلسترول را انجام دهند. </a:t>
            </a:r>
            <a:endParaRPr lang="en-US" sz="2400" b="1" dirty="0">
              <a:latin typeface="Calibri" panose="020F0502020204030204" pitchFamily="34" charset="0"/>
              <a:ea typeface="Calibri" panose="020F0502020204030204" pitchFamily="34" charset="0"/>
              <a:cs typeface="Arial" panose="020B0604020202090204" pitchFamily="34" charset="0"/>
            </a:endParaRPr>
          </a:p>
          <a:p>
            <a:endParaRPr lang="fa-IR" b="1" dirty="0">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Tree>
    <p:extLst>
      <p:ext uri="{BB962C8B-B14F-4D97-AF65-F5344CB8AC3E}">
        <p14:creationId xmlns:p14="http://schemas.microsoft.com/office/powerpoint/2010/main" val="52938590"/>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7ABECC33-6CC3-0259-EA97-04D31BC7B2F7}"/>
              </a:ext>
            </a:extLst>
          </p:cNvPr>
          <p:cNvSpPr>
            <a:spLocks noGrp="1"/>
          </p:cNvSpPr>
          <p:nvPr>
            <p:ph type="title"/>
          </p:nvPr>
        </p:nvSpPr>
        <p:spPr>
          <a:xfrm>
            <a:off x="5734148" y="136417"/>
            <a:ext cx="6383628" cy="507528"/>
          </a:xfrm>
        </p:spPr>
        <p:txBody>
          <a:bodyPr vert="horz" lIns="91440" tIns="45720" rIns="91440" bIns="45720" rtlCol="0" anchor="t">
            <a:normAutofit/>
          </a:bodyPr>
          <a:lstStyle/>
          <a:p>
            <a:pPr algn="r"/>
            <a:r>
              <a:rPr lang="fa-IR" sz="1800" dirty="0">
                <a:cs typeface="B Titr" panose="00000700000000000000" pitchFamily="2" charset="-78"/>
              </a:rPr>
              <a:t>مقایسه چارت جدید </a:t>
            </a:r>
            <a:r>
              <a:rPr lang="fa-IR" sz="1800" dirty="0" err="1">
                <a:cs typeface="B Titr" panose="00000700000000000000" pitchFamily="2" charset="-78"/>
              </a:rPr>
              <a:t>خطرسنجی</a:t>
            </a:r>
            <a:r>
              <a:rPr lang="fa-IR" sz="1800" dirty="0">
                <a:cs typeface="B Titr" panose="00000700000000000000" pitchFamily="2" charset="-78"/>
              </a:rPr>
              <a:t> قلبی عروقی مبتنی بر انجام آزمایش</a:t>
            </a:r>
            <a:endParaRPr lang="en-US" sz="1800" dirty="0">
              <a:cs typeface="B Titr" panose="00000700000000000000" pitchFamily="2" charset="-78"/>
            </a:endParaRPr>
          </a:p>
        </p:txBody>
      </p:sp>
      <p:pic>
        <p:nvPicPr>
          <p:cNvPr id="4" name="Picture 3" descr="C:\Users\h\Desktop\Capture.PNG"/>
          <p:cNvPicPr/>
          <p:nvPr/>
        </p:nvPicPr>
        <p:blipFill>
          <a:blip r:embed="rId3" cstate="print"/>
          <a:srcRect/>
          <a:stretch>
            <a:fillRect/>
          </a:stretch>
        </p:blipFill>
        <p:spPr bwMode="auto">
          <a:xfrm>
            <a:off x="167424" y="0"/>
            <a:ext cx="6264669" cy="6858000"/>
          </a:xfrm>
          <a:prstGeom prst="rect">
            <a:avLst/>
          </a:prstGeom>
          <a:noFill/>
          <a:ln w="9525">
            <a:noFill/>
            <a:miter lim="800000"/>
            <a:headEnd/>
            <a:tailEnd/>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6108" y="548560"/>
            <a:ext cx="4365938" cy="6309440"/>
          </a:xfrm>
          <a:prstGeom prst="rect">
            <a:avLst/>
          </a:prstGeom>
        </p:spPr>
      </p:pic>
    </p:spTree>
    <p:extLst>
      <p:ext uri="{BB962C8B-B14F-4D97-AF65-F5344CB8AC3E}">
        <p14:creationId xmlns:p14="http://schemas.microsoft.com/office/powerpoint/2010/main" val="1711901333"/>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Override1.xml><?xml version="1.0" encoding="utf-8"?>
<a:themeOverride xmlns:a="http://schemas.openxmlformats.org/drawingml/2006/main">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2F43DC-1D2E-4BDE-BF61-99A2BDBA5B67}">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www.w3.org/XML/1998/namespace"/>
  </ds:schemaRefs>
</ds:datastoreItem>
</file>

<file path=customXml/itemProps2.xml><?xml version="1.0" encoding="utf-8"?>
<ds:datastoreItem xmlns:ds="http://schemas.openxmlformats.org/officeDocument/2006/customXml" ds:itemID="{FA50E9D4-BB3E-488E-B5A1-ABAE2903E4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BCAFDFCC-F796-4CD0-A3F8-73E7DC5063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1815</TotalTime>
  <Words>5228</Words>
  <Application>Microsoft Office PowerPoint</Application>
  <PresentationFormat>Widescreen</PresentationFormat>
  <Paragraphs>331</Paragraphs>
  <Slides>67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67</vt:i4>
      </vt:variant>
    </vt:vector>
  </HeadingPairs>
  <TitlesOfParts>
    <vt:vector size="76" baseType="lpstr">
      <vt:lpstr>Century Gothic</vt:lpstr>
      <vt:lpstr>Tahoma</vt:lpstr>
      <vt:lpstr>Arial</vt:lpstr>
      <vt:lpstr>Symbol</vt:lpstr>
      <vt:lpstr>Calibri</vt:lpstr>
      <vt:lpstr>Wingdings 3</vt:lpstr>
      <vt:lpstr>B Nazanin</vt:lpstr>
      <vt:lpstr>Wingdings</vt:lpstr>
      <vt:lpstr>Wisp</vt:lpstr>
      <vt:lpstr>PowerPoint Presentation</vt:lpstr>
      <vt:lpstr>کارگاه معرفی خدمات بروز رسانی شده خطرسنجی قلبی عروقی، دیابت و فشارخون بالا</vt:lpstr>
      <vt:lpstr>بلوک دیاگرام خدمت خطرسنجی (نسخه سال 2007)</vt:lpstr>
      <vt:lpstr>PowerPoint Presentation</vt:lpstr>
      <vt:lpstr>طبقه بندی سطوح خطر- خدمت خطرسنجی نسخه سال 2007</vt:lpstr>
      <vt:lpstr>ارزیابی های اولیه- خدمت خطرسنجی</vt:lpstr>
      <vt:lpstr>خطرسنجی جدید قلبی عروقی نسخه سال 2019 </vt:lpstr>
      <vt:lpstr>PowerPoint Presentation</vt:lpstr>
      <vt:lpstr>مقایسه چارت جدید خطرسنجی قلبی عروقی مبتنی بر انجام آزمایش</vt:lpstr>
      <vt:lpstr>مقایسه چارت جدید خطرسنجی قلبی عروقی بدون انجام آزمایش</vt:lpstr>
      <vt:lpstr>مقایسه  چارت خطرسنجی  2007 WHO/ISH   با  چارت جدید خطر سنجی CVD risk 2019 WHO </vt:lpstr>
      <vt:lpstr>بلوک دیاگرام سطوح خطر در خدمت خطرسنجی بر اساس چارت جدید</vt:lpstr>
      <vt:lpstr>دیابت</vt:lpstr>
      <vt:lpstr>خدمات مراقبت دیابت</vt:lpstr>
      <vt:lpstr>فرآیند شناسایی و مراقبت دیابت (شروع با خدمت خطرسنجی)</vt:lpstr>
      <vt:lpstr>ادامه فلوچارت دیابت...</vt:lpstr>
      <vt:lpstr>کنترل دیابت</vt:lpstr>
      <vt:lpstr>کنترل دیابت</vt:lpstr>
      <vt:lpstr>کنترل دیابت</vt:lpstr>
      <vt:lpstr>مصوبه بازبینی بسته دیابت و بیمه</vt:lpstr>
      <vt:lpstr>مصوبه بازبینی بسته دیابت و بیمه</vt:lpstr>
      <vt:lpstr>نامه ابلاغیه مقام محترم وزارت</vt:lpstr>
      <vt:lpstr>نامه ابلاغیه مقام محترم وزارت</vt:lpstr>
      <vt:lpstr>فلوچارت فرآیندی خدمت آموزش سالانه دیابت توسط مراقب سلامت/بهورز </vt:lpstr>
      <vt:lpstr>نکات مهم خدمات مراقبت دیابت</vt:lpstr>
      <vt:lpstr>نکات مهم خدمات مراقبت دیابت</vt:lpstr>
      <vt:lpstr>محتوای آموزشی (در سامانه سیب)</vt:lpstr>
      <vt:lpstr>محتوای آموزشی (پوستر، سایت و ...) </vt:lpstr>
      <vt:lpstr>محتوای آموزشی (ویژه مراقب سلامت/بهورز)</vt:lpstr>
      <vt:lpstr>محتوای آموزشی (ویژه مبتلایان به دیابت)</vt:lpstr>
      <vt:lpstr>گزارش های دوره ای مراقبت دیابت/ پره دیابت</vt:lpstr>
      <vt:lpstr>گزارش های دوره ای مراقبت دیابت/ پره دیابت</vt:lpstr>
      <vt:lpstr>گزارش های دوره ای مراقبت دیابت/ پره دیابت</vt:lpstr>
      <vt:lpstr>اهم اقدامات انجام شده در حوزه دیابت  در سال 1400 و 1401</vt:lpstr>
      <vt:lpstr>فشارخون بالا</vt:lpstr>
      <vt:lpstr>خدمات تشخیص و مراقبت مبتلایان به فشارخون بالا     </vt:lpstr>
      <vt:lpstr>نکات مهم در ارایه خدمات تشخیص فشارخون بالا</vt:lpstr>
      <vt:lpstr>نکات مهم در هوشمندسازی ساختار خدمات فشارخون بالا-  در دست انجام توسط شرکت داپا</vt:lpstr>
      <vt:lpstr>PowerPoint Presentation</vt:lpstr>
      <vt:lpstr>خدمات تشخیص فشارخون بالا توسط پزشک</vt:lpstr>
      <vt:lpstr>خدمات تشخیص فشارخون بالا توسط پزشک</vt:lpstr>
      <vt:lpstr>خدمت تشخیص فشارخون بالا-پزشک (نوبت اول) کد 8521</vt:lpstr>
      <vt:lpstr>خدمت تشخیص فشارخون بالا-پزشک (نوبت اول) کد 8521 </vt:lpstr>
      <vt:lpstr>خدمت تشخیص فشارخون بالا (موارد مشکوک از نوبت اول) (کد 8520) </vt:lpstr>
      <vt:lpstr>خدمت تشخیص فشارخون بالا (موارد مشکوک از نوبت اول) (کد 8520)  خدمت تشخیص قطعی فشارخون بالا (موارد مشکوک از نوبت اول) (کد 8520)  فقط به افرادی که در خدمت تشخیص فشارخون بالا(نوبت اول) دارای فشارخون 140/90 تا 160/100  بودند(مشکوک به فشارخون بالا) ارایه میشود.  </vt:lpstr>
      <vt:lpstr>خدمت تشخیص فشارخون بالا (موارد مشکوک از نوبت اول) (کد 8520) نکات موثر در اقدام فشارخون بالا (مرحله یک)   </vt:lpstr>
      <vt:lpstr>خدمت تشخیص فشارخون بالا (موارد مشکوک از نوبت اول) (کد 8520) نکات موثر در اقدام فشارخون بالا (مرحله یک)   </vt:lpstr>
      <vt:lpstr>درمان فشارخون 100/ 160  تا 180/110میلیمتر جیوه  (فشارخون بالا مرحله دو)   </vt:lpstr>
      <vt:lpstr>PowerPoint Presentation</vt:lpstr>
      <vt:lpstr>PowerPoint Presentation</vt:lpstr>
      <vt:lpstr>خدمات مراقبت فشارخون بالا</vt:lpstr>
      <vt:lpstr>مراقبت بيمار مبتلا به فشار خون بالا- پزشک : کد 7974</vt:lpstr>
      <vt:lpstr>مراقبت بيمار مبتلا به فشار خون بالا- پزشک : کد 7974</vt:lpstr>
      <vt:lpstr>مراقبت بيمار مبتلا به فشار خون بالا- پزشک : کد 7974</vt:lpstr>
      <vt:lpstr>PowerPoint Presentation</vt:lpstr>
      <vt:lpstr>مداخلات آموزشي براي كنترل افت فشار خون وضعيتي</vt:lpstr>
      <vt:lpstr>مراقبت بيمار مبتلا به فشار خون بالا- غير پزشک: کد 7971</vt:lpstr>
      <vt:lpstr>مراقبت بيمار مبتلا به فشار خون بالا- غير پزشک: کد 7971</vt:lpstr>
      <vt:lpstr>مراقبت بيمار مبتلا به فشار خون بالا- غير پزشک: کد 7971</vt:lpstr>
      <vt:lpstr>مراقبت بيمار مبتلا به فشار خون بالا- غير پزشک: کد 7971</vt:lpstr>
      <vt:lpstr>PowerPoint Presentation</vt:lpstr>
      <vt:lpstr>PowerPoint Presentation</vt:lpstr>
      <vt:lpstr>آموزش به بیمار در خصوص شیوه زندگی سالم</vt:lpstr>
      <vt:lpstr>آموزش به بیمار در خصوص شیوه زندگی سالم</vt:lpstr>
      <vt:lpstr>آموزش به بیمار در خصوص شیوه زندگی سالم</vt:lpstr>
      <vt:lpstr>آموزش به بیمار در خصوص شیوه زندگی سالم</vt:lpstr>
      <vt:lpstr>PowerPoint Presentation</vt:lpstr>
    </vt:vector>
  </TitlesOfParts>
  <Company>health.gov.ir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يوسفي خانم الهام</dc:creator>
  <cp:lastModifiedBy>زهره حسني</cp:lastModifiedBy>
  <cp:revision>129</cp:revision>
  <cp:lastPrinted>2023-10-08T16:55:39Z</cp:lastPrinted>
  <dcterms:created xsi:type="dcterms:W3CDTF">2023-07-22T08:47:24Z</dcterms:created>
  <dcterms:modified xsi:type="dcterms:W3CDTF">2023-10-08T17:07:21Z</dcterms:modified>
</cp:coreProperties>
</file>