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32" r:id="rId2"/>
  </p:sldMasterIdLst>
  <p:handoutMasterIdLst>
    <p:handoutMasterId r:id="rId65"/>
  </p:handoutMasterIdLst>
  <p:sldIdLst>
    <p:sldId id="258" r:id="rId3"/>
    <p:sldId id="257" r:id="rId4"/>
    <p:sldId id="405" r:id="rId5"/>
    <p:sldId id="455" r:id="rId6"/>
    <p:sldId id="456" r:id="rId7"/>
    <p:sldId id="460" r:id="rId8"/>
    <p:sldId id="464" r:id="rId9"/>
    <p:sldId id="504" r:id="rId10"/>
    <p:sldId id="505" r:id="rId11"/>
    <p:sldId id="506" r:id="rId12"/>
    <p:sldId id="452" r:id="rId13"/>
    <p:sldId id="483" r:id="rId14"/>
    <p:sldId id="486" r:id="rId15"/>
    <p:sldId id="454" r:id="rId16"/>
    <p:sldId id="466" r:id="rId17"/>
    <p:sldId id="444" r:id="rId18"/>
    <p:sldId id="467" r:id="rId19"/>
    <p:sldId id="468" r:id="rId20"/>
    <p:sldId id="406" r:id="rId21"/>
    <p:sldId id="407" r:id="rId22"/>
    <p:sldId id="469" r:id="rId23"/>
    <p:sldId id="470" r:id="rId24"/>
    <p:sldId id="471" r:id="rId25"/>
    <p:sldId id="445" r:id="rId26"/>
    <p:sldId id="472" r:id="rId27"/>
    <p:sldId id="473" r:id="rId28"/>
    <p:sldId id="474" r:id="rId29"/>
    <p:sldId id="408" r:id="rId30"/>
    <p:sldId id="409" r:id="rId31"/>
    <p:sldId id="446" r:id="rId32"/>
    <p:sldId id="480" r:id="rId33"/>
    <p:sldId id="475" r:id="rId34"/>
    <p:sldId id="410" r:id="rId35"/>
    <p:sldId id="487" r:id="rId36"/>
    <p:sldId id="411" r:id="rId37"/>
    <p:sldId id="488" r:id="rId38"/>
    <p:sldId id="476" r:id="rId39"/>
    <p:sldId id="412" r:id="rId40"/>
    <p:sldId id="437" r:id="rId41"/>
    <p:sldId id="413" r:id="rId42"/>
    <p:sldId id="438" r:id="rId43"/>
    <p:sldId id="440" r:id="rId44"/>
    <p:sldId id="481" r:id="rId45"/>
    <p:sldId id="494" r:id="rId46"/>
    <p:sldId id="491" r:id="rId47"/>
    <p:sldId id="492" r:id="rId48"/>
    <p:sldId id="490" r:id="rId49"/>
    <p:sldId id="495" r:id="rId50"/>
    <p:sldId id="489" r:id="rId51"/>
    <p:sldId id="496" r:id="rId52"/>
    <p:sldId id="499" r:id="rId53"/>
    <p:sldId id="497" r:id="rId54"/>
    <p:sldId id="498" r:id="rId55"/>
    <p:sldId id="500" r:id="rId56"/>
    <p:sldId id="501" r:id="rId57"/>
    <p:sldId id="502" r:id="rId58"/>
    <p:sldId id="503" r:id="rId59"/>
    <p:sldId id="508" r:id="rId60"/>
    <p:sldId id="507" r:id="rId61"/>
    <p:sldId id="509" r:id="rId62"/>
    <p:sldId id="510" r:id="rId63"/>
    <p:sldId id="284" r:id="rId64"/>
  </p:sldIdLst>
  <p:sldSz cx="12192000" cy="6858000"/>
  <p:notesSz cx="6858000" cy="9144000"/>
  <p:defaultTextStyle>
    <a:defPPr>
      <a:defRPr lang="en-US"/>
    </a:defPPr>
    <a:lvl1pPr algn="r" rtl="1" fontAlgn="base">
      <a:spcBef>
        <a:spcPct val="0"/>
      </a:spcBef>
      <a:spcAft>
        <a:spcPct val="0"/>
      </a:spcAft>
      <a:defRPr kern="1200">
        <a:solidFill>
          <a:schemeClr val="tx1"/>
        </a:solidFill>
        <a:latin typeface="Calibri" pitchFamily="34" charset="0"/>
        <a:ea typeface="+mn-ea"/>
        <a:cs typeface="Arial" charset="0"/>
      </a:defRPr>
    </a:lvl1pPr>
    <a:lvl2pPr marL="457200" algn="r" rtl="1" fontAlgn="base">
      <a:spcBef>
        <a:spcPct val="0"/>
      </a:spcBef>
      <a:spcAft>
        <a:spcPct val="0"/>
      </a:spcAft>
      <a:defRPr kern="1200">
        <a:solidFill>
          <a:schemeClr val="tx1"/>
        </a:solidFill>
        <a:latin typeface="Calibri" pitchFamily="34" charset="0"/>
        <a:ea typeface="+mn-ea"/>
        <a:cs typeface="Arial" charset="0"/>
      </a:defRPr>
    </a:lvl2pPr>
    <a:lvl3pPr marL="914400" algn="r" rtl="1" fontAlgn="base">
      <a:spcBef>
        <a:spcPct val="0"/>
      </a:spcBef>
      <a:spcAft>
        <a:spcPct val="0"/>
      </a:spcAft>
      <a:defRPr kern="1200">
        <a:solidFill>
          <a:schemeClr val="tx1"/>
        </a:solidFill>
        <a:latin typeface="Calibri" pitchFamily="34" charset="0"/>
        <a:ea typeface="+mn-ea"/>
        <a:cs typeface="Arial" charset="0"/>
      </a:defRPr>
    </a:lvl3pPr>
    <a:lvl4pPr marL="1371600" algn="r" rtl="1" fontAlgn="base">
      <a:spcBef>
        <a:spcPct val="0"/>
      </a:spcBef>
      <a:spcAft>
        <a:spcPct val="0"/>
      </a:spcAft>
      <a:defRPr kern="1200">
        <a:solidFill>
          <a:schemeClr val="tx1"/>
        </a:solidFill>
        <a:latin typeface="Calibri" pitchFamily="34" charset="0"/>
        <a:ea typeface="+mn-ea"/>
        <a:cs typeface="Arial" charset="0"/>
      </a:defRPr>
    </a:lvl4pPr>
    <a:lvl5pPr marL="1828800" algn="r" rtl="1"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4C004C"/>
    <a:srgbClr val="FF6600"/>
    <a:srgbClr val="5C005C"/>
    <a:srgbClr val="07D96B"/>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88" autoAdjust="0"/>
    <p:restoredTop sz="97266" autoAdjust="0"/>
  </p:normalViewPr>
  <p:slideViewPr>
    <p:cSldViewPr snapToGrid="0">
      <p:cViewPr varScale="1">
        <p:scale>
          <a:sx n="70" d="100"/>
          <a:sy n="70" d="100"/>
        </p:scale>
        <p:origin x="68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endParaRPr lang="fa-I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fld id="{6D92B64F-A458-42AA-AE15-640285BAAE1E}" type="datetimeFigureOut">
              <a:rPr lang="fa-IR"/>
              <a:pPr>
                <a:defRPr/>
              </a:pPr>
              <a:t>25/03/1443</a:t>
            </a:fld>
            <a:endParaRPr lang="fa-I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r" rtl="0" fontAlgn="auto">
              <a:spcBef>
                <a:spcPts val="0"/>
              </a:spcBef>
              <a:spcAft>
                <a:spcPts val="0"/>
              </a:spcAft>
              <a:defRPr sz="1200">
                <a:latin typeface="+mn-lt"/>
                <a:cs typeface="+mn-cs"/>
              </a:defRPr>
            </a:lvl1pPr>
          </a:lstStyle>
          <a:p>
            <a:pPr>
              <a:defRPr/>
            </a:pPr>
            <a:endParaRPr lang="fa-I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fld id="{F54B3E57-3084-490D-91A8-BDEAD57FE457}" type="slidenum">
              <a:rPr lang="fa-IR"/>
              <a:pPr>
                <a:defRPr/>
              </a:pPr>
              <a:t>‹#›</a:t>
            </a:fld>
            <a:endParaRPr lang="fa-IR"/>
          </a:p>
        </p:txBody>
      </p:sp>
    </p:spTree>
    <p:extLst>
      <p:ext uri="{BB962C8B-B14F-4D97-AF65-F5344CB8AC3E}">
        <p14:creationId xmlns:p14="http://schemas.microsoft.com/office/powerpoint/2010/main" val="178806444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1FD6673-A428-4952-97B3-89F4D9D5827E}" type="datetimeFigureOut">
              <a:rPr lang="en-US"/>
              <a:pPr>
                <a:defRPr/>
              </a:pPr>
              <a:t>10/31/2021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2452732-18B4-400B-BC8A-6A68FEC2CF30}"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9B8FF7E-811F-4FB6-97B5-9703C810AD91}" type="datetimeFigureOut">
              <a:rPr lang="en-US"/>
              <a:pPr>
                <a:defRPr/>
              </a:pPr>
              <a:t>10/31/2021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1ECEB22-8B62-4354-8824-E18B574B763C}"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1071E0E-3402-4318-BD61-180D02AC63B2}" type="datetimeFigureOut">
              <a:rPr lang="en-US"/>
              <a:pPr>
                <a:defRPr/>
              </a:pPr>
              <a:t>10/31/2021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1081BC3-654C-4B29-BDAB-22983B13CF08}"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a:solidFill>
                <a:prstClr val="black"/>
              </a:solidFill>
              <a:latin typeface="Franklin Gothic Book"/>
              <a:cs typeface="+mn-cs"/>
            </a:endParaRPr>
          </a:p>
        </p:txBody>
      </p:sp>
      <p:sp>
        <p:nvSpPr>
          <p:cNvPr id="29" name="Title 28"/>
          <p:cNvSpPr>
            <a:spLocks noGrp="1"/>
          </p:cNvSpPr>
          <p:nvPr>
            <p:ph type="ctrTitle"/>
          </p:nvPr>
        </p:nvSpPr>
        <p:spPr>
          <a:xfrm>
            <a:off x="508000" y="4853412"/>
            <a:ext cx="112776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508000" y="3886200"/>
            <a:ext cx="112776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B3B4F1F5-0465-4F0A-9943-DC840ADC5B58}" type="datetimeFigureOut">
              <a:rPr lang="fa-IR" smtClean="0">
                <a:solidFill>
                  <a:srgbClr val="F0A22E">
                    <a:shade val="75000"/>
                  </a:srgbClr>
                </a:solidFill>
              </a:rPr>
              <a:pPr/>
              <a:t>25/03/1443</a:t>
            </a:fld>
            <a:endParaRPr lang="fa-IR">
              <a:solidFill>
                <a:srgbClr val="F0A22E">
                  <a:shade val="75000"/>
                </a:srgbClr>
              </a:solidFill>
            </a:endParaRPr>
          </a:p>
        </p:txBody>
      </p:sp>
      <p:sp>
        <p:nvSpPr>
          <p:cNvPr id="2" name="Footer Placeholder 1"/>
          <p:cNvSpPr>
            <a:spLocks noGrp="1"/>
          </p:cNvSpPr>
          <p:nvPr>
            <p:ph type="ftr" sz="quarter" idx="11"/>
          </p:nvPr>
        </p:nvSpPr>
        <p:spPr/>
        <p:txBody>
          <a:bodyPr/>
          <a:lstStyle/>
          <a:p>
            <a:endParaRPr lang="fa-IR">
              <a:solidFill>
                <a:srgbClr val="F0A22E">
                  <a:shade val="75000"/>
                </a:srgbClr>
              </a:solidFill>
            </a:endParaRPr>
          </a:p>
        </p:txBody>
      </p:sp>
      <p:sp>
        <p:nvSpPr>
          <p:cNvPr id="15" name="Slide Number Placeholder 14"/>
          <p:cNvSpPr>
            <a:spLocks noGrp="1"/>
          </p:cNvSpPr>
          <p:nvPr>
            <p:ph type="sldNum" sz="quarter" idx="12"/>
          </p:nvPr>
        </p:nvSpPr>
        <p:spPr>
          <a:xfrm>
            <a:off x="10972800" y="6473952"/>
            <a:ext cx="1011936" cy="246888"/>
          </a:xfrm>
        </p:spPr>
        <p:txBody>
          <a:bodyPr/>
          <a:lstStyle/>
          <a:p>
            <a:fld id="{6D4A3CAD-33D3-4D07-8ED7-5C6EE23A7A57}" type="slidenum">
              <a:rPr lang="fa-IR" smtClean="0">
                <a:solidFill>
                  <a:srgbClr val="F0A22E">
                    <a:shade val="75000"/>
                  </a:srgbClr>
                </a:solidFill>
              </a:rPr>
              <a:pPr/>
              <a:t>‹#›</a:t>
            </a:fld>
            <a:endParaRPr lang="fa-IR">
              <a:solidFill>
                <a:srgbClr val="F0A22E">
                  <a:shade val="75000"/>
                </a:srgbClr>
              </a:solidFill>
            </a:endParaRPr>
          </a:p>
        </p:txBody>
      </p:sp>
    </p:spTree>
    <p:extLst>
      <p:ext uri="{BB962C8B-B14F-4D97-AF65-F5344CB8AC3E}">
        <p14:creationId xmlns:p14="http://schemas.microsoft.com/office/powerpoint/2010/main" val="64590610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3B4F1F5-0465-4F0A-9943-DC840ADC5B58}" type="datetimeFigureOut">
              <a:rPr lang="fa-IR" smtClean="0">
                <a:solidFill>
                  <a:srgbClr val="F0A22E">
                    <a:shade val="75000"/>
                  </a:srgbClr>
                </a:solidFill>
              </a:rPr>
              <a:pPr/>
              <a:t>25/03/1443</a:t>
            </a:fld>
            <a:endParaRPr lang="fa-IR">
              <a:solidFill>
                <a:srgbClr val="F0A22E">
                  <a:shade val="75000"/>
                </a:srgbClr>
              </a:solidFill>
            </a:endParaRPr>
          </a:p>
        </p:txBody>
      </p:sp>
      <p:sp>
        <p:nvSpPr>
          <p:cNvPr id="19" name="Footer Placeholder 18"/>
          <p:cNvSpPr>
            <a:spLocks noGrp="1"/>
          </p:cNvSpPr>
          <p:nvPr>
            <p:ph type="ftr" sz="quarter" idx="11"/>
          </p:nvPr>
        </p:nvSpPr>
        <p:spPr>
          <a:xfrm>
            <a:off x="4775200" y="76201"/>
            <a:ext cx="3860800" cy="288925"/>
          </a:xfrm>
        </p:spPr>
        <p:txBody>
          <a:bodyPr/>
          <a:lstStyle/>
          <a:p>
            <a:endParaRPr lang="fa-IR">
              <a:solidFill>
                <a:srgbClr val="F0A22E">
                  <a:shade val="75000"/>
                </a:srgbClr>
              </a:solidFill>
            </a:endParaRPr>
          </a:p>
        </p:txBody>
      </p:sp>
      <p:sp>
        <p:nvSpPr>
          <p:cNvPr id="16" name="Slide Number Placeholder 15"/>
          <p:cNvSpPr>
            <a:spLocks noGrp="1"/>
          </p:cNvSpPr>
          <p:nvPr>
            <p:ph type="sldNum" sz="quarter" idx="12"/>
          </p:nvPr>
        </p:nvSpPr>
        <p:spPr>
          <a:xfrm>
            <a:off x="10972800" y="6473952"/>
            <a:ext cx="1011936" cy="246888"/>
          </a:xfrm>
        </p:spPr>
        <p:txBody>
          <a:bodyPr/>
          <a:lstStyle/>
          <a:p>
            <a:fld id="{6D4A3CAD-33D3-4D07-8ED7-5C6EE23A7A57}" type="slidenum">
              <a:rPr lang="fa-IR" smtClean="0">
                <a:solidFill>
                  <a:srgbClr val="F0A22E">
                    <a:shade val="75000"/>
                  </a:srgbClr>
                </a:solidFill>
              </a:rPr>
              <a:pPr/>
              <a:t>‹#›</a:t>
            </a:fld>
            <a:endParaRPr lang="fa-IR">
              <a:solidFill>
                <a:srgbClr val="F0A22E">
                  <a:shade val="75000"/>
                </a:srgbClr>
              </a:solidFill>
            </a:endParaRPr>
          </a:p>
        </p:txBody>
      </p:sp>
    </p:spTree>
    <p:extLst>
      <p:ext uri="{BB962C8B-B14F-4D97-AF65-F5344CB8AC3E}">
        <p14:creationId xmlns:p14="http://schemas.microsoft.com/office/powerpoint/2010/main" val="26546258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a:solidFill>
                <a:prstClr val="white"/>
              </a:solidFill>
              <a:latin typeface="Franklin Gothic Book"/>
              <a:cs typeface="+mn-cs"/>
            </a:endParaRPr>
          </a:p>
        </p:txBody>
      </p:sp>
      <p:sp>
        <p:nvSpPr>
          <p:cNvPr id="6" name="Text Placeholder 5"/>
          <p:cNvSpPr>
            <a:spLocks noGrp="1"/>
          </p:cNvSpPr>
          <p:nvPr>
            <p:ph type="body" idx="1"/>
          </p:nvPr>
        </p:nvSpPr>
        <p:spPr>
          <a:xfrm>
            <a:off x="508000" y="1676400"/>
            <a:ext cx="112776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B3B4F1F5-0465-4F0A-9943-DC840ADC5B58}" type="datetimeFigureOut">
              <a:rPr lang="fa-IR" smtClean="0">
                <a:solidFill>
                  <a:srgbClr val="F0A22E">
                    <a:shade val="75000"/>
                  </a:srgbClr>
                </a:solidFill>
              </a:rPr>
              <a:pPr/>
              <a:t>25/03/1443</a:t>
            </a:fld>
            <a:endParaRPr lang="fa-IR">
              <a:solidFill>
                <a:srgbClr val="F0A22E">
                  <a:shade val="75000"/>
                </a:srgbClr>
              </a:solidFill>
            </a:endParaRPr>
          </a:p>
        </p:txBody>
      </p:sp>
      <p:sp>
        <p:nvSpPr>
          <p:cNvPr id="11" name="Footer Placeholder 10"/>
          <p:cNvSpPr>
            <a:spLocks noGrp="1"/>
          </p:cNvSpPr>
          <p:nvPr>
            <p:ph type="ftr" sz="quarter" idx="11"/>
          </p:nvPr>
        </p:nvSpPr>
        <p:spPr/>
        <p:txBody>
          <a:bodyPr/>
          <a:lstStyle/>
          <a:p>
            <a:endParaRPr lang="fa-IR">
              <a:solidFill>
                <a:srgbClr val="F0A22E">
                  <a:shade val="75000"/>
                </a:srgbClr>
              </a:solidFill>
            </a:endParaRPr>
          </a:p>
        </p:txBody>
      </p:sp>
      <p:sp>
        <p:nvSpPr>
          <p:cNvPr id="16" name="Slide Number Placeholder 15"/>
          <p:cNvSpPr>
            <a:spLocks noGrp="1"/>
          </p:cNvSpPr>
          <p:nvPr>
            <p:ph type="sldNum" sz="quarter" idx="12"/>
          </p:nvPr>
        </p:nvSpPr>
        <p:spPr/>
        <p:txBody>
          <a:bodyPr/>
          <a:lstStyle/>
          <a:p>
            <a:fld id="{6D4A3CAD-33D3-4D07-8ED7-5C6EE23A7A57}" type="slidenum">
              <a:rPr lang="fa-IR" smtClean="0">
                <a:solidFill>
                  <a:srgbClr val="F0A22E">
                    <a:shade val="75000"/>
                  </a:srgbClr>
                </a:solidFill>
              </a:rPr>
              <a:pPr/>
              <a:t>‹#›</a:t>
            </a:fld>
            <a:endParaRPr lang="fa-IR">
              <a:solidFill>
                <a:srgbClr val="F0A22E">
                  <a:shade val="75000"/>
                </a:srgbClr>
              </a:solidFill>
            </a:endParaRPr>
          </a:p>
        </p:txBody>
      </p:sp>
      <p:sp>
        <p:nvSpPr>
          <p:cNvPr id="8" name="Title 7"/>
          <p:cNvSpPr>
            <a:spLocks noGrp="1"/>
          </p:cNvSpPr>
          <p:nvPr>
            <p:ph type="title"/>
          </p:nvPr>
        </p:nvSpPr>
        <p:spPr>
          <a:xfrm>
            <a:off x="240633" y="2947086"/>
            <a:ext cx="11582400" cy="1184825"/>
          </a:xfrm>
        </p:spPr>
        <p:txBody>
          <a:bodyPr rtlCol="0" anchor="t"/>
          <a:lstStyle>
            <a:lvl1pPr algn="r">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291222826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402336" y="457200"/>
            <a:ext cx="115824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406400" y="1600200"/>
            <a:ext cx="5588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6197600" y="1600200"/>
            <a:ext cx="57912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B3B4F1F5-0465-4F0A-9943-DC840ADC5B58}" type="datetimeFigureOut">
              <a:rPr lang="fa-IR" smtClean="0">
                <a:solidFill>
                  <a:srgbClr val="F0A22E">
                    <a:shade val="75000"/>
                  </a:srgbClr>
                </a:solidFill>
              </a:rPr>
              <a:pPr/>
              <a:t>25/03/1443</a:t>
            </a:fld>
            <a:endParaRPr lang="fa-IR">
              <a:solidFill>
                <a:srgbClr val="F0A22E">
                  <a:shade val="75000"/>
                </a:srgbClr>
              </a:solidFill>
            </a:endParaRPr>
          </a:p>
        </p:txBody>
      </p:sp>
      <p:sp>
        <p:nvSpPr>
          <p:cNvPr id="10" name="Footer Placeholder 9"/>
          <p:cNvSpPr>
            <a:spLocks noGrp="1"/>
          </p:cNvSpPr>
          <p:nvPr>
            <p:ph type="ftr" sz="quarter" idx="11"/>
          </p:nvPr>
        </p:nvSpPr>
        <p:spPr/>
        <p:txBody>
          <a:bodyPr/>
          <a:lstStyle/>
          <a:p>
            <a:endParaRPr lang="fa-IR">
              <a:solidFill>
                <a:srgbClr val="F0A22E">
                  <a:shade val="75000"/>
                </a:srgbClr>
              </a:solidFill>
            </a:endParaRPr>
          </a:p>
        </p:txBody>
      </p:sp>
      <p:sp>
        <p:nvSpPr>
          <p:cNvPr id="31" name="Slide Number Placeholder 30"/>
          <p:cNvSpPr>
            <a:spLocks noGrp="1"/>
          </p:cNvSpPr>
          <p:nvPr>
            <p:ph type="sldNum" sz="quarter" idx="12"/>
          </p:nvPr>
        </p:nvSpPr>
        <p:spPr/>
        <p:txBody>
          <a:bodyPr/>
          <a:lstStyle/>
          <a:p>
            <a:fld id="{6D4A3CAD-33D3-4D07-8ED7-5C6EE23A7A57}" type="slidenum">
              <a:rPr lang="fa-IR" smtClean="0">
                <a:solidFill>
                  <a:srgbClr val="F0A22E">
                    <a:shade val="75000"/>
                  </a:srgbClr>
                </a:solidFill>
              </a:rPr>
              <a:pPr/>
              <a:t>‹#›</a:t>
            </a:fld>
            <a:endParaRPr lang="fa-IR">
              <a:solidFill>
                <a:srgbClr val="F0A22E">
                  <a:shade val="75000"/>
                </a:srgbClr>
              </a:solidFill>
            </a:endParaRPr>
          </a:p>
        </p:txBody>
      </p:sp>
    </p:spTree>
    <p:extLst>
      <p:ext uri="{BB962C8B-B14F-4D97-AF65-F5344CB8AC3E}">
        <p14:creationId xmlns:p14="http://schemas.microsoft.com/office/powerpoint/2010/main" val="272907600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406400" y="5410200"/>
            <a:ext cx="114808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375259" y="666750"/>
            <a:ext cx="57207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6193367" y="666750"/>
            <a:ext cx="572298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375259" y="1316038"/>
            <a:ext cx="5720741"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6198307" y="1316038"/>
            <a:ext cx="571804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B3B4F1F5-0465-4F0A-9943-DC840ADC5B58}" type="datetimeFigureOut">
              <a:rPr lang="fa-IR" smtClean="0">
                <a:solidFill>
                  <a:srgbClr val="F0A22E">
                    <a:shade val="75000"/>
                  </a:srgbClr>
                </a:solidFill>
              </a:rPr>
              <a:pPr/>
              <a:t>25/03/1443</a:t>
            </a:fld>
            <a:endParaRPr lang="fa-IR">
              <a:solidFill>
                <a:srgbClr val="F0A22E">
                  <a:shade val="75000"/>
                </a:srgbClr>
              </a:solidFill>
            </a:endParaRPr>
          </a:p>
        </p:txBody>
      </p:sp>
      <p:sp>
        <p:nvSpPr>
          <p:cNvPr id="6" name="Footer Placeholder 5"/>
          <p:cNvSpPr>
            <a:spLocks noGrp="1"/>
          </p:cNvSpPr>
          <p:nvPr>
            <p:ph type="ftr" sz="quarter" idx="11"/>
          </p:nvPr>
        </p:nvSpPr>
        <p:spPr/>
        <p:txBody>
          <a:bodyPr/>
          <a:lstStyle/>
          <a:p>
            <a:endParaRPr lang="fa-IR">
              <a:solidFill>
                <a:srgbClr val="F0A22E">
                  <a:shade val="75000"/>
                </a:srgbClr>
              </a:solidFill>
            </a:endParaRPr>
          </a:p>
        </p:txBody>
      </p:sp>
      <p:sp>
        <p:nvSpPr>
          <p:cNvPr id="7" name="Slide Number Placeholder 6"/>
          <p:cNvSpPr>
            <a:spLocks noGrp="1"/>
          </p:cNvSpPr>
          <p:nvPr>
            <p:ph type="sldNum" sz="quarter" idx="12"/>
          </p:nvPr>
        </p:nvSpPr>
        <p:spPr>
          <a:xfrm>
            <a:off x="10972800" y="6477000"/>
            <a:ext cx="1016000" cy="246888"/>
          </a:xfrm>
        </p:spPr>
        <p:txBody>
          <a:bodyPr/>
          <a:lstStyle/>
          <a:p>
            <a:fld id="{6D4A3CAD-33D3-4D07-8ED7-5C6EE23A7A57}" type="slidenum">
              <a:rPr lang="fa-IR" smtClean="0">
                <a:solidFill>
                  <a:srgbClr val="F0A22E">
                    <a:shade val="75000"/>
                  </a:srgbClr>
                </a:solidFill>
              </a:rPr>
              <a:pPr/>
              <a:t>‹#›</a:t>
            </a:fld>
            <a:endParaRPr lang="fa-IR">
              <a:solidFill>
                <a:srgbClr val="F0A22E">
                  <a:shade val="75000"/>
                </a:srgbClr>
              </a:solidFill>
            </a:endParaRPr>
          </a:p>
        </p:txBody>
      </p:sp>
      <p:sp>
        <p:nvSpPr>
          <p:cNvPr id="11" name="Straight Connector 10"/>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a:solidFill>
                <a:prstClr val="black"/>
              </a:solidFill>
              <a:latin typeface="Franklin Gothic Book"/>
              <a:cs typeface="+mn-cs"/>
            </a:endParaRPr>
          </a:p>
        </p:txBody>
      </p:sp>
    </p:spTree>
    <p:extLst>
      <p:ext uri="{BB962C8B-B14F-4D97-AF65-F5344CB8AC3E}">
        <p14:creationId xmlns:p14="http://schemas.microsoft.com/office/powerpoint/2010/main" val="334412396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402336" y="457200"/>
            <a:ext cx="115824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3B4F1F5-0465-4F0A-9943-DC840ADC5B58}" type="datetimeFigureOut">
              <a:rPr lang="fa-IR" smtClean="0">
                <a:solidFill>
                  <a:srgbClr val="F0A22E">
                    <a:shade val="75000"/>
                  </a:srgbClr>
                </a:solidFill>
              </a:rPr>
              <a:pPr/>
              <a:t>25/03/1443</a:t>
            </a:fld>
            <a:endParaRPr lang="fa-IR">
              <a:solidFill>
                <a:srgbClr val="F0A22E">
                  <a:shade val="75000"/>
                </a:srgbClr>
              </a:solidFill>
            </a:endParaRPr>
          </a:p>
        </p:txBody>
      </p:sp>
      <p:sp>
        <p:nvSpPr>
          <p:cNvPr id="21" name="Footer Placeholder 20"/>
          <p:cNvSpPr>
            <a:spLocks noGrp="1"/>
          </p:cNvSpPr>
          <p:nvPr>
            <p:ph type="ftr" sz="quarter" idx="11"/>
          </p:nvPr>
        </p:nvSpPr>
        <p:spPr/>
        <p:txBody>
          <a:bodyPr/>
          <a:lstStyle/>
          <a:p>
            <a:endParaRPr lang="fa-IR">
              <a:solidFill>
                <a:srgbClr val="F0A22E">
                  <a:shade val="75000"/>
                </a:srgbClr>
              </a:solidFill>
            </a:endParaRPr>
          </a:p>
        </p:txBody>
      </p:sp>
      <p:sp>
        <p:nvSpPr>
          <p:cNvPr id="6" name="Slide Number Placeholder 5"/>
          <p:cNvSpPr>
            <a:spLocks noGrp="1"/>
          </p:cNvSpPr>
          <p:nvPr>
            <p:ph type="sldNum" sz="quarter" idx="12"/>
          </p:nvPr>
        </p:nvSpPr>
        <p:spPr/>
        <p:txBody>
          <a:bodyPr/>
          <a:lstStyle/>
          <a:p>
            <a:fld id="{6D4A3CAD-33D3-4D07-8ED7-5C6EE23A7A57}" type="slidenum">
              <a:rPr lang="fa-IR" smtClean="0">
                <a:solidFill>
                  <a:srgbClr val="F0A22E">
                    <a:shade val="75000"/>
                  </a:srgbClr>
                </a:solidFill>
              </a:rPr>
              <a:pPr/>
              <a:t>‹#›</a:t>
            </a:fld>
            <a:endParaRPr lang="fa-IR">
              <a:solidFill>
                <a:srgbClr val="F0A22E">
                  <a:shade val="75000"/>
                </a:srgbClr>
              </a:solidFill>
            </a:endParaRPr>
          </a:p>
        </p:txBody>
      </p:sp>
    </p:spTree>
    <p:extLst>
      <p:ext uri="{BB962C8B-B14F-4D97-AF65-F5344CB8AC3E}">
        <p14:creationId xmlns:p14="http://schemas.microsoft.com/office/powerpoint/2010/main" val="10810999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3B4F1F5-0465-4F0A-9943-DC840ADC5B58}" type="datetimeFigureOut">
              <a:rPr lang="fa-IR" smtClean="0">
                <a:solidFill>
                  <a:srgbClr val="F0A22E">
                    <a:shade val="75000"/>
                  </a:srgbClr>
                </a:solidFill>
              </a:rPr>
              <a:pPr/>
              <a:t>25/03/1443</a:t>
            </a:fld>
            <a:endParaRPr lang="fa-IR">
              <a:solidFill>
                <a:srgbClr val="F0A22E">
                  <a:shade val="75000"/>
                </a:srgbClr>
              </a:solidFill>
            </a:endParaRPr>
          </a:p>
        </p:txBody>
      </p:sp>
      <p:sp>
        <p:nvSpPr>
          <p:cNvPr id="24" name="Footer Placeholder 23"/>
          <p:cNvSpPr>
            <a:spLocks noGrp="1"/>
          </p:cNvSpPr>
          <p:nvPr>
            <p:ph type="ftr" sz="quarter" idx="11"/>
          </p:nvPr>
        </p:nvSpPr>
        <p:spPr/>
        <p:txBody>
          <a:bodyPr/>
          <a:lstStyle/>
          <a:p>
            <a:endParaRPr lang="fa-IR">
              <a:solidFill>
                <a:srgbClr val="F0A22E">
                  <a:shade val="75000"/>
                </a:srgbClr>
              </a:solidFill>
            </a:endParaRPr>
          </a:p>
        </p:txBody>
      </p:sp>
      <p:sp>
        <p:nvSpPr>
          <p:cNvPr id="7" name="Slide Number Placeholder 6"/>
          <p:cNvSpPr>
            <a:spLocks noGrp="1"/>
          </p:cNvSpPr>
          <p:nvPr>
            <p:ph type="sldNum" sz="quarter" idx="12"/>
          </p:nvPr>
        </p:nvSpPr>
        <p:spPr/>
        <p:txBody>
          <a:bodyPr/>
          <a:lstStyle/>
          <a:p>
            <a:fld id="{6D4A3CAD-33D3-4D07-8ED7-5C6EE23A7A57}" type="slidenum">
              <a:rPr lang="fa-IR" smtClean="0">
                <a:solidFill>
                  <a:srgbClr val="F0A22E">
                    <a:shade val="75000"/>
                  </a:srgbClr>
                </a:solidFill>
              </a:rPr>
              <a:pPr/>
              <a:t>‹#›</a:t>
            </a:fld>
            <a:endParaRPr lang="fa-IR">
              <a:solidFill>
                <a:srgbClr val="F0A22E">
                  <a:shade val="75000"/>
                </a:srgbClr>
              </a:solidFill>
            </a:endParaRPr>
          </a:p>
        </p:txBody>
      </p:sp>
    </p:spTree>
    <p:extLst>
      <p:ext uri="{BB962C8B-B14F-4D97-AF65-F5344CB8AC3E}">
        <p14:creationId xmlns:p14="http://schemas.microsoft.com/office/powerpoint/2010/main" val="59329687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a:solidFill>
                <a:prstClr val="black"/>
              </a:solidFill>
              <a:latin typeface="Franklin Gothic Book"/>
              <a:cs typeface="+mn-cs"/>
            </a:endParaRPr>
          </a:p>
        </p:txBody>
      </p:sp>
      <p:sp>
        <p:nvSpPr>
          <p:cNvPr id="12" name="Title 11"/>
          <p:cNvSpPr>
            <a:spLocks noGrp="1"/>
          </p:cNvSpPr>
          <p:nvPr>
            <p:ph type="title"/>
          </p:nvPr>
        </p:nvSpPr>
        <p:spPr>
          <a:xfrm>
            <a:off x="609600" y="5486400"/>
            <a:ext cx="112776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609601" y="609600"/>
            <a:ext cx="4011084"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4766733" y="609600"/>
            <a:ext cx="7120467"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3B4F1F5-0465-4F0A-9943-DC840ADC5B58}" type="datetimeFigureOut">
              <a:rPr lang="fa-IR" smtClean="0">
                <a:solidFill>
                  <a:srgbClr val="F0A22E">
                    <a:shade val="75000"/>
                  </a:srgbClr>
                </a:solidFill>
              </a:rPr>
              <a:pPr/>
              <a:t>25/03/1443</a:t>
            </a:fld>
            <a:endParaRPr lang="fa-IR">
              <a:solidFill>
                <a:srgbClr val="F0A22E">
                  <a:shade val="75000"/>
                </a:srgbClr>
              </a:solidFill>
            </a:endParaRPr>
          </a:p>
        </p:txBody>
      </p:sp>
      <p:sp>
        <p:nvSpPr>
          <p:cNvPr id="29" name="Footer Placeholder 28"/>
          <p:cNvSpPr>
            <a:spLocks noGrp="1"/>
          </p:cNvSpPr>
          <p:nvPr>
            <p:ph type="ftr" sz="quarter" idx="11"/>
          </p:nvPr>
        </p:nvSpPr>
        <p:spPr/>
        <p:txBody>
          <a:bodyPr/>
          <a:lstStyle/>
          <a:p>
            <a:endParaRPr lang="fa-IR">
              <a:solidFill>
                <a:srgbClr val="F0A22E">
                  <a:shade val="75000"/>
                </a:srgbClr>
              </a:solidFill>
            </a:endParaRPr>
          </a:p>
        </p:txBody>
      </p:sp>
      <p:sp>
        <p:nvSpPr>
          <p:cNvPr id="7" name="Slide Number Placeholder 6"/>
          <p:cNvSpPr>
            <a:spLocks noGrp="1"/>
          </p:cNvSpPr>
          <p:nvPr>
            <p:ph type="sldNum" sz="quarter" idx="12"/>
          </p:nvPr>
        </p:nvSpPr>
        <p:spPr/>
        <p:txBody>
          <a:bodyPr/>
          <a:lstStyle/>
          <a:p>
            <a:fld id="{6D4A3CAD-33D3-4D07-8ED7-5C6EE23A7A57}" type="slidenum">
              <a:rPr lang="fa-IR" smtClean="0">
                <a:solidFill>
                  <a:srgbClr val="F0A22E">
                    <a:shade val="75000"/>
                  </a:srgbClr>
                </a:solidFill>
              </a:rPr>
              <a:pPr/>
              <a:t>‹#›</a:t>
            </a:fld>
            <a:endParaRPr lang="fa-IR">
              <a:solidFill>
                <a:srgbClr val="F0A22E">
                  <a:shade val="75000"/>
                </a:srgbClr>
              </a:solidFill>
            </a:endParaRPr>
          </a:p>
        </p:txBody>
      </p:sp>
    </p:spTree>
    <p:extLst>
      <p:ext uri="{BB962C8B-B14F-4D97-AF65-F5344CB8AC3E}">
        <p14:creationId xmlns:p14="http://schemas.microsoft.com/office/powerpoint/2010/main" val="388734805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879E494-AC82-46E9-A668-1A9A004012D7}" type="datetimeFigureOut">
              <a:rPr lang="en-US"/>
              <a:pPr>
                <a:defRPr/>
              </a:pPr>
              <a:t>10/31/2021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8BF6227-AD90-4B85-86F5-36CBB30A1C95}"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4673600" y="616634"/>
            <a:ext cx="67056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B3B4F1F5-0465-4F0A-9943-DC840ADC5B58}" type="datetimeFigureOut">
              <a:rPr lang="fa-IR" smtClean="0">
                <a:solidFill>
                  <a:srgbClr val="F0A22E">
                    <a:shade val="75000"/>
                  </a:srgbClr>
                </a:solidFill>
              </a:rPr>
              <a:pPr/>
              <a:t>25/03/1443</a:t>
            </a:fld>
            <a:endParaRPr lang="fa-IR">
              <a:solidFill>
                <a:srgbClr val="F0A22E">
                  <a:shade val="75000"/>
                </a:srgbClr>
              </a:solidFill>
            </a:endParaRPr>
          </a:p>
        </p:txBody>
      </p:sp>
      <p:sp>
        <p:nvSpPr>
          <p:cNvPr id="5" name="Footer Placeholder 4"/>
          <p:cNvSpPr>
            <a:spLocks noGrp="1"/>
          </p:cNvSpPr>
          <p:nvPr>
            <p:ph type="ftr" sz="quarter" idx="11"/>
          </p:nvPr>
        </p:nvSpPr>
        <p:spPr/>
        <p:txBody>
          <a:bodyPr/>
          <a:lstStyle/>
          <a:p>
            <a:endParaRPr lang="fa-IR">
              <a:solidFill>
                <a:srgbClr val="F0A22E">
                  <a:shade val="75000"/>
                </a:srgbClr>
              </a:solidFill>
            </a:endParaRPr>
          </a:p>
        </p:txBody>
      </p:sp>
      <p:sp>
        <p:nvSpPr>
          <p:cNvPr id="31" name="Slide Number Placeholder 30"/>
          <p:cNvSpPr>
            <a:spLocks noGrp="1"/>
          </p:cNvSpPr>
          <p:nvPr>
            <p:ph type="sldNum" sz="quarter" idx="12"/>
          </p:nvPr>
        </p:nvSpPr>
        <p:spPr/>
        <p:txBody>
          <a:bodyPr/>
          <a:lstStyle/>
          <a:p>
            <a:fld id="{6D4A3CAD-33D3-4D07-8ED7-5C6EE23A7A57}" type="slidenum">
              <a:rPr lang="fa-IR" smtClean="0">
                <a:solidFill>
                  <a:srgbClr val="F0A22E">
                    <a:shade val="75000"/>
                  </a:srgbClr>
                </a:solidFill>
              </a:rPr>
              <a:pPr/>
              <a:t>‹#›</a:t>
            </a:fld>
            <a:endParaRPr lang="fa-IR">
              <a:solidFill>
                <a:srgbClr val="F0A22E">
                  <a:shade val="75000"/>
                </a:srgbClr>
              </a:solidFill>
            </a:endParaRPr>
          </a:p>
        </p:txBody>
      </p:sp>
      <p:sp>
        <p:nvSpPr>
          <p:cNvPr id="17" name="Title 16"/>
          <p:cNvSpPr>
            <a:spLocks noGrp="1"/>
          </p:cNvSpPr>
          <p:nvPr>
            <p:ph type="title"/>
          </p:nvPr>
        </p:nvSpPr>
        <p:spPr>
          <a:xfrm>
            <a:off x="508000" y="4993760"/>
            <a:ext cx="78232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508000" y="5533218"/>
            <a:ext cx="78232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24222408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B4F1F5-0465-4F0A-9943-DC840ADC5B58}" type="datetimeFigureOut">
              <a:rPr lang="fa-IR" smtClean="0">
                <a:solidFill>
                  <a:srgbClr val="F0A22E">
                    <a:shade val="75000"/>
                  </a:srgbClr>
                </a:solidFill>
              </a:rPr>
              <a:pPr/>
              <a:t>25/03/1443</a:t>
            </a:fld>
            <a:endParaRPr lang="fa-IR">
              <a:solidFill>
                <a:srgbClr val="F0A22E">
                  <a:shade val="75000"/>
                </a:srgbClr>
              </a:solidFill>
            </a:endParaRPr>
          </a:p>
        </p:txBody>
      </p:sp>
      <p:sp>
        <p:nvSpPr>
          <p:cNvPr id="5" name="Footer Placeholder 4"/>
          <p:cNvSpPr>
            <a:spLocks noGrp="1"/>
          </p:cNvSpPr>
          <p:nvPr>
            <p:ph type="ftr" sz="quarter" idx="11"/>
          </p:nvPr>
        </p:nvSpPr>
        <p:spPr/>
        <p:txBody>
          <a:bodyPr/>
          <a:lstStyle/>
          <a:p>
            <a:endParaRPr lang="fa-IR">
              <a:solidFill>
                <a:srgbClr val="F0A22E">
                  <a:shade val="75000"/>
                </a:srgbClr>
              </a:solidFill>
            </a:endParaRPr>
          </a:p>
        </p:txBody>
      </p:sp>
      <p:sp>
        <p:nvSpPr>
          <p:cNvPr id="6" name="Slide Number Placeholder 5"/>
          <p:cNvSpPr>
            <a:spLocks noGrp="1"/>
          </p:cNvSpPr>
          <p:nvPr>
            <p:ph type="sldNum" sz="quarter" idx="12"/>
          </p:nvPr>
        </p:nvSpPr>
        <p:spPr/>
        <p:txBody>
          <a:bodyPr/>
          <a:lstStyle/>
          <a:p>
            <a:fld id="{6D4A3CAD-33D3-4D07-8ED7-5C6EE23A7A57}" type="slidenum">
              <a:rPr lang="fa-IR" smtClean="0">
                <a:solidFill>
                  <a:srgbClr val="F0A22E">
                    <a:shade val="75000"/>
                  </a:srgbClr>
                </a:solidFill>
              </a:rPr>
              <a:pPr/>
              <a:t>‹#›</a:t>
            </a:fld>
            <a:endParaRPr lang="fa-IR">
              <a:solidFill>
                <a:srgbClr val="F0A22E">
                  <a:shade val="75000"/>
                </a:srgbClr>
              </a:solidFill>
            </a:endParaRPr>
          </a:p>
        </p:txBody>
      </p:sp>
    </p:spTree>
    <p:extLst>
      <p:ext uri="{BB962C8B-B14F-4D97-AF65-F5344CB8AC3E}">
        <p14:creationId xmlns:p14="http://schemas.microsoft.com/office/powerpoint/2010/main" val="47957529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4000" y="549277"/>
            <a:ext cx="2438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549277"/>
            <a:ext cx="83312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B4F1F5-0465-4F0A-9943-DC840ADC5B58}" type="datetimeFigureOut">
              <a:rPr lang="fa-IR" smtClean="0">
                <a:solidFill>
                  <a:srgbClr val="F0A22E">
                    <a:shade val="75000"/>
                  </a:srgbClr>
                </a:solidFill>
              </a:rPr>
              <a:pPr/>
              <a:t>25/03/1443</a:t>
            </a:fld>
            <a:endParaRPr lang="fa-IR">
              <a:solidFill>
                <a:srgbClr val="F0A22E">
                  <a:shade val="75000"/>
                </a:srgbClr>
              </a:solidFill>
            </a:endParaRPr>
          </a:p>
        </p:txBody>
      </p:sp>
      <p:sp>
        <p:nvSpPr>
          <p:cNvPr id="5" name="Footer Placeholder 4"/>
          <p:cNvSpPr>
            <a:spLocks noGrp="1"/>
          </p:cNvSpPr>
          <p:nvPr>
            <p:ph type="ftr" sz="quarter" idx="11"/>
          </p:nvPr>
        </p:nvSpPr>
        <p:spPr/>
        <p:txBody>
          <a:bodyPr/>
          <a:lstStyle/>
          <a:p>
            <a:endParaRPr lang="fa-IR">
              <a:solidFill>
                <a:srgbClr val="F0A22E">
                  <a:shade val="75000"/>
                </a:srgbClr>
              </a:solidFill>
            </a:endParaRPr>
          </a:p>
        </p:txBody>
      </p:sp>
      <p:sp>
        <p:nvSpPr>
          <p:cNvPr id="6" name="Slide Number Placeholder 5"/>
          <p:cNvSpPr>
            <a:spLocks noGrp="1"/>
          </p:cNvSpPr>
          <p:nvPr>
            <p:ph type="sldNum" sz="quarter" idx="12"/>
          </p:nvPr>
        </p:nvSpPr>
        <p:spPr/>
        <p:txBody>
          <a:bodyPr/>
          <a:lstStyle/>
          <a:p>
            <a:fld id="{6D4A3CAD-33D3-4D07-8ED7-5C6EE23A7A57}" type="slidenum">
              <a:rPr lang="fa-IR" smtClean="0">
                <a:solidFill>
                  <a:srgbClr val="F0A22E">
                    <a:shade val="75000"/>
                  </a:srgbClr>
                </a:solidFill>
              </a:rPr>
              <a:pPr/>
              <a:t>‹#›</a:t>
            </a:fld>
            <a:endParaRPr lang="fa-IR">
              <a:solidFill>
                <a:srgbClr val="F0A22E">
                  <a:shade val="75000"/>
                </a:srgbClr>
              </a:solidFill>
            </a:endParaRPr>
          </a:p>
        </p:txBody>
      </p:sp>
    </p:spTree>
    <p:extLst>
      <p:ext uri="{BB962C8B-B14F-4D97-AF65-F5344CB8AC3E}">
        <p14:creationId xmlns:p14="http://schemas.microsoft.com/office/powerpoint/2010/main" val="374618990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90"/>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51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086F442-2996-4821-A94E-0368D8476762}" type="datetimeFigureOut">
              <a:rPr lang="en-US"/>
              <a:pPr>
                <a:defRPr/>
              </a:pPr>
              <a:t>10/31/2021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0898708-8070-48A9-8BAA-390305896E97}"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C862FA7-1595-4C19-9CE2-4B30495914A0}" type="datetimeFigureOut">
              <a:rPr lang="en-US"/>
              <a:pPr>
                <a:defRPr/>
              </a:pPr>
              <a:t>10/31/2021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C053B74-D584-49A7-B460-05FC6036070C}"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22FCDA2-42C0-4549-8DE2-0194FE21A79B}" type="datetimeFigureOut">
              <a:rPr lang="en-US"/>
              <a:pPr>
                <a:defRPr/>
              </a:pPr>
              <a:t>10/31/2021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1345415-65BC-4027-B204-3BE2E98C4895}"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1B73441-703A-49F4-834D-8E17506DE131}" type="datetimeFigureOut">
              <a:rPr lang="en-US"/>
              <a:pPr>
                <a:defRPr/>
              </a:pPr>
              <a:t>10/31/2021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5540684-90EE-454D-8301-535046A28E6A}"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1EA412F-122B-413C-A0F4-39DCC7B6F435}" type="datetimeFigureOut">
              <a:rPr lang="en-US"/>
              <a:pPr>
                <a:defRPr/>
              </a:pPr>
              <a:t>10/31/2021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567A99C-1DB3-4AA3-80ED-F52287FF1757}"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7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B67372-CB8E-40F3-B971-0AC7985F32AF}" type="datetimeFigureOut">
              <a:rPr lang="en-US"/>
              <a:pPr>
                <a:defRPr/>
              </a:pPr>
              <a:t>10/31/2021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EF8DE88-A51B-436A-A40A-4D03CDAC5165}"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7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BCA23EA-EA50-48CB-B712-EB8C0474FC65}" type="datetimeFigureOut">
              <a:rPr lang="en-US"/>
              <a:pPr>
                <a:defRPr/>
              </a:pPr>
              <a:t>10/31/2021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15A3BB1-739F-4B30-9FF2-0BC3EBC27B2B}"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9"/>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838200" y="6356402"/>
            <a:ext cx="2743200" cy="365125"/>
          </a:xfrm>
          <a:prstGeom prst="rect">
            <a:avLst/>
          </a:prstGeom>
        </p:spPr>
        <p:txBody>
          <a:bodyPr vert="horz" lIns="91440" tIns="45720" rIns="91440" bIns="45720" rtlCol="0" anchor="ctr"/>
          <a:lstStyle>
            <a:lvl1pPr algn="l" rtl="0" fontAlgn="auto">
              <a:spcBef>
                <a:spcPts val="0"/>
              </a:spcBef>
              <a:spcAft>
                <a:spcPts val="0"/>
              </a:spcAft>
              <a:defRPr sz="1200">
                <a:solidFill>
                  <a:schemeClr val="tx1">
                    <a:tint val="75000"/>
                  </a:schemeClr>
                </a:solidFill>
                <a:latin typeface="+mn-lt"/>
                <a:cs typeface="+mn-cs"/>
              </a:defRPr>
            </a:lvl1pPr>
          </a:lstStyle>
          <a:p>
            <a:pPr>
              <a:defRPr/>
            </a:pPr>
            <a:fld id="{D3368BBC-93AC-43D5-B32B-D0063B67BA83}" type="datetimeFigureOut">
              <a:rPr lang="en-US"/>
              <a:pPr>
                <a:defRPr/>
              </a:pPr>
              <a:t>10/31/2021</a:t>
            </a:fld>
            <a:endParaRPr lang="en-US"/>
          </a:p>
        </p:txBody>
      </p:sp>
      <p:sp>
        <p:nvSpPr>
          <p:cNvPr id="5" name="Footer Placeholder 4"/>
          <p:cNvSpPr>
            <a:spLocks noGrp="1"/>
          </p:cNvSpPr>
          <p:nvPr>
            <p:ph type="ftr" sz="quarter" idx="3"/>
          </p:nvPr>
        </p:nvSpPr>
        <p:spPr>
          <a:xfrm>
            <a:off x="4038600" y="6356402"/>
            <a:ext cx="4114800" cy="365125"/>
          </a:xfrm>
          <a:prstGeom prst="rect">
            <a:avLst/>
          </a:prstGeom>
        </p:spPr>
        <p:txBody>
          <a:bodyPr vert="horz" lIns="91440" tIns="45720" rIns="91440" bIns="45720" rtlCol="0" anchor="ctr"/>
          <a:lstStyle>
            <a:lvl1pPr algn="ctr" rtl="0"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610600" y="6356402"/>
            <a:ext cx="2743200" cy="365125"/>
          </a:xfrm>
          <a:prstGeom prst="rect">
            <a:avLst/>
          </a:prstGeom>
        </p:spPr>
        <p:txBody>
          <a:bodyPr vert="horz" lIns="91440" tIns="45720" rIns="91440" bIns="45720" rtlCol="0" anchor="ctr"/>
          <a:lstStyle>
            <a:lvl1pPr algn="r" rtl="0" fontAlgn="auto">
              <a:spcBef>
                <a:spcPts val="0"/>
              </a:spcBef>
              <a:spcAft>
                <a:spcPts val="0"/>
              </a:spcAft>
              <a:defRPr sz="1200">
                <a:solidFill>
                  <a:schemeClr val="tx1">
                    <a:tint val="75000"/>
                  </a:schemeClr>
                </a:solidFill>
                <a:latin typeface="+mn-lt"/>
                <a:cs typeface="+mn-cs"/>
              </a:defRPr>
            </a:lvl1pPr>
          </a:lstStyle>
          <a:p>
            <a:pPr>
              <a:defRPr/>
            </a:pPr>
            <a:fld id="{A6924D25-FBEF-40F0-871D-A2AD9FCFF0C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defRPr>
      </a:lvl2pPr>
      <a:lvl3pPr algn="l" rtl="0" eaLnBrk="0" fontAlgn="base" hangingPunct="0">
        <a:lnSpc>
          <a:spcPct val="90000"/>
        </a:lnSpc>
        <a:spcBef>
          <a:spcPct val="0"/>
        </a:spcBef>
        <a:spcAft>
          <a:spcPct val="0"/>
        </a:spcAft>
        <a:defRPr sz="4400">
          <a:solidFill>
            <a:schemeClr val="tx1"/>
          </a:solidFill>
          <a:latin typeface="Calibri Light" pitchFamily="34" charset="0"/>
        </a:defRPr>
      </a:lvl3pPr>
      <a:lvl4pPr algn="l" rtl="0" eaLnBrk="0" fontAlgn="base" hangingPunct="0">
        <a:lnSpc>
          <a:spcPct val="90000"/>
        </a:lnSpc>
        <a:spcBef>
          <a:spcPct val="0"/>
        </a:spcBef>
        <a:spcAft>
          <a:spcPct val="0"/>
        </a:spcAft>
        <a:defRPr sz="4400">
          <a:solidFill>
            <a:schemeClr val="tx1"/>
          </a:solidFill>
          <a:latin typeface="Calibri Light" pitchFamily="34" charset="0"/>
        </a:defRPr>
      </a:lvl4pPr>
      <a:lvl5pPr algn="l" rtl="0" eaLnBrk="0" fontAlgn="base" hangingPunct="0">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0"/>
            <a:lum/>
          </a:blip>
          <a:srcRect/>
          <a:stretch>
            <a:fillRect/>
          </a:stretch>
        </a:blip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a:solidFill>
                <a:prstClr val="black"/>
              </a:solidFill>
              <a:latin typeface="Franklin Gothic Book"/>
              <a:cs typeface="+mn-cs"/>
            </a:endParaRPr>
          </a:p>
        </p:txBody>
      </p:sp>
      <p:sp>
        <p:nvSpPr>
          <p:cNvPr id="8" name="Text Placeholder 7"/>
          <p:cNvSpPr>
            <a:spLocks noGrp="1"/>
          </p:cNvSpPr>
          <p:nvPr>
            <p:ph type="body" idx="1"/>
          </p:nvPr>
        </p:nvSpPr>
        <p:spPr>
          <a:xfrm>
            <a:off x="406400" y="1554163"/>
            <a:ext cx="115824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pPr fontAlgn="auto">
              <a:spcBef>
                <a:spcPts val="0"/>
              </a:spcBef>
              <a:spcAft>
                <a:spcPts val="0"/>
              </a:spcAft>
            </a:pPr>
            <a:fld id="{B3B4F1F5-0465-4F0A-9943-DC840ADC5B58}" type="datetimeFigureOut">
              <a:rPr lang="fa-IR" smtClean="0">
                <a:solidFill>
                  <a:srgbClr val="F0A22E">
                    <a:shade val="75000"/>
                  </a:srgbClr>
                </a:solidFill>
                <a:latin typeface="Franklin Gothic Book"/>
                <a:cs typeface="Tahoma"/>
              </a:rPr>
              <a:pPr fontAlgn="auto">
                <a:spcBef>
                  <a:spcPts val="0"/>
                </a:spcBef>
                <a:spcAft>
                  <a:spcPts val="0"/>
                </a:spcAft>
              </a:pPr>
              <a:t>25/03/1443</a:t>
            </a:fld>
            <a:endParaRPr lang="fa-IR">
              <a:solidFill>
                <a:srgbClr val="F0A22E">
                  <a:shade val="75000"/>
                </a:srgbClr>
              </a:solidFill>
              <a:latin typeface="Franklin Gothic Book"/>
              <a:cs typeface="Tahoma"/>
            </a:endParaRPr>
          </a:p>
        </p:txBody>
      </p:sp>
      <p:sp>
        <p:nvSpPr>
          <p:cNvPr id="28" name="Footer Placeholder 27"/>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pPr fontAlgn="auto">
              <a:spcBef>
                <a:spcPts val="0"/>
              </a:spcBef>
              <a:spcAft>
                <a:spcPts val="0"/>
              </a:spcAft>
            </a:pPr>
            <a:endParaRPr lang="fa-IR">
              <a:solidFill>
                <a:srgbClr val="F0A22E">
                  <a:shade val="75000"/>
                </a:srgbClr>
              </a:solidFill>
              <a:latin typeface="Franklin Gothic Book"/>
              <a:cs typeface="Tahoma"/>
            </a:endParaRPr>
          </a:p>
        </p:txBody>
      </p:sp>
      <p:sp>
        <p:nvSpPr>
          <p:cNvPr id="5" name="Slide Number Placeholder 4"/>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pPr fontAlgn="auto">
              <a:spcBef>
                <a:spcPts val="0"/>
              </a:spcBef>
              <a:spcAft>
                <a:spcPts val="0"/>
              </a:spcAft>
            </a:pPr>
            <a:fld id="{6D4A3CAD-33D3-4D07-8ED7-5C6EE23A7A57}" type="slidenum">
              <a:rPr lang="fa-IR" smtClean="0">
                <a:solidFill>
                  <a:srgbClr val="F0A22E">
                    <a:shade val="75000"/>
                  </a:srgbClr>
                </a:solidFill>
                <a:latin typeface="Franklin Gothic Book"/>
                <a:cs typeface="Tahoma"/>
              </a:rPr>
              <a:pPr fontAlgn="auto">
                <a:spcBef>
                  <a:spcPts val="0"/>
                </a:spcBef>
                <a:spcAft>
                  <a:spcPts val="0"/>
                </a:spcAft>
              </a:pPr>
              <a:t>‹#›</a:t>
            </a:fld>
            <a:endParaRPr lang="fa-IR">
              <a:solidFill>
                <a:srgbClr val="F0A22E">
                  <a:shade val="75000"/>
                </a:srgbClr>
              </a:solidFill>
              <a:latin typeface="Franklin Gothic Book"/>
              <a:cs typeface="Tahoma"/>
            </a:endParaRPr>
          </a:p>
        </p:txBody>
      </p:sp>
      <p:sp>
        <p:nvSpPr>
          <p:cNvPr id="10" name="Title Placeholder 9"/>
          <p:cNvSpPr>
            <a:spLocks noGrp="1"/>
          </p:cNvSpPr>
          <p:nvPr>
            <p:ph type="title"/>
          </p:nvPr>
        </p:nvSpPr>
        <p:spPr>
          <a:xfrm>
            <a:off x="406400" y="457200"/>
            <a:ext cx="115824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a:solidFill>
                <a:prstClr val="black"/>
              </a:solidFill>
              <a:latin typeface="Franklin Gothic Book"/>
              <a:cs typeface="+mn-cs"/>
            </a:endParaRPr>
          </a:p>
        </p:txBody>
      </p:sp>
      <p:sp>
        <p:nvSpPr>
          <p:cNvPr id="12" name="Straight Connector 11"/>
          <p:cNvSpPr>
            <a:spLocks noChangeShapeType="1"/>
          </p:cNvSpPr>
          <p:nvPr/>
        </p:nvSpPr>
        <p:spPr bwMode="auto">
          <a:xfrm>
            <a:off x="685800" y="105798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a:solidFill>
                <a:prstClr val="black"/>
              </a:solidFill>
              <a:latin typeface="Franklin Gothic Book"/>
              <a:cs typeface="+mn-cs"/>
            </a:endParaRPr>
          </a:p>
        </p:txBody>
      </p:sp>
    </p:spTree>
    <p:extLst>
      <p:ext uri="{BB962C8B-B14F-4D97-AF65-F5344CB8AC3E}">
        <p14:creationId xmlns:p14="http://schemas.microsoft.com/office/powerpoint/2010/main" val="3467376052"/>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p:cNvPicPr>
            <a:picLocks noChangeAspect="1"/>
          </p:cNvPicPr>
          <p:nvPr/>
        </p:nvPicPr>
        <p:blipFill>
          <a:blip r:embed="rId2"/>
          <a:srcRect/>
          <a:stretch>
            <a:fillRect/>
          </a:stretch>
        </p:blipFill>
        <p:spPr bwMode="auto">
          <a:xfrm>
            <a:off x="3352801" y="957267"/>
            <a:ext cx="5276851" cy="5146675"/>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 Box 2"/>
          <p:cNvSpPr txBox="1">
            <a:spLocks noChangeArrowheads="1"/>
          </p:cNvSpPr>
          <p:nvPr/>
        </p:nvSpPr>
        <p:spPr bwMode="auto">
          <a:xfrm>
            <a:off x="1846264" y="1122136"/>
            <a:ext cx="8678862" cy="4191917"/>
          </a:xfrm>
          <a:prstGeom prst="rect">
            <a:avLst/>
          </a:prstGeom>
          <a:noFill/>
          <a:ln w="9525" algn="ctr">
            <a:noFill/>
            <a:miter lim="800000"/>
            <a:headEnd/>
            <a:tailEnd/>
          </a:ln>
          <a:effectLst/>
        </p:spPr>
        <p:txBody>
          <a:bodyPr>
            <a:spAutoFit/>
          </a:bodyPr>
          <a:lstStyle/>
          <a:p>
            <a:pPr algn="justLow" rtl="1">
              <a:lnSpc>
                <a:spcPct val="140000"/>
              </a:lnSpc>
              <a:defRPr/>
            </a:pP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هيات مزبور در صورت مشاهده موارد زير از سوي هر يك از هياتهاي بدوي يا تجديد نظر دستگاه هاي مزبور، تمام يا بعضي از تصميمات آن</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ها را ابطال و در صورت تشخيص سهل انگاري در كار هر يك از هياتها، هيات مربوط را منحل مي نمايد. </a:t>
            </a:r>
            <a:endPar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40000"/>
              </a:lnSpc>
              <a:defRPr/>
            </a:pPr>
            <a:r>
              <a:rPr lang="ar-SA" sz="2400" b="1" dirty="0">
                <a:solidFill>
                  <a:srgbClr val="FF6600"/>
                </a:solidFill>
                <a:effectLst>
                  <a:outerShdw blurRad="38100" dist="38100" dir="2700000" algn="tl">
                    <a:srgbClr val="C0C0C0"/>
                  </a:outerShdw>
                </a:effectLst>
                <a:latin typeface="Times New Roman" pitchFamily="18" charset="0"/>
                <a:cs typeface="B Zar" panose="00000400000000000000" pitchFamily="2" charset="-78"/>
              </a:rPr>
              <a:t>الف-</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عدم رعايت قانون رسيدگي به تخلفات اداري و مقررات مشابه . </a:t>
            </a:r>
          </a:p>
          <a:p>
            <a:pPr algn="justLow" rtl="1">
              <a:lnSpc>
                <a:spcPct val="140000"/>
              </a:lnSpc>
              <a:defRPr/>
            </a:pPr>
            <a:r>
              <a:rPr lang="ar-SA" sz="2400" b="1" dirty="0">
                <a:solidFill>
                  <a:srgbClr val="FF6600"/>
                </a:solidFill>
                <a:effectLst>
                  <a:outerShdw blurRad="38100" dist="38100" dir="2700000" algn="tl">
                    <a:srgbClr val="C0C0C0"/>
                  </a:outerShdw>
                </a:effectLst>
                <a:latin typeface="Times New Roman" pitchFamily="18" charset="0"/>
                <a:cs typeface="B Zar" panose="00000400000000000000" pitchFamily="2" charset="-78"/>
              </a:rPr>
              <a:t>ب-</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اعمال تبعيض در اجراي قانون رسيدگي به تخلفات اداري و مقررات مشابه . </a:t>
            </a:r>
          </a:p>
          <a:p>
            <a:pPr algn="justLow" rtl="1">
              <a:lnSpc>
                <a:spcPct val="140000"/>
              </a:lnSpc>
              <a:defRPr/>
            </a:pPr>
            <a:r>
              <a:rPr lang="ar-SA" sz="2400" b="1" dirty="0">
                <a:solidFill>
                  <a:srgbClr val="FF6600"/>
                </a:solidFill>
                <a:effectLst>
                  <a:outerShdw blurRad="38100" dist="38100" dir="2700000" algn="tl">
                    <a:srgbClr val="C0C0C0"/>
                  </a:outerShdw>
                </a:effectLst>
                <a:latin typeface="Times New Roman" pitchFamily="18" charset="0"/>
                <a:cs typeface="B Zar" panose="00000400000000000000" pitchFamily="2" charset="-78"/>
              </a:rPr>
              <a:t>ج-</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كم كاري در امر رسيدگي به تخلفات اداري . </a:t>
            </a:r>
          </a:p>
          <a:p>
            <a:pPr algn="justLow" rtl="1">
              <a:lnSpc>
                <a:spcPct val="140000"/>
              </a:lnSpc>
              <a:defRPr/>
            </a:pPr>
            <a:r>
              <a:rPr lang="ar-SA" sz="2400" b="1" dirty="0">
                <a:solidFill>
                  <a:srgbClr val="FF6600"/>
                </a:solidFill>
                <a:effectLst>
                  <a:outerShdw blurRad="38100" dist="38100" dir="2700000" algn="tl">
                    <a:srgbClr val="C0C0C0"/>
                  </a:outerShdw>
                </a:effectLst>
                <a:latin typeface="Times New Roman" pitchFamily="18" charset="0"/>
                <a:cs typeface="B Zar" panose="00000400000000000000" pitchFamily="2" charset="-78"/>
              </a:rPr>
              <a:t>د-</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موارد ديگر كه هيات بنا به مصالحي ضروري تشخيص مي دهد. </a:t>
            </a:r>
          </a:p>
        </p:txBody>
      </p:sp>
      <p:sp>
        <p:nvSpPr>
          <p:cNvPr id="82947" name="AutoShape 3"/>
          <p:cNvSpPr>
            <a:spLocks noChangeArrowheads="1"/>
          </p:cNvSpPr>
          <p:nvPr/>
        </p:nvSpPr>
        <p:spPr bwMode="auto">
          <a:xfrm>
            <a:off x="1631951" y="188914"/>
            <a:ext cx="8893175" cy="782637"/>
          </a:xfrm>
          <a:prstGeom prst="roundRect">
            <a:avLst>
              <a:gd name="adj" fmla="val 16667"/>
            </a:avLst>
          </a:prstGeom>
          <a:noFill/>
          <a:ln w="19050">
            <a:noFill/>
            <a:round/>
            <a:headEnd/>
            <a:tailEnd/>
          </a:ln>
          <a:effectLst/>
        </p:spPr>
        <p:txBody>
          <a:bodyPr>
            <a:spAutoFit/>
            <a:flatTx/>
          </a:bodyPr>
          <a:lstStyle/>
          <a:p>
            <a:pPr algn="ctr" rtl="1" eaLnBrk="0" hangingPunct="0">
              <a:spcBef>
                <a:spcPct val="50000"/>
              </a:spcBef>
              <a:defRPr/>
            </a:pPr>
            <a:r>
              <a:rPr lang="ar-SA" sz="4000" b="1" dirty="0">
                <a:solidFill>
                  <a:srgbClr val="FF6600"/>
                </a:solidFill>
                <a:effectLst>
                  <a:outerShdw blurRad="38100" dist="38100" dir="2700000" algn="tl">
                    <a:srgbClr val="C0C0C0"/>
                  </a:outerShdw>
                </a:effectLst>
                <a:latin typeface="Times New Roman" pitchFamily="18" charset="0"/>
                <a:cs typeface="B Traffic" pitchFamily="2" charset="-78"/>
              </a:rPr>
              <a:t>هيات عالي نظارت</a:t>
            </a:r>
            <a:endParaRPr lang="en-US" sz="4000" b="1" dirty="0">
              <a:solidFill>
                <a:srgbClr val="FF6600"/>
              </a:solidFill>
              <a:effectLst>
                <a:outerShdw blurRad="38100" dist="38100" dir="2700000" algn="tl">
                  <a:srgbClr val="C0C0C0"/>
                </a:outerShdw>
              </a:effectLst>
              <a:latin typeface="Times New Roman" pitchFamily="18" charset="0"/>
              <a:cs typeface="B Traffic" pitchFamily="2" charset="-78"/>
            </a:endParaRPr>
          </a:p>
        </p:txBody>
      </p:sp>
    </p:spTree>
    <p:extLst>
      <p:ext uri="{BB962C8B-B14F-4D97-AF65-F5344CB8AC3E}">
        <p14:creationId xmlns:p14="http://schemas.microsoft.com/office/powerpoint/2010/main" val="269390490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40" name="Rectangle 4"/>
          <p:cNvSpPr>
            <a:spLocks noGrp="1" noChangeArrowheads="1"/>
          </p:cNvSpPr>
          <p:nvPr>
            <p:ph type="title"/>
          </p:nvPr>
        </p:nvSpPr>
        <p:spPr>
          <a:xfrm>
            <a:off x="2178050" y="500063"/>
            <a:ext cx="7632700" cy="2571750"/>
          </a:xfrm>
        </p:spPr>
        <p:txBody>
          <a:bodyPr>
            <a:normAutofit fontScale="90000"/>
          </a:bodyPr>
          <a:lstStyle/>
          <a:p>
            <a:pPr algn="justLow" eaLnBrk="1" hangingPunct="1">
              <a:lnSpc>
                <a:spcPct val="150000"/>
              </a:lnSpc>
              <a:defRPr/>
            </a:pPr>
            <a:r>
              <a:rPr lang="en-US" sz="4800" b="1" dirty="0">
                <a:solidFill>
                  <a:srgbClr val="0070C0"/>
                </a:solidFill>
                <a:latin typeface="Times New Roman" pitchFamily="18" charset="0"/>
                <a:cs typeface="B Zar" panose="00000400000000000000" pitchFamily="2" charset="-78"/>
              </a:rPr>
              <a:t/>
            </a:r>
            <a:br>
              <a:rPr lang="en-US" sz="4800" b="1" dirty="0">
                <a:solidFill>
                  <a:srgbClr val="0070C0"/>
                </a:solidFill>
                <a:latin typeface="Times New Roman" pitchFamily="18" charset="0"/>
                <a:cs typeface="B Zar" panose="00000400000000000000" pitchFamily="2" charset="-78"/>
              </a:rPr>
            </a:br>
            <a:r>
              <a:rPr lang="fa-IR" sz="4800" b="1" dirty="0">
                <a:solidFill>
                  <a:srgbClr val="0070C0"/>
                </a:solidFill>
                <a:latin typeface="Times New Roman" pitchFamily="18" charset="0"/>
                <a:cs typeface="B Zar" panose="00000400000000000000" pitchFamily="2" charset="-78"/>
              </a:rPr>
              <a:t>تخلف اداری</a:t>
            </a:r>
            <a:r>
              <a:rPr lang="ar-SA" altLang="en-US" sz="4800" b="1" dirty="0">
                <a:solidFill>
                  <a:srgbClr val="0070C0"/>
                </a:solidFill>
                <a:latin typeface="Times New Roman" pitchFamily="18" charset="0"/>
                <a:cs typeface="B Zar" panose="00000400000000000000" pitchFamily="2" charset="-78"/>
              </a:rPr>
              <a:t> </a:t>
            </a:r>
            <a:r>
              <a:rPr lang="fa-IR" altLang="en-US" sz="4800" b="1" dirty="0">
                <a:solidFill>
                  <a:srgbClr val="0070C0"/>
                </a:solidFill>
                <a:latin typeface="Times New Roman" pitchFamily="18" charset="0"/>
                <a:cs typeface="B Zar" panose="00000400000000000000" pitchFamily="2" charset="-78"/>
              </a:rPr>
              <a:t>و </a:t>
            </a:r>
            <a:r>
              <a:rPr lang="ar-SA" altLang="en-US" sz="4800" b="1" dirty="0">
                <a:solidFill>
                  <a:srgbClr val="0070C0"/>
                </a:solidFill>
                <a:latin typeface="Times New Roman" pitchFamily="18" charset="0"/>
                <a:cs typeface="B Zar" panose="00000400000000000000" pitchFamily="2" charset="-78"/>
              </a:rPr>
              <a:t>فساد اداري</a:t>
            </a:r>
            <a:r>
              <a:rPr lang="fa-IR" sz="4800" b="1" dirty="0">
                <a:solidFill>
                  <a:srgbClr val="0070C0"/>
                </a:solidFill>
                <a:latin typeface="Times New Roman" pitchFamily="18" charset="0"/>
                <a:cs typeface="B Zar" panose="00000400000000000000" pitchFamily="2" charset="-78"/>
              </a:rPr>
              <a:t> چیست؟</a:t>
            </a:r>
            <a:r>
              <a:rPr lang="en-US" sz="4800" b="1" dirty="0">
                <a:solidFill>
                  <a:srgbClr val="0070C0"/>
                </a:solidFill>
                <a:latin typeface="Times New Roman" pitchFamily="18" charset="0"/>
                <a:cs typeface="B Zar" panose="00000400000000000000" pitchFamily="2" charset="-78"/>
              </a:rPr>
              <a:t/>
            </a:r>
            <a:br>
              <a:rPr lang="en-US" sz="4800" b="1" dirty="0">
                <a:solidFill>
                  <a:srgbClr val="0070C0"/>
                </a:solidFill>
                <a:latin typeface="Times New Roman" pitchFamily="18" charset="0"/>
                <a:cs typeface="B Zar" panose="00000400000000000000" pitchFamily="2" charset="-78"/>
              </a:rPr>
            </a:br>
            <a:r>
              <a:rPr lang="en-US" sz="4800" b="1" dirty="0">
                <a:solidFill>
                  <a:srgbClr val="0070C0"/>
                </a:solidFill>
                <a:latin typeface="Times New Roman" pitchFamily="18" charset="0"/>
                <a:cs typeface="B Zar" panose="00000400000000000000" pitchFamily="2" charset="-78"/>
              </a:rPr>
              <a:t> </a:t>
            </a:r>
            <a:r>
              <a:rPr lang="en-US" altLang="en-US" sz="4000" b="1" dirty="0">
                <a:solidFill>
                  <a:srgbClr val="0070C0"/>
                </a:solidFill>
                <a:latin typeface="Times New Roman" pitchFamily="18" charset="0"/>
                <a:cs typeface="B Zar" panose="00000400000000000000" pitchFamily="2" charset="-78"/>
                <a:sym typeface="Symbol" pitchFamily="18" charset="2"/>
              </a:rPr>
              <a:t/>
            </a:r>
            <a:br>
              <a:rPr lang="en-US" altLang="en-US" sz="4000" b="1" dirty="0">
                <a:solidFill>
                  <a:srgbClr val="0070C0"/>
                </a:solidFill>
                <a:latin typeface="Times New Roman" pitchFamily="18" charset="0"/>
                <a:cs typeface="B Zar" panose="00000400000000000000" pitchFamily="2" charset="-78"/>
                <a:sym typeface="Symbol" pitchFamily="18" charset="2"/>
              </a:rPr>
            </a:br>
            <a:endParaRPr lang="en-US" sz="4000" dirty="0">
              <a:solidFill>
                <a:srgbClr val="0070C0"/>
              </a:solidFill>
              <a:cs typeface="B Zar" panose="00000400000000000000" pitchFamily="2" charset="-78"/>
            </a:endParaRPr>
          </a:p>
        </p:txBody>
      </p:sp>
      <p:pic>
        <p:nvPicPr>
          <p:cNvPr id="70659" name="Picture 3" descr="j030084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24399" y="2702257"/>
            <a:ext cx="4891804" cy="310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465906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noGrp="1" noChangeArrowheads="1"/>
          </p:cNvSpPr>
          <p:nvPr>
            <p:ph type="body" idx="1"/>
          </p:nvPr>
        </p:nvSpPr>
        <p:spPr>
          <a:xfrm>
            <a:off x="2576512" y="303615"/>
            <a:ext cx="6983412" cy="719138"/>
          </a:xfrm>
        </p:spPr>
        <p:txBody>
          <a:bodyPr>
            <a:normAutofit fontScale="92500" lnSpcReduction="10000"/>
          </a:bodyPr>
          <a:lstStyle/>
          <a:p>
            <a:pPr algn="ctr" eaLnBrk="1" hangingPunct="1">
              <a:lnSpc>
                <a:spcPct val="90000"/>
              </a:lnSpc>
              <a:buFont typeface="Wingdings" panose="05000000000000000000" pitchFamily="2" charset="2"/>
              <a:buNone/>
              <a:defRPr/>
            </a:pPr>
            <a:r>
              <a:rPr lang="fa-IR" sz="5400" b="1" dirty="0" smtClean="0">
                <a:solidFill>
                  <a:srgbClr val="0070C0"/>
                </a:solidFill>
                <a:latin typeface="Times New Roman" pitchFamily="18" charset="0"/>
                <a:cs typeface="B Zar" panose="00000400000000000000" pitchFamily="2" charset="-78"/>
              </a:rPr>
              <a:t>تخلف اداری</a:t>
            </a:r>
            <a:endParaRPr lang="en-US" sz="5400" b="1" dirty="0">
              <a:solidFill>
                <a:srgbClr val="0070C0"/>
              </a:solidFill>
              <a:latin typeface="Times New Roman" pitchFamily="18" charset="0"/>
              <a:cs typeface="B Zar" panose="00000400000000000000" pitchFamily="2" charset="-78"/>
            </a:endParaRPr>
          </a:p>
        </p:txBody>
      </p:sp>
      <p:sp>
        <p:nvSpPr>
          <p:cNvPr id="5" name="Rectangle 4"/>
          <p:cNvSpPr txBox="1">
            <a:spLocks noChangeArrowheads="1"/>
          </p:cNvSpPr>
          <p:nvPr/>
        </p:nvSpPr>
        <p:spPr>
          <a:xfrm>
            <a:off x="300251" y="4079571"/>
            <a:ext cx="11891749" cy="2364523"/>
          </a:xfrm>
          <a:prstGeom prst="rect">
            <a:avLst/>
          </a:prstGeom>
        </p:spPr>
        <p:txBody>
          <a:bodyPr vert="horz" anchor="ctr">
            <a:normAutofit/>
          </a:bodyPr>
          <a:lst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pPr marL="571500" indent="-571500" algn="justLow" fontAlgn="auto">
              <a:lnSpc>
                <a:spcPct val="130000"/>
              </a:lnSpc>
              <a:spcAft>
                <a:spcPts val="0"/>
              </a:spcAft>
              <a:buFontTx/>
              <a:buChar char="-"/>
              <a:defRPr/>
            </a:pPr>
            <a:r>
              <a:rPr lang="fa-IR" b="1" dirty="0" smtClean="0">
                <a:solidFill>
                  <a:srgbClr val="FF0000"/>
                </a:solidFill>
                <a:latin typeface="Times New Roman" pitchFamily="18" charset="0"/>
                <a:cs typeface="B Zar" panose="00000400000000000000" pitchFamily="2" charset="-78"/>
              </a:rPr>
              <a:t>قصور: کوتاهی غیرعمدی در انجام وظایف اداری محوله</a:t>
            </a:r>
          </a:p>
          <a:p>
            <a:pPr marL="571500" indent="-571500" algn="justLow" fontAlgn="auto">
              <a:lnSpc>
                <a:spcPct val="130000"/>
              </a:lnSpc>
              <a:spcAft>
                <a:spcPts val="0"/>
              </a:spcAft>
              <a:buFontTx/>
              <a:buChar char="-"/>
              <a:defRPr/>
            </a:pPr>
            <a:r>
              <a:rPr lang="fa-IR" b="1" dirty="0" smtClean="0">
                <a:solidFill>
                  <a:srgbClr val="FF0000"/>
                </a:solidFill>
                <a:latin typeface="Times New Roman" pitchFamily="18" charset="0"/>
                <a:cs typeface="B Zar" panose="00000400000000000000" pitchFamily="2" charset="-78"/>
              </a:rPr>
              <a:t>تقصیر: نقض عمدی قوانین و مقررات </a:t>
            </a:r>
            <a:endParaRPr lang="en-US" b="1" dirty="0">
              <a:solidFill>
                <a:srgbClr val="FF0000"/>
              </a:solidFill>
              <a:latin typeface="Times New Roman" pitchFamily="18" charset="0"/>
              <a:cs typeface="B Zar" panose="00000400000000000000" pitchFamily="2" charset="-78"/>
            </a:endParaRPr>
          </a:p>
        </p:txBody>
      </p:sp>
      <p:sp>
        <p:nvSpPr>
          <p:cNvPr id="7" name="Rectangle 6"/>
          <p:cNvSpPr/>
          <p:nvPr/>
        </p:nvSpPr>
        <p:spPr>
          <a:xfrm>
            <a:off x="1419367" y="1766332"/>
            <a:ext cx="9826388" cy="1569660"/>
          </a:xfrm>
          <a:prstGeom prst="rect">
            <a:avLst/>
          </a:prstGeom>
        </p:spPr>
        <p:txBody>
          <a:bodyPr wrap="square">
            <a:spAutoFit/>
          </a:bodyPr>
          <a:lstStyle/>
          <a:p>
            <a:pPr algn="justLow"/>
            <a:r>
              <a:rPr lang="ar-SA" sz="3200" b="1" dirty="0">
                <a:solidFill>
                  <a:srgbClr val="0070C0"/>
                </a:solidFill>
                <a:latin typeface="Times New Roman" pitchFamily="18" charset="0"/>
                <a:cs typeface="B Zar" panose="00000400000000000000" pitchFamily="2" charset="-78"/>
              </a:rPr>
              <a:t>عبارت</a:t>
            </a:r>
            <a:r>
              <a:rPr lang="fa-IR" sz="3200" b="1" dirty="0">
                <a:solidFill>
                  <a:srgbClr val="0070C0"/>
                </a:solidFill>
                <a:latin typeface="Times New Roman" pitchFamily="18" charset="0"/>
                <a:cs typeface="B Zar" panose="00000400000000000000" pitchFamily="2" charset="-78"/>
              </a:rPr>
              <a:t> ا</a:t>
            </a:r>
            <a:r>
              <a:rPr lang="ar-SA" sz="3200" b="1" dirty="0">
                <a:solidFill>
                  <a:srgbClr val="0070C0"/>
                </a:solidFill>
                <a:latin typeface="Times New Roman" pitchFamily="18" charset="0"/>
                <a:cs typeface="B Zar" panose="00000400000000000000" pitchFamily="2" charset="-78"/>
              </a:rPr>
              <a:t>ست از </a:t>
            </a:r>
            <a:r>
              <a:rPr lang="fa-IR" sz="3200" b="1" dirty="0">
                <a:solidFill>
                  <a:srgbClr val="0070C0"/>
                </a:solidFill>
                <a:latin typeface="Times New Roman" pitchFamily="18" charset="0"/>
                <a:cs typeface="B Zar" panose="00000400000000000000" pitchFamily="2" charset="-78"/>
              </a:rPr>
              <a:t>ارتکاب اعمال و رفتار نادرست توسط مستخدم و عدم رعایت نظم و انضباط اداری که منحصر به موارد مذکور در قانون رسیدگی به تخلفات اداری می باشد و به </a:t>
            </a:r>
            <a:r>
              <a:rPr lang="fa-IR" sz="3200" b="1" dirty="0" smtClean="0">
                <a:solidFill>
                  <a:srgbClr val="0070C0"/>
                </a:solidFill>
                <a:latin typeface="Times New Roman" pitchFamily="18" charset="0"/>
                <a:cs typeface="B Zar" panose="00000400000000000000" pitchFamily="2" charset="-78"/>
              </a:rPr>
              <a:t>دو دسته </a:t>
            </a:r>
            <a:r>
              <a:rPr lang="fa-IR" sz="3200" b="1" dirty="0">
                <a:solidFill>
                  <a:srgbClr val="0070C0"/>
                </a:solidFill>
                <a:latin typeface="Times New Roman" pitchFamily="18" charset="0"/>
                <a:cs typeface="B Zar" panose="00000400000000000000" pitchFamily="2" charset="-78"/>
              </a:rPr>
              <a:t>تقسیم می </a:t>
            </a:r>
            <a:r>
              <a:rPr lang="fa-IR" sz="3200" b="1" dirty="0" smtClean="0">
                <a:solidFill>
                  <a:srgbClr val="0070C0"/>
                </a:solidFill>
                <a:latin typeface="Times New Roman" pitchFamily="18" charset="0"/>
                <a:cs typeface="B Zar" panose="00000400000000000000" pitchFamily="2" charset="-78"/>
              </a:rPr>
              <a:t>شود.</a:t>
            </a:r>
            <a:endParaRPr lang="fa-IR" sz="3200" dirty="0"/>
          </a:p>
        </p:txBody>
      </p:sp>
    </p:spTree>
    <p:extLst>
      <p:ext uri="{BB962C8B-B14F-4D97-AF65-F5344CB8AC3E}">
        <p14:creationId xmlns:p14="http://schemas.microsoft.com/office/powerpoint/2010/main" val="234969771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AutoShape 3"/>
          <p:cNvSpPr>
            <a:spLocks noChangeArrowheads="1"/>
          </p:cNvSpPr>
          <p:nvPr/>
        </p:nvSpPr>
        <p:spPr bwMode="auto">
          <a:xfrm>
            <a:off x="1558925" y="257602"/>
            <a:ext cx="8966200" cy="783193"/>
          </a:xfrm>
          <a:prstGeom prst="roundRect">
            <a:avLst>
              <a:gd name="adj" fmla="val 16667"/>
            </a:avLst>
          </a:prstGeom>
          <a:noFill/>
          <a:ln w="19050">
            <a:noFill/>
            <a:round/>
            <a:headEnd/>
            <a:tailEnd/>
          </a:ln>
          <a:effectLst/>
        </p:spPr>
        <p:txBody>
          <a:bodyPr>
            <a:spAutoFit/>
            <a:flatTx/>
          </a:bodyPr>
          <a:lstStyle/>
          <a:p>
            <a:pPr algn="ctr" rtl="1" eaLnBrk="0" hangingPunct="0">
              <a:spcBef>
                <a:spcPct val="50000"/>
              </a:spcBef>
              <a:defRPr/>
            </a:pPr>
            <a:r>
              <a:rPr lang="fa-IR" sz="40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rPr>
              <a:t>متهم كيست و چه تفاوتي با </a:t>
            </a:r>
            <a:r>
              <a:rPr lang="fa-IR" sz="40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متخلف </a:t>
            </a:r>
            <a:r>
              <a:rPr lang="fa-IR" sz="40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rPr>
              <a:t>دارد</a:t>
            </a:r>
            <a:endParaRPr lang="en-US" sz="2000" dirty="0">
              <a:solidFill>
                <a:srgbClr val="0070C0"/>
              </a:solidFill>
              <a:cs typeface="B Zar" panose="00000400000000000000" pitchFamily="2" charset="-78"/>
            </a:endParaRPr>
          </a:p>
        </p:txBody>
      </p:sp>
      <p:pic>
        <p:nvPicPr>
          <p:cNvPr id="68611" name="Picture 2" descr="C:\Documents and Settings\All Users\Documents\My Pictures\Sample Pictures\Sarmayeh-2007-12-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86752"/>
            <a:ext cx="4643437" cy="3671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5240740" y="1313172"/>
            <a:ext cx="6624329" cy="5478423"/>
          </a:xfrm>
          <a:prstGeom prst="rect">
            <a:avLst/>
          </a:prstGeom>
        </p:spPr>
        <p:txBody>
          <a:bodyPr wrap="square">
            <a:spAutoFit/>
          </a:bodyPr>
          <a:lstStyle/>
          <a:p>
            <a:pPr algn="justLow">
              <a:lnSpc>
                <a:spcPct val="140000"/>
              </a:lnSpc>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متهم</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کارمندی است </a:t>
            </a: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كه ارتكاب يك يا </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چند تخلف اداری تعریف شده در قانون از جانب اشخاص حقیقی یا حقوقی به </a:t>
            </a: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وي </a:t>
            </a:r>
            <a:r>
              <a:rPr lang="fa-IR" sz="28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نسبت</a:t>
            </a: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داده شود </a:t>
            </a:r>
            <a:r>
              <a:rPr lang="ar-SA"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ولي هنوز اين ادعا</a:t>
            </a:r>
            <a:r>
              <a:rPr lang="ar-SA" sz="28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 ثابت </a:t>
            </a:r>
            <a:r>
              <a:rPr lang="ar-SA"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نشده‌است و ممكن است بي‌گناهي او احراز شود. </a:t>
            </a:r>
            <a:endPar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a:lnSpc>
                <a:spcPct val="14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چنانچه </a:t>
            </a: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بعد از طي مراحل رسيدگي </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درهیات رسیدگی به تخلفات اداری اتهامات </a:t>
            </a: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وارده به متهم </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احراز  </a:t>
            </a: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و راي صادره </a:t>
            </a:r>
            <a:r>
              <a:rPr lang="fa-IR" sz="28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قطعي</a:t>
            </a: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باشد به شخص مرتكب </a:t>
            </a: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متخلف</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مي گويند</a:t>
            </a:r>
            <a:endParaRPr lang="fa-IR" sz="2800" dirty="0"/>
          </a:p>
        </p:txBody>
      </p:sp>
    </p:spTree>
    <p:extLst>
      <p:ext uri="{BB962C8B-B14F-4D97-AF65-F5344CB8AC3E}">
        <p14:creationId xmlns:p14="http://schemas.microsoft.com/office/powerpoint/2010/main" val="32201164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8" name="Rectangle 4"/>
          <p:cNvSpPr>
            <a:spLocks noGrp="1" noChangeArrowheads="1"/>
          </p:cNvSpPr>
          <p:nvPr>
            <p:ph type="title"/>
          </p:nvPr>
        </p:nvSpPr>
        <p:spPr>
          <a:xfrm>
            <a:off x="1751962" y="1377525"/>
            <a:ext cx="8715375" cy="4594225"/>
          </a:xfrm>
          <a:effectLst>
            <a:glow rad="63500">
              <a:schemeClr val="accent2">
                <a:satMod val="175000"/>
                <a:alpha val="40000"/>
              </a:schemeClr>
            </a:glow>
          </a:effectLst>
        </p:spPr>
        <p:style>
          <a:lnRef idx="2">
            <a:schemeClr val="dk1"/>
          </a:lnRef>
          <a:fillRef idx="1">
            <a:schemeClr val="lt1"/>
          </a:fillRef>
          <a:effectRef idx="0">
            <a:schemeClr val="dk1"/>
          </a:effectRef>
          <a:fontRef idx="minor">
            <a:schemeClr val="dk1"/>
          </a:fontRef>
        </p:style>
        <p:txBody>
          <a:bodyPr>
            <a:normAutofit/>
          </a:bodyPr>
          <a:lstStyle/>
          <a:p>
            <a:pPr algn="justLow" rtl="1">
              <a:defRPr/>
            </a:pPr>
            <a:r>
              <a:rPr lang="ar-SA" altLang="en-US" sz="3200" b="1" dirty="0">
                <a:solidFill>
                  <a:srgbClr val="000066"/>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ea typeface="+mn-ea"/>
                <a:cs typeface="B Zar" panose="00000400000000000000" pitchFamily="2" charset="-78"/>
              </a:rPr>
              <a:t>فساد اداري حالتي در نظام اداري است كه در اثر تخلفات مكرر ومستمر كاركنان و نهادينه شدن تخلف به وجود مي‌آيد و آن را از كارايي مطلوب و اثربخشي مورد انتظار باز مي‌دارد. در واقع تخلفات اداري با تكرار،</a:t>
            </a:r>
            <a:r>
              <a:rPr lang="fa-IR" altLang="en-US" sz="3200" b="1" dirty="0">
                <a:solidFill>
                  <a:srgbClr val="000066"/>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ea typeface="+mn-ea"/>
                <a:cs typeface="B Zar" panose="00000400000000000000" pitchFamily="2" charset="-78"/>
              </a:rPr>
              <a:t> </a:t>
            </a:r>
            <a:r>
              <a:rPr lang="ar-SA" altLang="en-US" sz="3200" b="1" dirty="0">
                <a:solidFill>
                  <a:srgbClr val="000066"/>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ea typeface="+mn-ea"/>
                <a:cs typeface="B Zar" panose="00000400000000000000" pitchFamily="2" charset="-78"/>
              </a:rPr>
              <a:t>‌استمرار و نهادينه شدن، و </a:t>
            </a:r>
            <a:r>
              <a:rPr lang="ar-SA" altLang="en-US" sz="3200" b="1" dirty="0" smtClean="0">
                <a:solidFill>
                  <a:srgbClr val="000066"/>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ea typeface="+mn-ea"/>
                <a:cs typeface="B Zar" panose="00000400000000000000" pitchFamily="2" charset="-78"/>
              </a:rPr>
              <a:t>تأثيرات قابل </a:t>
            </a:r>
            <a:r>
              <a:rPr lang="ar-SA" altLang="en-US" sz="3200" b="1" dirty="0">
                <a:solidFill>
                  <a:srgbClr val="000066"/>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ea typeface="+mn-ea"/>
                <a:cs typeface="B Zar" panose="00000400000000000000" pitchFamily="2" charset="-78"/>
              </a:rPr>
              <a:t>توجه در نظام اداري به فساد اداري منجر </a:t>
            </a:r>
            <a:r>
              <a:rPr lang="ar-SA" altLang="en-US" sz="3200" b="1" dirty="0" smtClean="0">
                <a:solidFill>
                  <a:srgbClr val="000066"/>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ea typeface="+mn-ea"/>
                <a:cs typeface="B Zar" panose="00000400000000000000" pitchFamily="2" charset="-78"/>
              </a:rPr>
              <a:t>مي‌شو</a:t>
            </a:r>
            <a:r>
              <a:rPr lang="fa-IR" altLang="en-US" sz="3200" b="1" dirty="0" smtClean="0">
                <a:solidFill>
                  <a:srgbClr val="000066"/>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B Zar" panose="00000400000000000000" pitchFamily="2" charset="-78"/>
              </a:rPr>
              <a:t>د.</a:t>
            </a:r>
            <a:endParaRPr lang="ar-SA" altLang="en-US" sz="3200" b="1" dirty="0">
              <a:solidFill>
                <a:srgbClr val="000066"/>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ea typeface="+mn-ea"/>
              <a:cs typeface="B Zar" panose="00000400000000000000" pitchFamily="2" charset="-78"/>
            </a:endParaRPr>
          </a:p>
        </p:txBody>
      </p:sp>
      <p:sp>
        <p:nvSpPr>
          <p:cNvPr id="4" name="Rectangle 3"/>
          <p:cNvSpPr txBox="1">
            <a:spLocks noChangeArrowheads="1"/>
          </p:cNvSpPr>
          <p:nvPr/>
        </p:nvSpPr>
        <p:spPr>
          <a:xfrm>
            <a:off x="2617943" y="262672"/>
            <a:ext cx="6983412" cy="719138"/>
          </a:xfrm>
          <a:prstGeom prst="rect">
            <a:avLst/>
          </a:prstGeom>
        </p:spPr>
        <p:txBody>
          <a:bodyPr>
            <a:normAutofit fontScale="92500" lnSpcReduction="10000"/>
          </a:bodyPr>
          <a:lst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a:lstStyle>
          <a:p>
            <a:pPr algn="ctr" fontAlgn="auto">
              <a:lnSpc>
                <a:spcPct val="90000"/>
              </a:lnSpc>
              <a:spcAft>
                <a:spcPts val="0"/>
              </a:spcAft>
              <a:buFont typeface="Wingdings" panose="05000000000000000000" pitchFamily="2" charset="2"/>
              <a:buNone/>
              <a:defRPr/>
            </a:pPr>
            <a:r>
              <a:rPr lang="fa-IR" sz="5400" b="1" dirty="0" smtClean="0">
                <a:solidFill>
                  <a:srgbClr val="0070C0"/>
                </a:solidFill>
                <a:latin typeface="Times New Roman" pitchFamily="18" charset="0"/>
                <a:cs typeface="B Zar" panose="00000400000000000000" pitchFamily="2" charset="-78"/>
              </a:rPr>
              <a:t>فساد اداری</a:t>
            </a:r>
            <a:endParaRPr lang="en-US" sz="5400" b="1" dirty="0">
              <a:solidFill>
                <a:srgbClr val="0070C0"/>
              </a:solidFill>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350583932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Text Box 2"/>
          <p:cNvSpPr txBox="1">
            <a:spLocks noChangeArrowheads="1"/>
          </p:cNvSpPr>
          <p:nvPr/>
        </p:nvSpPr>
        <p:spPr bwMode="auto">
          <a:xfrm>
            <a:off x="1524000" y="404813"/>
            <a:ext cx="8929688" cy="774700"/>
          </a:xfrm>
          <a:prstGeom prst="rect">
            <a:avLst/>
          </a:prstGeom>
          <a:noFill/>
          <a:ln w="9525">
            <a:noFill/>
            <a:miter lim="800000"/>
            <a:headEnd/>
            <a:tailEnd/>
          </a:ln>
          <a:effectLst>
            <a:prstShdw prst="shdw17" dist="17961" dir="2700000">
              <a:srgbClr val="003366">
                <a:gamma/>
                <a:shade val="60000"/>
                <a:invGamma/>
              </a:srgbClr>
            </a:prstShdw>
          </a:effectLst>
        </p:spPr>
        <p:txBody>
          <a:bodyPr>
            <a:spAutoFit/>
          </a:bodyPr>
          <a:lstStyle/>
          <a:p>
            <a:pPr algn="just" rtl="1">
              <a:lnSpc>
                <a:spcPct val="140000"/>
              </a:lnSpc>
              <a:defRPr/>
            </a:pPr>
            <a:r>
              <a:rPr lang="ar-SA" sz="3200" b="1" dirty="0">
                <a:solidFill>
                  <a:srgbClr val="FF6600"/>
                </a:solidFill>
                <a:effectLst>
                  <a:outerShdw blurRad="38100" dist="38100" dir="2700000" algn="tl">
                    <a:srgbClr val="C0C0C0"/>
                  </a:outerShdw>
                </a:effectLst>
                <a:latin typeface="Times New Roman" pitchFamily="18" charset="0"/>
                <a:cs typeface="B Traffic" pitchFamily="2" charset="-78"/>
              </a:rPr>
              <a:t>1 - اعمال و رفتار خلاف شئون شغلي يا اداري .</a:t>
            </a:r>
            <a:endParaRPr lang="en-US" sz="3200" b="1" dirty="0">
              <a:solidFill>
                <a:srgbClr val="FF6600"/>
              </a:solidFill>
              <a:effectLst>
                <a:outerShdw blurRad="38100" dist="38100" dir="2700000" algn="tl">
                  <a:srgbClr val="C0C0C0"/>
                </a:outerShdw>
              </a:effectLst>
              <a:latin typeface="Times New Roman" pitchFamily="18" charset="0"/>
              <a:cs typeface="B Traffic" pitchFamily="2" charset="-78"/>
            </a:endParaRPr>
          </a:p>
        </p:txBody>
      </p:sp>
      <p:sp>
        <p:nvSpPr>
          <p:cNvPr id="192516" name="Text Box 4"/>
          <p:cNvSpPr txBox="1">
            <a:spLocks noChangeArrowheads="1"/>
          </p:cNvSpPr>
          <p:nvPr/>
        </p:nvSpPr>
        <p:spPr bwMode="auto">
          <a:xfrm>
            <a:off x="1523999" y="1681164"/>
            <a:ext cx="9967415" cy="2973122"/>
          </a:xfrm>
          <a:prstGeom prst="rect">
            <a:avLst/>
          </a:prstGeom>
          <a:noFill/>
          <a:ln w="9525" algn="ctr">
            <a:noFill/>
            <a:miter lim="800000"/>
            <a:headEnd/>
            <a:tailEnd/>
          </a:ln>
          <a:effectLst/>
        </p:spPr>
        <p:txBody>
          <a:bodyPr wrap="square">
            <a:spAutoFit/>
          </a:bodyPr>
          <a:lstStyle/>
          <a:p>
            <a:pPr algn="justLow" rtl="1">
              <a:lnSpc>
                <a:spcPct val="130000"/>
              </a:lnSpc>
              <a:defRPr/>
            </a:pP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هر فعل یا ترک فعلی که مغایر با شئونات شغلی یا اداری مستخدم دولت است مشمول این بند قرار می گیرد، </a:t>
            </a:r>
            <a:endPar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ممکن است مستخدم دولت</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در حین انجام وظیفه</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مرتکب فعلی گردد که به حیثیت شغلی وی خدشه وارد شود </a:t>
            </a:r>
            <a:endPar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یا عملی </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در خارج از اداره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انجام دهد که شان اداری و صنفی وی را زیر سئوال ببرد </a:t>
            </a:r>
            <a:endPar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مانند</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سرقت، کلاهبرداری، دادن رشوه، کشیدن چک بلامحل </a:t>
            </a:r>
            <a:r>
              <a:rPr lang="ar-SA"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و</a:t>
            </a:r>
            <a:r>
              <a:rPr lang="fa-IR"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a:t>
            </a:r>
            <a:endParaRPr lang="en-US"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362959989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22319" y="366808"/>
            <a:ext cx="11582400" cy="4525963"/>
          </a:xfrm>
        </p:spPr>
        <p:txBody>
          <a:bodyPr>
            <a:normAutofit/>
          </a:bodyPr>
          <a:lstStyle/>
          <a:p>
            <a:pPr marL="0" indent="0" eaLnBrk="1" hangingPunct="1">
              <a:buNone/>
            </a:pPr>
            <a:r>
              <a:rPr lang="fa-IR" altLang="fa-IR" sz="3600" b="1" dirty="0">
                <a:cs typeface="B Davat" panose="00000400000000000000" pitchFamily="2" charset="-78"/>
              </a:rPr>
              <a:t>2</a:t>
            </a:r>
            <a:r>
              <a:rPr lang="fa-IR" altLang="fa-IR" sz="3600" b="1" dirty="0" smtClean="0">
                <a:effectLst/>
                <a:cs typeface="B Davat" panose="00000400000000000000" pitchFamily="2" charset="-78"/>
              </a:rPr>
              <a:t>. نقض قوانين و مقررات مربوطه</a:t>
            </a:r>
            <a:endParaRPr lang="en-US" altLang="fa-IR" sz="3600" b="1" dirty="0" smtClean="0">
              <a:effectLst/>
              <a:cs typeface="B Davat" panose="00000400000000000000" pitchFamily="2" charset="-78"/>
            </a:endParaRPr>
          </a:p>
        </p:txBody>
      </p:sp>
      <p:pic>
        <p:nvPicPr>
          <p:cNvPr id="4" name="Content Placeholder 6"/>
          <p:cNvPicPr>
            <a:picLocks noChangeAspect="1"/>
          </p:cNvPicPr>
          <p:nvPr/>
        </p:nvPicPr>
        <p:blipFill>
          <a:blip r:embed="rId2"/>
          <a:srcRect/>
          <a:stretch>
            <a:fillRect/>
          </a:stretch>
        </p:blipFill>
        <p:spPr>
          <a:xfrm>
            <a:off x="60327" y="6218290"/>
            <a:ext cx="1790700" cy="623887"/>
          </a:xfrm>
          <a:prstGeom prst="rect">
            <a:avLst/>
          </a:prstGeom>
        </p:spPr>
      </p:pic>
      <p:pic>
        <p:nvPicPr>
          <p:cNvPr id="2" name="Picture 1"/>
          <p:cNvPicPr>
            <a:picLocks noChangeAspect="1"/>
          </p:cNvPicPr>
          <p:nvPr/>
        </p:nvPicPr>
        <p:blipFill>
          <a:blip r:embed="rId3"/>
          <a:stretch>
            <a:fillRect/>
          </a:stretch>
        </p:blipFill>
        <p:spPr>
          <a:xfrm>
            <a:off x="0" y="3207175"/>
            <a:ext cx="8999947" cy="3650825"/>
          </a:xfrm>
          <a:prstGeom prst="rect">
            <a:avLst/>
          </a:prstGeom>
        </p:spPr>
      </p:pic>
    </p:spTree>
    <p:extLst>
      <p:ext uri="{BB962C8B-B14F-4D97-AF65-F5344CB8AC3E}">
        <p14:creationId xmlns:p14="http://schemas.microsoft.com/office/powerpoint/2010/main" val="38579979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5" name="Text Box 3"/>
          <p:cNvSpPr txBox="1">
            <a:spLocks noChangeArrowheads="1"/>
          </p:cNvSpPr>
          <p:nvPr/>
        </p:nvSpPr>
        <p:spPr bwMode="auto">
          <a:xfrm>
            <a:off x="928048" y="260350"/>
            <a:ext cx="10822673" cy="60939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rtl="1">
              <a:lnSpc>
                <a:spcPct val="140000"/>
              </a:lnSpc>
              <a:defRPr/>
            </a:pPr>
            <a:r>
              <a:rPr lang="ar-SA" sz="24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rPr>
              <a:t>3</a:t>
            </a:r>
            <a:r>
              <a:rPr lang="ar-SA" sz="20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rPr>
              <a:t>- ايجاد نارضايتي در ارباب رجوع يا انجام ندادن يا تاخير در انجام امور قانوني آن</a:t>
            </a:r>
            <a:r>
              <a:rPr lang="fa-IR" sz="24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rPr>
              <a:t>ها بدون دليل </a:t>
            </a:r>
            <a:r>
              <a:rPr lang="ar-SA" sz="2400" b="1" dirty="0">
                <a:solidFill>
                  <a:srgbClr val="FF6600"/>
                </a:solidFill>
                <a:effectLst>
                  <a:outerShdw blurRad="38100" dist="38100" dir="2700000" algn="tl">
                    <a:srgbClr val="C0C0C0"/>
                  </a:outerShdw>
                </a:effectLst>
                <a:latin typeface="Times New Roman" pitchFamily="18" charset="0"/>
                <a:cs typeface="B Traffic" pitchFamily="2" charset="-78"/>
              </a:rPr>
              <a:t>. </a:t>
            </a:r>
            <a:endParaRPr lang="fa-IR" sz="2400" b="1" dirty="0">
              <a:solidFill>
                <a:srgbClr val="FF6600"/>
              </a:solidFill>
              <a:effectLst>
                <a:outerShdw blurRad="38100" dist="38100" dir="2700000" algn="tl">
                  <a:srgbClr val="C0C0C0"/>
                </a:outerShdw>
              </a:effectLst>
              <a:latin typeface="Times New Roman" pitchFamily="18" charset="0"/>
              <a:cs typeface="B Traffic" pitchFamily="2" charset="-78"/>
            </a:endParaRPr>
          </a:p>
        </p:txBody>
      </p:sp>
      <p:pic>
        <p:nvPicPr>
          <p:cNvPr id="97284" name="Picture 4" descr="C:\Documents and Settings\admin\My Documents\My Pictures\Microsoft Clip Organizer\S3-02_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7641" y="2417783"/>
            <a:ext cx="4674359" cy="4440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85" name="Picture 5" descr="C:\Documents and Settings\admin\My Documents\My Pictures\Microsoft Clip Organizer\Funny.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605015"/>
            <a:ext cx="4230806" cy="4252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613844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Text Box 3"/>
          <p:cNvSpPr txBox="1">
            <a:spLocks noChangeArrowheads="1"/>
          </p:cNvSpPr>
          <p:nvPr/>
        </p:nvSpPr>
        <p:spPr bwMode="auto">
          <a:xfrm>
            <a:off x="1703388" y="260350"/>
            <a:ext cx="8678862" cy="774700"/>
          </a:xfrm>
          <a:prstGeom prst="rect">
            <a:avLst/>
          </a:prstGeom>
          <a:noFill/>
          <a:ln w="9525" algn="ctr">
            <a:noFill/>
            <a:miter lim="800000"/>
            <a:headEnd/>
            <a:tailEnd/>
          </a:ln>
          <a:effectLst>
            <a:prstShdw prst="shdw17" dist="17961" dir="2700000">
              <a:srgbClr val="003366">
                <a:gamma/>
                <a:shade val="60000"/>
                <a:invGamma/>
              </a:srgbClr>
            </a:prstShdw>
          </a:effectLst>
        </p:spPr>
        <p:txBody>
          <a:bodyPr>
            <a:spAutoFit/>
          </a:bodyPr>
          <a:lstStyle/>
          <a:p>
            <a:pPr algn="just" rtl="1">
              <a:lnSpc>
                <a:spcPct val="140000"/>
              </a:lnSpc>
              <a:defRPr/>
            </a:pPr>
            <a:r>
              <a:rPr lang="ar-SA" sz="3200" b="1" dirty="0">
                <a:solidFill>
                  <a:srgbClr val="FF6600"/>
                </a:solidFill>
                <a:effectLst>
                  <a:outerShdw blurRad="38100" dist="38100" dir="2700000" algn="tl">
                    <a:srgbClr val="C0C0C0"/>
                  </a:outerShdw>
                </a:effectLst>
                <a:latin typeface="Times New Roman" pitchFamily="18" charset="0"/>
                <a:cs typeface="B Traffic" pitchFamily="2" charset="-78"/>
              </a:rPr>
              <a:t>4 - ايراد تهمت و افترا، هتك حيثيت .</a:t>
            </a:r>
            <a:endParaRPr lang="en-US" sz="3200" b="1" dirty="0">
              <a:solidFill>
                <a:srgbClr val="FF6600"/>
              </a:solidFill>
              <a:effectLst>
                <a:outerShdw blurRad="38100" dist="38100" dir="2700000" algn="tl">
                  <a:srgbClr val="C0C0C0"/>
                </a:outerShdw>
              </a:effectLst>
              <a:latin typeface="Times New Roman" pitchFamily="18" charset="0"/>
              <a:cs typeface="B Traffic" pitchFamily="2" charset="-78"/>
            </a:endParaRPr>
          </a:p>
        </p:txBody>
      </p:sp>
      <p:pic>
        <p:nvPicPr>
          <p:cNvPr id="98307" name="Picture 5" descr="C:\Documents and Settings\khiabanima1\My Documents\My Pictures\Picture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65462"/>
            <a:ext cx="4900756" cy="379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2340" name="Text Box 4"/>
          <p:cNvSpPr txBox="1">
            <a:spLocks noChangeArrowheads="1"/>
          </p:cNvSpPr>
          <p:nvPr/>
        </p:nvSpPr>
        <p:spPr bwMode="auto">
          <a:xfrm>
            <a:off x="1738314" y="1143000"/>
            <a:ext cx="8715375" cy="1740476"/>
          </a:xfrm>
          <a:prstGeom prst="rect">
            <a:avLst/>
          </a:prstGeom>
          <a:noFill/>
          <a:ln w="9525" algn="ctr">
            <a:noFill/>
            <a:miter lim="800000"/>
            <a:headEnd/>
            <a:tailEnd/>
          </a:ln>
          <a:effectLst/>
        </p:spPr>
        <p:txBody>
          <a:bodyPr>
            <a:spAutoFit/>
          </a:bodyPr>
          <a:lstStyle/>
          <a:p>
            <a:pPr algn="justLow" rtl="1">
              <a:lnSpc>
                <a:spcPct val="130000"/>
              </a:lnSpc>
              <a:defRPr/>
            </a:pPr>
            <a:r>
              <a:rPr lang="ar-SA"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هرگاه کارمند دولت دروغ و یا عمل مجرمانه ای را به شخص حقیقی نسبت دهد و به توهین و هتک حیثیت افراد مبادرت نماید متخلف محسوب می شود</a:t>
            </a:r>
            <a:r>
              <a:rPr lang="en-US"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p>
        </p:txBody>
      </p:sp>
    </p:spTree>
    <p:extLst>
      <p:ext uri="{BB962C8B-B14F-4D97-AF65-F5344CB8AC3E}">
        <p14:creationId xmlns:p14="http://schemas.microsoft.com/office/powerpoint/2010/main" val="158279075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r" eaLnBrk="1" hangingPunct="1"/>
            <a:r>
              <a:rPr lang="fa-IR" altLang="fa-IR" sz="3200" b="1" dirty="0" smtClean="0">
                <a:solidFill>
                  <a:schemeClr val="tx1"/>
                </a:solidFill>
                <a:effectLst/>
                <a:cs typeface="B Farnaz" panose="00000400000000000000" pitchFamily="2" charset="-78"/>
              </a:rPr>
              <a:t>تخلفات اداري موضوع ماده 8 قانون رسيدگي به تخلفات اداري عبارتند از :</a:t>
            </a:r>
            <a:endParaRPr lang="en-US" altLang="fa-IR" sz="3200" b="1" dirty="0" smtClean="0">
              <a:solidFill>
                <a:schemeClr val="tx1"/>
              </a:solidFill>
              <a:effectLst/>
              <a:cs typeface="B Farnaz" panose="00000400000000000000" pitchFamily="2" charset="-78"/>
            </a:endParaRPr>
          </a:p>
        </p:txBody>
      </p:sp>
      <p:sp>
        <p:nvSpPr>
          <p:cNvPr id="4099" name="Rectangle 3"/>
          <p:cNvSpPr>
            <a:spLocks noGrp="1" noChangeArrowheads="1"/>
          </p:cNvSpPr>
          <p:nvPr>
            <p:ph type="body" idx="1"/>
          </p:nvPr>
        </p:nvSpPr>
        <p:spPr/>
        <p:txBody>
          <a:bodyPr>
            <a:normAutofit/>
          </a:bodyPr>
          <a:lstStyle/>
          <a:p>
            <a:pPr marL="0" indent="0" eaLnBrk="1" hangingPunct="1">
              <a:buNone/>
            </a:pPr>
            <a:r>
              <a:rPr lang="fa-IR" altLang="fa-IR" sz="3600" b="1" dirty="0" smtClean="0">
                <a:effectLst/>
                <a:cs typeface="B Davat" panose="00000400000000000000" pitchFamily="2" charset="-78"/>
              </a:rPr>
              <a:t>5. اخاذي</a:t>
            </a:r>
            <a:endParaRPr lang="en-US" altLang="fa-IR" sz="3600" b="1" dirty="0" smtClean="0">
              <a:effectLst/>
              <a:cs typeface="B Davat" panose="00000400000000000000" pitchFamily="2" charset="-78"/>
            </a:endParaRPr>
          </a:p>
          <a:p>
            <a:pPr marL="0" indent="0" eaLnBrk="1" hangingPunct="1">
              <a:buNone/>
            </a:pPr>
            <a:r>
              <a:rPr lang="fa-IR" altLang="fa-IR" sz="3600" b="1" dirty="0" smtClean="0">
                <a:effectLst/>
                <a:cs typeface="B Davat" panose="00000400000000000000" pitchFamily="2" charset="-78"/>
              </a:rPr>
              <a:t>6. اختلاس</a:t>
            </a:r>
            <a:endParaRPr lang="en-US" altLang="fa-IR" sz="3600" b="1" dirty="0" smtClean="0">
              <a:effectLst/>
              <a:cs typeface="B Davat" panose="00000400000000000000" pitchFamily="2" charset="-78"/>
            </a:endParaRPr>
          </a:p>
        </p:txBody>
      </p:sp>
      <p:pic>
        <p:nvPicPr>
          <p:cNvPr id="4" name="Content Placeholder 6"/>
          <p:cNvPicPr>
            <a:picLocks noChangeAspect="1"/>
          </p:cNvPicPr>
          <p:nvPr/>
        </p:nvPicPr>
        <p:blipFill>
          <a:blip r:embed="rId2"/>
          <a:srcRect/>
          <a:stretch>
            <a:fillRect/>
          </a:stretch>
        </p:blipFill>
        <p:spPr>
          <a:xfrm>
            <a:off x="60327" y="6218290"/>
            <a:ext cx="1790700" cy="623887"/>
          </a:xfrm>
          <a:prstGeom prst="rect">
            <a:avLst/>
          </a:prstGeom>
        </p:spPr>
      </p:pic>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553699"/>
            <a:ext cx="6998005" cy="4288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160825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
            <a:ext cx="12192000" cy="685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75" name="TextBox 6"/>
          <p:cNvSpPr txBox="1">
            <a:spLocks noChangeArrowheads="1"/>
          </p:cNvSpPr>
          <p:nvPr/>
        </p:nvSpPr>
        <p:spPr bwMode="auto">
          <a:xfrm>
            <a:off x="4450365" y="172214"/>
            <a:ext cx="7885044" cy="1938992"/>
          </a:xfrm>
          <a:prstGeom prst="rect">
            <a:avLst/>
          </a:prstGeom>
          <a:noFill/>
          <a:ln w="9525">
            <a:noFill/>
            <a:miter lim="800000"/>
            <a:headEnd/>
            <a:tailEnd/>
          </a:ln>
        </p:spPr>
        <p:txBody>
          <a:bodyPr wrap="square">
            <a:spAutoFit/>
          </a:bodyPr>
          <a:lstStyle/>
          <a:p>
            <a:pPr algn="ctr"/>
            <a:r>
              <a:rPr lang="fa-IR" sz="4000" dirty="0" smtClean="0">
                <a:solidFill>
                  <a:schemeClr val="bg1"/>
                </a:solidFill>
                <a:cs typeface="B Elham" pitchFamily="2" charset="-78"/>
              </a:rPr>
              <a:t>مهرماه 1400</a:t>
            </a:r>
          </a:p>
          <a:p>
            <a:pPr algn="ctr"/>
            <a:r>
              <a:rPr lang="fa-IR" sz="4000" dirty="0" smtClean="0">
                <a:solidFill>
                  <a:schemeClr val="bg1"/>
                </a:solidFill>
                <a:cs typeface="B Elham" pitchFamily="2" charset="-78"/>
              </a:rPr>
              <a:t>دانشکده علوم پزشکی و خدمات بهداشتی درمانی ساوه</a:t>
            </a:r>
            <a:endParaRPr lang="fa-IR" sz="4000" dirty="0">
              <a:solidFill>
                <a:schemeClr val="bg1"/>
              </a:solidFill>
              <a:cs typeface="B Elham"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547" name="Rectangle 3"/>
          <p:cNvSpPr>
            <a:spLocks noGrp="1" noChangeArrowheads="1"/>
          </p:cNvSpPr>
          <p:nvPr>
            <p:ph type="body" idx="1"/>
          </p:nvPr>
        </p:nvSpPr>
        <p:spPr>
          <a:xfrm>
            <a:off x="239185" y="0"/>
            <a:ext cx="11645900" cy="6858000"/>
          </a:xfrm>
        </p:spPr>
        <p:txBody>
          <a:bodyPr>
            <a:normAutofit/>
          </a:bodyPr>
          <a:lstStyle/>
          <a:p>
            <a:pPr marL="0" indent="0">
              <a:buNone/>
              <a:defRPr/>
            </a:pPr>
            <a:r>
              <a:rPr lang="fa-IR" sz="3600" dirty="0" smtClean="0">
                <a:cs typeface="B Davat" panose="00000400000000000000" pitchFamily="2" charset="-78"/>
              </a:rPr>
              <a:t>7. </a:t>
            </a:r>
            <a:r>
              <a:rPr lang="fa-IR" sz="3600" b="1" dirty="0" smtClean="0">
                <a:effectLst/>
                <a:cs typeface="B Davat" panose="00000400000000000000" pitchFamily="2" charset="-78"/>
              </a:rPr>
              <a:t>تبعيض يا اعمال غرض يا روابط غير اداري در اجراي قوانين و مقررات نسبت به اشخاص</a:t>
            </a:r>
            <a:endParaRPr lang="en-US" sz="3600" b="1" dirty="0" smtClean="0">
              <a:effectLst/>
              <a:cs typeface="B Davat" panose="00000400000000000000" pitchFamily="2" charset="-78"/>
            </a:endParaRPr>
          </a:p>
          <a:p>
            <a:pPr eaLnBrk="1" hangingPunct="1">
              <a:defRPr/>
            </a:pPr>
            <a:endParaRPr lang="en-US" sz="3600" b="1" dirty="0" smtClean="0">
              <a:effectLst/>
              <a:cs typeface="B Davat" panose="00000400000000000000" pitchFamily="2" charset="-78"/>
            </a:endParaRPr>
          </a:p>
          <a:p>
            <a:pPr marL="0" indent="0" eaLnBrk="1" hangingPunct="1">
              <a:buNone/>
              <a:defRPr/>
            </a:pPr>
            <a:endParaRPr lang="en-US" sz="3600" dirty="0" smtClean="0">
              <a:cs typeface="B Davat" panose="00000400000000000000" pitchFamily="2" charset="-78"/>
            </a:endParaRPr>
          </a:p>
          <a:p>
            <a:pPr eaLnBrk="1" hangingPunct="1">
              <a:defRPr/>
            </a:pPr>
            <a:endParaRPr lang="en-US" sz="3600" dirty="0" smtClean="0">
              <a:cs typeface="B Davat" panose="00000400000000000000" pitchFamily="2" charset="-78"/>
            </a:endParaRPr>
          </a:p>
        </p:txBody>
      </p:sp>
      <p:pic>
        <p:nvPicPr>
          <p:cNvPr id="2" name="Picture 1"/>
          <p:cNvPicPr>
            <a:picLocks noChangeAspect="1"/>
          </p:cNvPicPr>
          <p:nvPr/>
        </p:nvPicPr>
        <p:blipFill>
          <a:blip r:embed="rId2"/>
          <a:stretch>
            <a:fillRect/>
          </a:stretch>
        </p:blipFill>
        <p:spPr>
          <a:xfrm>
            <a:off x="1933156" y="1579544"/>
            <a:ext cx="5360273" cy="4395597"/>
          </a:xfrm>
          <a:prstGeom prst="rect">
            <a:avLst/>
          </a:prstGeom>
        </p:spPr>
      </p:pic>
    </p:spTree>
    <p:extLst>
      <p:ext uri="{BB962C8B-B14F-4D97-AF65-F5344CB8AC3E}">
        <p14:creationId xmlns:p14="http://schemas.microsoft.com/office/powerpoint/2010/main" val="208466338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547" name="Rectangle 3"/>
          <p:cNvSpPr>
            <a:spLocks noGrp="1" noChangeArrowheads="1"/>
          </p:cNvSpPr>
          <p:nvPr>
            <p:ph type="body" idx="1"/>
          </p:nvPr>
        </p:nvSpPr>
        <p:spPr>
          <a:xfrm>
            <a:off x="239185" y="0"/>
            <a:ext cx="11645900" cy="6858000"/>
          </a:xfrm>
        </p:spPr>
        <p:txBody>
          <a:bodyPr>
            <a:normAutofit/>
          </a:bodyPr>
          <a:lstStyle/>
          <a:p>
            <a:pPr marL="0" indent="0" eaLnBrk="1" hangingPunct="1">
              <a:buNone/>
              <a:defRPr/>
            </a:pPr>
            <a:r>
              <a:rPr lang="fa-IR" sz="3600" b="1" dirty="0" smtClean="0">
                <a:effectLst/>
                <a:cs typeface="B Davat" panose="00000400000000000000" pitchFamily="2" charset="-78"/>
              </a:rPr>
              <a:t>8. ترك خدمت در خلال ساعات موظف اداري</a:t>
            </a:r>
            <a:endParaRPr lang="en-US" sz="3600" b="1" dirty="0" smtClean="0">
              <a:effectLst/>
              <a:cs typeface="B Davat" panose="00000400000000000000" pitchFamily="2" charset="-78"/>
            </a:endParaRPr>
          </a:p>
          <a:p>
            <a:pPr marL="0" indent="0" eaLnBrk="1" hangingPunct="1">
              <a:buNone/>
              <a:defRPr/>
            </a:pPr>
            <a:endParaRPr lang="en-US" sz="3600" dirty="0" smtClean="0">
              <a:cs typeface="B Davat" panose="00000400000000000000" pitchFamily="2" charset="-78"/>
            </a:endParaRPr>
          </a:p>
          <a:p>
            <a:pPr eaLnBrk="1" hangingPunct="1">
              <a:defRPr/>
            </a:pPr>
            <a:endParaRPr lang="en-US" sz="3600" dirty="0" smtClean="0">
              <a:cs typeface="B Davat" panose="00000400000000000000" pitchFamily="2" charset="-78"/>
            </a:endParaRPr>
          </a:p>
        </p:txBody>
      </p:sp>
      <p:pic>
        <p:nvPicPr>
          <p:cNvPr id="3" name="Content Placeholder 6"/>
          <p:cNvPicPr>
            <a:picLocks noChangeAspect="1"/>
          </p:cNvPicPr>
          <p:nvPr/>
        </p:nvPicPr>
        <p:blipFill>
          <a:blip r:embed="rId2"/>
          <a:srcRect/>
          <a:stretch>
            <a:fillRect/>
          </a:stretch>
        </p:blipFill>
        <p:spPr>
          <a:xfrm>
            <a:off x="60327" y="6218290"/>
            <a:ext cx="1790700" cy="623887"/>
          </a:xfrm>
          <a:prstGeom prst="rect">
            <a:avLst/>
          </a:prstGeom>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996689"/>
            <a:ext cx="10174202" cy="3845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44881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Text Box 3"/>
          <p:cNvSpPr txBox="1">
            <a:spLocks noChangeArrowheads="1"/>
          </p:cNvSpPr>
          <p:nvPr/>
        </p:nvSpPr>
        <p:spPr bwMode="auto">
          <a:xfrm>
            <a:off x="1523999" y="188914"/>
            <a:ext cx="10049301" cy="523220"/>
          </a:xfrm>
          <a:prstGeom prst="rect">
            <a:avLst/>
          </a:prstGeom>
          <a:noFill/>
          <a:ln w="9525" algn="ctr">
            <a:noFill/>
            <a:miter lim="800000"/>
            <a:headEnd/>
            <a:tailEnd/>
          </a:ln>
          <a:effectLst/>
        </p:spPr>
        <p:txBody>
          <a:bodyPr wrap="square">
            <a:spAutoFit/>
          </a:bodyPr>
          <a:lstStyle/>
          <a:p>
            <a:pPr marL="0" indent="0" eaLnBrk="1" hangingPunct="1">
              <a:buNone/>
              <a:defRPr/>
            </a:pPr>
            <a:r>
              <a:rPr lang="fa-IR" sz="2800" b="1" dirty="0">
                <a:solidFill>
                  <a:srgbClr val="0070C0"/>
                </a:solidFill>
                <a:cs typeface="B Zar" panose="00000400000000000000" pitchFamily="2" charset="-78"/>
              </a:rPr>
              <a:t>9. تكرار در تأخير ورود به محل خدمت يا تكرار خروج از آن بدون كسب مجوز</a:t>
            </a:r>
            <a:endParaRPr lang="en-US" sz="2800" b="1" dirty="0">
              <a:solidFill>
                <a:srgbClr val="0070C0"/>
              </a:solidFill>
              <a:cs typeface="B Zar" panose="00000400000000000000" pitchFamily="2" charset="-78"/>
            </a:endParaRPr>
          </a:p>
        </p:txBody>
      </p:sp>
      <p:sp>
        <p:nvSpPr>
          <p:cNvPr id="150532" name="Text Box 4"/>
          <p:cNvSpPr txBox="1">
            <a:spLocks noChangeArrowheads="1"/>
          </p:cNvSpPr>
          <p:nvPr/>
        </p:nvSpPr>
        <p:spPr bwMode="auto">
          <a:xfrm>
            <a:off x="2083805" y="1178400"/>
            <a:ext cx="8929688" cy="4040337"/>
          </a:xfrm>
          <a:prstGeom prst="rect">
            <a:avLst/>
          </a:prstGeom>
          <a:noFill/>
          <a:ln w="9525" algn="ctr">
            <a:noFill/>
            <a:miter lim="800000"/>
            <a:headEnd/>
            <a:tailEnd/>
          </a:ln>
          <a:effectLst/>
        </p:spPr>
        <p:txBody>
          <a:bodyPr>
            <a:spAutoFit/>
          </a:bodyPr>
          <a:lstStyle/>
          <a:p>
            <a:pPr algn="justLow" rtl="1">
              <a:lnSpc>
                <a:spcPct val="155000"/>
              </a:lnSpc>
              <a:defRPr/>
            </a:pPr>
            <a:r>
              <a:rPr lang="ar-SA"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کليه کارکنان دستگاههاي اجرائي </a:t>
            </a:r>
            <a:r>
              <a:rPr lang="ar-SA" sz="2800" b="1" u="sng"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مکلفند</a:t>
            </a: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ساعات تعيين شده براي ورود به محل خدمت و خروج از آن را رعايت نموده ، مگر آن که از سوي مقام ذيصلاح دستگاه براي ورود و خروج هر يک از آنان کتبا" ترتيب ديگري مقرر شده باشد.</a:t>
            </a:r>
            <a:endPar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55000"/>
              </a:lnSpc>
              <a:defRPr/>
            </a:pPr>
            <a:r>
              <a:rPr lang="ar-SA"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كاركنان موظفند قبل از استفاده از مرخصي و يا مأموريت ساعتي، برگ درخواست كه به تأئيد مدير </a:t>
            </a:r>
            <a:r>
              <a:rPr lang="ar-SA"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مربوطه</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برسانند</a:t>
            </a:r>
            <a:r>
              <a:rPr lang="fa-IR"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a:t>
            </a:r>
            <a:endParaRPr lang="en-US"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302483223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40" name="Text Box 4"/>
          <p:cNvSpPr txBox="1">
            <a:spLocks noChangeArrowheads="1"/>
          </p:cNvSpPr>
          <p:nvPr/>
        </p:nvSpPr>
        <p:spPr bwMode="auto">
          <a:xfrm>
            <a:off x="859809" y="1316039"/>
            <a:ext cx="9757653" cy="5244513"/>
          </a:xfrm>
          <a:prstGeom prst="rect">
            <a:avLst/>
          </a:prstGeom>
          <a:noFill/>
          <a:ln w="9525" algn="ctr">
            <a:noFill/>
            <a:miter lim="800000"/>
            <a:headEnd/>
            <a:tailEnd/>
          </a:ln>
          <a:effectLst/>
        </p:spPr>
        <p:txBody>
          <a:bodyPr wrap="square">
            <a:spAutoFit/>
          </a:bodyPr>
          <a:lstStyle/>
          <a:p>
            <a:pPr algn="justLow" rtl="1">
              <a:lnSpc>
                <a:spcPct val="155000"/>
              </a:lnSpc>
              <a:defRPr/>
            </a:pP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مستخدمي كه در هر ماه </a:t>
            </a:r>
            <a:r>
              <a:rPr lang="ar-SA" sz="24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بيش از 4 بار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تأخير ورود يا تعجيل خروج </a:t>
            </a:r>
            <a:r>
              <a:rPr lang="ar-SA" sz="24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غير موجه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داشته باشد و جمع مدت تأخير مزبور به بيش از 4 ساعت در ماه </a:t>
            </a:r>
            <a:r>
              <a:rPr lang="ar-SA"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برسد</a:t>
            </a:r>
            <a:r>
              <a:rPr lang="fa-IR"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a:t>
            </a:r>
            <a:r>
              <a:rPr lang="ar-SA"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در قبال مجموع تاخير براي </a:t>
            </a:r>
            <a:r>
              <a:rPr lang="ar-SA" sz="24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ماه اول و </a:t>
            </a:r>
            <a:r>
              <a:rPr lang="ar-SA" sz="24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دوم </a:t>
            </a:r>
            <a:r>
              <a:rPr lang="fa-IR" sz="24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كتبا اخطار</a:t>
            </a:r>
            <a:endParaRPr lang="fa-IR"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55000"/>
              </a:lnSpc>
              <a:defRPr/>
            </a:pPr>
            <a:r>
              <a:rPr lang="ar-SA"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ماه سوم </a:t>
            </a:r>
            <a:r>
              <a:rPr lang="fa-IR"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30 درصد</a:t>
            </a:r>
            <a:endParaRPr lang="fa-IR" sz="24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55000"/>
              </a:lnSpc>
              <a:defRPr/>
            </a:pPr>
            <a:r>
              <a:rPr lang="ar-SA"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ماه </a:t>
            </a:r>
            <a:r>
              <a:rPr lang="ar-SA"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چهارم</a:t>
            </a:r>
            <a:r>
              <a:rPr lang="fa-IR"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50 </a:t>
            </a:r>
            <a:r>
              <a:rPr lang="ar-SA" sz="24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درصد</a:t>
            </a:r>
            <a:endParaRPr lang="fa-IR" sz="24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55000"/>
              </a:lnSpc>
              <a:defRPr/>
            </a:pPr>
            <a:r>
              <a:rPr lang="ar-SA"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ماه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پنجم </a:t>
            </a:r>
            <a:r>
              <a:rPr lang="fa-IR"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صددرصد</a:t>
            </a:r>
            <a:endParaRPr lang="fa-IR"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a:lnSpc>
                <a:spcPct val="155000"/>
              </a:lnSpc>
              <a:defRPr/>
            </a:pP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fa-IR"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فوق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العاده </a:t>
            </a:r>
            <a:r>
              <a:rPr lang="ar-SA"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شغل</a:t>
            </a:r>
            <a:r>
              <a:rPr lang="fa-IR"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کسر خواهد شد.</a:t>
            </a:r>
          </a:p>
          <a:p>
            <a:pPr algn="justLow" rtl="1">
              <a:lnSpc>
                <a:spcPct val="155000"/>
              </a:lnSpc>
              <a:defRPr/>
            </a:pPr>
            <a:r>
              <a:rPr lang="ar-SA"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صورت </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ت</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كرار، پرونده مستخدم جهت رسيدگي به "هيأت رسيدگي به تخلفات اداري" ارجاع خواهد گرديد</a:t>
            </a:r>
            <a:r>
              <a:rPr lang="en-US"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a:t>
            </a:r>
            <a:endParaRPr lang="en-US"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p:txBody>
      </p:sp>
      <p:sp>
        <p:nvSpPr>
          <p:cNvPr id="4" name="Text Box 3"/>
          <p:cNvSpPr txBox="1">
            <a:spLocks noChangeArrowheads="1"/>
          </p:cNvSpPr>
          <p:nvPr/>
        </p:nvSpPr>
        <p:spPr bwMode="auto">
          <a:xfrm>
            <a:off x="1523999" y="188914"/>
            <a:ext cx="10049301" cy="523220"/>
          </a:xfrm>
          <a:prstGeom prst="rect">
            <a:avLst/>
          </a:prstGeom>
          <a:noFill/>
          <a:ln w="9525" algn="ctr">
            <a:noFill/>
            <a:miter lim="800000"/>
            <a:headEnd/>
            <a:tailEnd/>
          </a:ln>
          <a:effectLst/>
        </p:spPr>
        <p:txBody>
          <a:bodyPr wrap="square">
            <a:spAutoFit/>
          </a:bodyPr>
          <a:lstStyle/>
          <a:p>
            <a:pPr marL="0" indent="0" eaLnBrk="1" hangingPunct="1">
              <a:buNone/>
              <a:defRPr/>
            </a:pPr>
            <a:r>
              <a:rPr lang="fa-IR" sz="2800" b="1" dirty="0">
                <a:solidFill>
                  <a:srgbClr val="0070C0"/>
                </a:solidFill>
                <a:cs typeface="B Zar" panose="00000400000000000000" pitchFamily="2" charset="-78"/>
              </a:rPr>
              <a:t>9. تكرار در تأخير ورود به محل خدمت يا تكرار خروج از آن بدون كسب مجوز</a:t>
            </a:r>
            <a:endParaRPr lang="en-US" sz="2800" b="1" dirty="0">
              <a:solidFill>
                <a:srgbClr val="0070C0"/>
              </a:solidFill>
              <a:cs typeface="B Zar" panose="00000400000000000000" pitchFamily="2" charset="-78"/>
            </a:endParaRPr>
          </a:p>
        </p:txBody>
      </p:sp>
    </p:spTree>
    <p:extLst>
      <p:ext uri="{BB962C8B-B14F-4D97-AF65-F5344CB8AC3E}">
        <p14:creationId xmlns:p14="http://schemas.microsoft.com/office/powerpoint/2010/main" val="2342096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547" name="Rectangle 3"/>
          <p:cNvSpPr>
            <a:spLocks noGrp="1" noChangeArrowheads="1"/>
          </p:cNvSpPr>
          <p:nvPr>
            <p:ph type="body" idx="1"/>
          </p:nvPr>
        </p:nvSpPr>
        <p:spPr>
          <a:xfrm>
            <a:off x="239185" y="0"/>
            <a:ext cx="11645900" cy="6858000"/>
          </a:xfrm>
        </p:spPr>
        <p:txBody>
          <a:bodyPr>
            <a:normAutofit/>
          </a:bodyPr>
          <a:lstStyle/>
          <a:p>
            <a:pPr eaLnBrk="1" hangingPunct="1">
              <a:defRPr/>
            </a:pPr>
            <a:endParaRPr lang="fa-IR" sz="3600" dirty="0" smtClean="0">
              <a:cs typeface="B Davat" panose="00000400000000000000" pitchFamily="2" charset="-78"/>
            </a:endParaRPr>
          </a:p>
          <a:p>
            <a:pPr marL="0" indent="0" eaLnBrk="1" hangingPunct="1">
              <a:buNone/>
              <a:defRPr/>
            </a:pPr>
            <a:endParaRPr lang="fa-IR" sz="3600" dirty="0" smtClean="0">
              <a:cs typeface="B Davat" panose="00000400000000000000" pitchFamily="2" charset="-78"/>
            </a:endParaRPr>
          </a:p>
          <a:p>
            <a:pPr marL="0" indent="0" eaLnBrk="1" hangingPunct="1">
              <a:buNone/>
              <a:defRPr/>
            </a:pPr>
            <a:r>
              <a:rPr lang="fa-IR" sz="3600" b="1" dirty="0" smtClean="0">
                <a:cs typeface="B Davat" panose="00000400000000000000" pitchFamily="2" charset="-78"/>
              </a:rPr>
              <a:t>10. </a:t>
            </a:r>
            <a:r>
              <a:rPr lang="fa-IR" sz="3600" b="1" dirty="0" smtClean="0">
                <a:effectLst/>
                <a:cs typeface="B Davat" panose="00000400000000000000" pitchFamily="2" charset="-78"/>
              </a:rPr>
              <a:t>تسامح در حفظ اموال و اسناد و وجوه دولتي ، ايراد خسارات به اموال دولتي</a:t>
            </a:r>
            <a:endParaRPr lang="fa-IR" sz="3600" b="1" dirty="0">
              <a:cs typeface="B Davat" panose="00000400000000000000" pitchFamily="2" charset="-78"/>
            </a:endParaRPr>
          </a:p>
          <a:p>
            <a:pPr marL="0" indent="0" eaLnBrk="1" hangingPunct="1">
              <a:buNone/>
              <a:defRPr/>
            </a:pPr>
            <a:r>
              <a:rPr lang="fa-IR" sz="3600" b="1" dirty="0" smtClean="0">
                <a:effectLst/>
                <a:cs typeface="B Davat" panose="00000400000000000000" pitchFamily="2" charset="-78"/>
              </a:rPr>
              <a:t>11. افشاي اسرار و اسناد محرمانه اداري</a:t>
            </a:r>
            <a:endParaRPr lang="fa-IR" sz="3600" b="1" dirty="0">
              <a:cs typeface="B Davat" panose="00000400000000000000" pitchFamily="2" charset="-78"/>
            </a:endParaRPr>
          </a:p>
          <a:p>
            <a:pPr marL="0" indent="0" eaLnBrk="1" hangingPunct="1">
              <a:buNone/>
              <a:defRPr/>
            </a:pPr>
            <a:r>
              <a:rPr lang="fa-IR" sz="3600" b="1" dirty="0" smtClean="0">
                <a:effectLst/>
                <a:cs typeface="B Davat" panose="00000400000000000000" pitchFamily="2" charset="-78"/>
              </a:rPr>
              <a:t>12. ارتباط و تماس غير مجاز با اتباع بيگانه</a:t>
            </a:r>
            <a:endParaRPr lang="en-US" sz="3600" b="1" dirty="0" smtClean="0">
              <a:effectLst/>
              <a:cs typeface="B Davat" panose="00000400000000000000" pitchFamily="2" charset="-78"/>
            </a:endParaRPr>
          </a:p>
          <a:p>
            <a:pPr eaLnBrk="1" hangingPunct="1">
              <a:defRPr/>
            </a:pPr>
            <a:endParaRPr lang="en-US" sz="3600" dirty="0" smtClean="0">
              <a:cs typeface="B Davat" panose="00000400000000000000" pitchFamily="2" charset="-78"/>
            </a:endParaRPr>
          </a:p>
          <a:p>
            <a:pPr eaLnBrk="1" hangingPunct="1">
              <a:defRPr/>
            </a:pPr>
            <a:endParaRPr lang="en-US" sz="3600" dirty="0" smtClean="0">
              <a:cs typeface="B Davat" panose="00000400000000000000" pitchFamily="2" charset="-78"/>
            </a:endParaRPr>
          </a:p>
        </p:txBody>
      </p:sp>
      <p:pic>
        <p:nvPicPr>
          <p:cNvPr id="3" name="Content Placeholder 6"/>
          <p:cNvPicPr>
            <a:picLocks noChangeAspect="1"/>
          </p:cNvPicPr>
          <p:nvPr/>
        </p:nvPicPr>
        <p:blipFill>
          <a:blip r:embed="rId2"/>
          <a:srcRect/>
          <a:stretch>
            <a:fillRect/>
          </a:stretch>
        </p:blipFill>
        <p:spPr>
          <a:xfrm>
            <a:off x="60327" y="6218290"/>
            <a:ext cx="1790700" cy="623887"/>
          </a:xfrm>
          <a:prstGeom prst="rect">
            <a:avLst/>
          </a:prstGeom>
        </p:spPr>
      </p:pic>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662746"/>
            <a:ext cx="8602510" cy="32174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7126475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Text Box 3"/>
          <p:cNvSpPr txBox="1">
            <a:spLocks noChangeArrowheads="1"/>
          </p:cNvSpPr>
          <p:nvPr/>
        </p:nvSpPr>
        <p:spPr bwMode="auto">
          <a:xfrm>
            <a:off x="2156346" y="99041"/>
            <a:ext cx="9678964" cy="652486"/>
          </a:xfrm>
          <a:prstGeom prst="rect">
            <a:avLst/>
          </a:prstGeom>
          <a:noFill/>
          <a:ln w="9525" algn="ctr">
            <a:noFill/>
            <a:miter lim="800000"/>
            <a:headEnd/>
            <a:tailEnd/>
          </a:ln>
          <a:effectLst/>
        </p:spPr>
        <p:txBody>
          <a:bodyPr wrap="square">
            <a:spAutoFit/>
          </a:bodyPr>
          <a:lstStyle/>
          <a:p>
            <a:pPr algn="just" rtl="1">
              <a:lnSpc>
                <a:spcPct val="140000"/>
              </a:lnSpc>
              <a:defRPr/>
            </a:pPr>
            <a:r>
              <a:rPr lang="ar-SA" sz="28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rPr>
              <a:t>13 - سرپيچي از اجراي دستورهاي مقامهاي بالاتر در حدود وظايف </a:t>
            </a:r>
            <a:r>
              <a:rPr lang="ar-SA" sz="28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اداري.</a:t>
            </a:r>
            <a:endParaRPr lang="fa-IR" sz="28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
        <p:nvSpPr>
          <p:cNvPr id="154628" name="Text Box 4"/>
          <p:cNvSpPr txBox="1">
            <a:spLocks noChangeArrowheads="1"/>
          </p:cNvSpPr>
          <p:nvPr/>
        </p:nvSpPr>
        <p:spPr bwMode="auto">
          <a:xfrm>
            <a:off x="1637731" y="1169443"/>
            <a:ext cx="9962866" cy="4228850"/>
          </a:xfrm>
          <a:prstGeom prst="rect">
            <a:avLst/>
          </a:prstGeom>
          <a:noFill/>
          <a:ln w="9525" algn="ctr">
            <a:noFill/>
            <a:miter lim="800000"/>
            <a:headEnd/>
            <a:tailEnd/>
          </a:ln>
          <a:effectLst/>
        </p:spPr>
        <p:txBody>
          <a:bodyPr wrap="square">
            <a:spAutoFit/>
          </a:bodyPr>
          <a:lstStyle/>
          <a:p>
            <a:pPr algn="justLow" rtl="1">
              <a:lnSpc>
                <a:spcPct val="140000"/>
              </a:lnSpc>
              <a:defRPr/>
            </a:pPr>
            <a:r>
              <a:rPr lang="ar-SA" sz="2400" b="1" dirty="0">
                <a:solidFill>
                  <a:srgbClr val="000066"/>
                </a:solidFill>
                <a:effectLst>
                  <a:outerShdw blurRad="38100" dist="38100" dir="2700000" algn="tl">
                    <a:srgbClr val="000000">
                      <a:alpha val="43137"/>
                    </a:srgbClr>
                  </a:outerShdw>
                </a:effectLst>
                <a:latin typeface="Times New Roman" pitchFamily="18" charset="0"/>
                <a:cs typeface="B Zar" panose="00000400000000000000" pitchFamily="2" charset="-78"/>
              </a:rPr>
              <a:t>نخستين تكليفي كه قانون استخدام كشوري براي مستخدمين دولت تعيين كرده است رعايت سلسله مراتب اداري </a:t>
            </a:r>
            <a:r>
              <a:rPr lang="ar-SA" sz="2400" b="1" dirty="0" smtClean="0">
                <a:solidFill>
                  <a:srgbClr val="000066"/>
                </a:solidFill>
                <a:effectLst>
                  <a:outerShdw blurRad="38100" dist="38100" dir="2700000" algn="tl">
                    <a:srgbClr val="000000">
                      <a:alpha val="43137"/>
                    </a:srgbClr>
                  </a:outerShdw>
                </a:effectLst>
                <a:latin typeface="Times New Roman" pitchFamily="18" charset="0"/>
                <a:cs typeface="B Zar" panose="00000400000000000000" pitchFamily="2" charset="-78"/>
              </a:rPr>
              <a:t>است</a:t>
            </a:r>
            <a:r>
              <a:rPr lang="fa-IR" sz="2400" b="1" dirty="0" smtClean="0">
                <a:solidFill>
                  <a:srgbClr val="000066"/>
                </a:solidFill>
                <a:effectLst>
                  <a:outerShdw blurRad="38100" dist="38100" dir="2700000" algn="tl">
                    <a:srgbClr val="000000">
                      <a:alpha val="43137"/>
                    </a:srgbClr>
                  </a:outerShdw>
                </a:effectLst>
                <a:latin typeface="Times New Roman" pitchFamily="18" charset="0"/>
                <a:cs typeface="B Zar" panose="00000400000000000000" pitchFamily="2" charset="-78"/>
              </a:rPr>
              <a:t>.</a:t>
            </a:r>
            <a:endParaRPr lang="fa-IR" sz="2400" b="1" dirty="0">
              <a:solidFill>
                <a:srgbClr val="000066"/>
              </a:solidFill>
              <a:effectLst>
                <a:outerShdw blurRad="38100" dist="38100" dir="2700000" algn="tl">
                  <a:srgbClr val="000000">
                    <a:alpha val="43137"/>
                  </a:srgbClr>
                </a:outerShdw>
              </a:effectLst>
              <a:latin typeface="Times New Roman" pitchFamily="18" charset="0"/>
              <a:cs typeface="B Zar" panose="00000400000000000000" pitchFamily="2" charset="-78"/>
            </a:endParaRPr>
          </a:p>
          <a:p>
            <a:pPr algn="justLow" rtl="1">
              <a:lnSpc>
                <a:spcPct val="140000"/>
              </a:lnSpc>
              <a:defRPr/>
            </a:pPr>
            <a:r>
              <a:rPr lang="ar-SA" sz="2400" b="1" dirty="0">
                <a:solidFill>
                  <a:srgbClr val="000066"/>
                </a:solidFill>
                <a:effectLst>
                  <a:outerShdw blurRad="38100" dist="38100" dir="2700000" algn="tl">
                    <a:srgbClr val="000000">
                      <a:alpha val="43137"/>
                    </a:srgbClr>
                  </a:outerShdw>
                </a:effectLst>
                <a:latin typeface="Times New Roman" pitchFamily="18" charset="0"/>
                <a:cs typeface="B Zar" panose="00000400000000000000" pitchFamily="2" charset="-78"/>
              </a:rPr>
              <a:t>ماده 94- کارمندان موسسه </a:t>
            </a:r>
            <a:r>
              <a:rPr lang="ar-SA" sz="2400" b="1" dirty="0">
                <a:solidFill>
                  <a:srgbClr val="FF0000"/>
                </a:solidFill>
                <a:effectLst>
                  <a:outerShdw blurRad="38100" dist="38100" dir="2700000" algn="tl">
                    <a:srgbClr val="000000">
                      <a:alpha val="43137"/>
                    </a:srgbClr>
                  </a:outerShdw>
                </a:effectLst>
                <a:latin typeface="Times New Roman" pitchFamily="18" charset="0"/>
                <a:cs typeface="B Zar" panose="00000400000000000000" pitchFamily="2" charset="-78"/>
              </a:rPr>
              <a:t>مکلفند</a:t>
            </a:r>
            <a:r>
              <a:rPr lang="ar-SA" sz="2400" b="1" dirty="0">
                <a:solidFill>
                  <a:srgbClr val="000066"/>
                </a:solidFill>
                <a:effectLst>
                  <a:outerShdw blurRad="38100" dist="38100" dir="2700000" algn="tl">
                    <a:srgbClr val="000000">
                      <a:alpha val="43137"/>
                    </a:srgbClr>
                  </a:outerShdw>
                </a:effectLst>
                <a:latin typeface="Times New Roman" pitchFamily="18" charset="0"/>
                <a:cs typeface="B Zar" panose="00000400000000000000" pitchFamily="2" charset="-78"/>
              </a:rPr>
              <a:t> در حدود قوانین و مقررات ، احکام و او امر رؤساي مافوق خود را در امور اداري اطاعت نمایند، اگر کارمندان حکم یا امر مقام مافوق را بر خلاف قوانین و مقررات اداري تشخیص دهند، مکلفند </a:t>
            </a:r>
            <a:r>
              <a:rPr lang="ar-SA" sz="2400" b="1" dirty="0">
                <a:solidFill>
                  <a:srgbClr val="FF0000"/>
                </a:solidFill>
                <a:effectLst>
                  <a:outerShdw blurRad="38100" dist="38100" dir="2700000" algn="tl">
                    <a:srgbClr val="000000">
                      <a:alpha val="43137"/>
                    </a:srgbClr>
                  </a:outerShdw>
                </a:effectLst>
                <a:latin typeface="Times New Roman" pitchFamily="18" charset="0"/>
                <a:cs typeface="B Zar" panose="00000400000000000000" pitchFamily="2" charset="-78"/>
              </a:rPr>
              <a:t>کتباً</a:t>
            </a:r>
            <a:r>
              <a:rPr lang="ar-SA" sz="2400" b="1" dirty="0">
                <a:solidFill>
                  <a:srgbClr val="000066"/>
                </a:solidFill>
                <a:effectLst>
                  <a:outerShdw blurRad="38100" dist="38100" dir="2700000" algn="tl">
                    <a:srgbClr val="000000">
                      <a:alpha val="43137"/>
                    </a:srgbClr>
                  </a:outerShdw>
                </a:effectLst>
                <a:latin typeface="Times New Roman" pitchFamily="18" charset="0"/>
                <a:cs typeface="B Zar" panose="00000400000000000000" pitchFamily="2" charset="-78"/>
              </a:rPr>
              <a:t> </a:t>
            </a:r>
            <a:r>
              <a:rPr lang="ar-SA" sz="2400" b="1" dirty="0" smtClean="0">
                <a:solidFill>
                  <a:srgbClr val="000066"/>
                </a:solidFill>
                <a:effectLst>
                  <a:outerShdw blurRad="38100" dist="38100" dir="2700000" algn="tl">
                    <a:srgbClr val="000000">
                      <a:alpha val="43137"/>
                    </a:srgbClr>
                  </a:outerShdw>
                </a:effectLst>
                <a:latin typeface="Times New Roman" pitchFamily="18" charset="0"/>
                <a:cs typeface="B Zar" panose="00000400000000000000" pitchFamily="2" charset="-78"/>
              </a:rPr>
              <a:t>مغایرت </a:t>
            </a:r>
            <a:r>
              <a:rPr lang="ar-SA" sz="2400" b="1" dirty="0">
                <a:solidFill>
                  <a:srgbClr val="000066"/>
                </a:solidFill>
                <a:effectLst>
                  <a:outerShdw blurRad="38100" dist="38100" dir="2700000" algn="tl">
                    <a:srgbClr val="000000">
                      <a:alpha val="43137"/>
                    </a:srgbClr>
                  </a:outerShdw>
                </a:effectLst>
                <a:latin typeface="Times New Roman" pitchFamily="18" charset="0"/>
                <a:cs typeface="B Zar" panose="00000400000000000000" pitchFamily="2" charset="-78"/>
              </a:rPr>
              <a:t>دستور را با قوانین و مقررات به مقام مافوق اطلاع دهند. در صورتی که بعد از این </a:t>
            </a:r>
            <a:r>
              <a:rPr lang="ar-SA" sz="2400" b="1" dirty="0" smtClean="0">
                <a:solidFill>
                  <a:srgbClr val="000066"/>
                </a:solidFill>
                <a:effectLst>
                  <a:outerShdw blurRad="38100" dist="38100" dir="2700000" algn="tl">
                    <a:srgbClr val="000000">
                      <a:alpha val="43137"/>
                    </a:srgbClr>
                  </a:outerShdw>
                </a:effectLst>
                <a:latin typeface="Times New Roman" pitchFamily="18" charset="0"/>
                <a:cs typeface="B Zar" panose="00000400000000000000" pitchFamily="2" charset="-78"/>
              </a:rPr>
              <a:t>اطلاع، </a:t>
            </a:r>
            <a:r>
              <a:rPr lang="ar-SA" sz="2400" b="1" dirty="0">
                <a:solidFill>
                  <a:srgbClr val="000066"/>
                </a:solidFill>
                <a:effectLst>
                  <a:outerShdw blurRad="38100" dist="38100" dir="2700000" algn="tl">
                    <a:srgbClr val="000000">
                      <a:alpha val="43137"/>
                    </a:srgbClr>
                  </a:outerShdw>
                </a:effectLst>
                <a:latin typeface="Times New Roman" pitchFamily="18" charset="0"/>
                <a:cs typeface="B Zar" panose="00000400000000000000" pitchFamily="2" charset="-78"/>
              </a:rPr>
              <a:t>مقام مافوق </a:t>
            </a:r>
            <a:r>
              <a:rPr lang="ar-SA" sz="2400" b="1" dirty="0">
                <a:solidFill>
                  <a:srgbClr val="FF0000"/>
                </a:solidFill>
                <a:effectLst>
                  <a:outerShdw blurRad="38100" dist="38100" dir="2700000" algn="tl">
                    <a:srgbClr val="000000">
                      <a:alpha val="43137"/>
                    </a:srgbClr>
                  </a:outerShdw>
                </a:effectLst>
                <a:latin typeface="Times New Roman" pitchFamily="18" charset="0"/>
                <a:cs typeface="B Zar" panose="00000400000000000000" pitchFamily="2" charset="-78"/>
              </a:rPr>
              <a:t>کتباً</a:t>
            </a:r>
            <a:r>
              <a:rPr lang="ar-SA" sz="2400" b="1" dirty="0">
                <a:solidFill>
                  <a:srgbClr val="000066"/>
                </a:solidFill>
                <a:effectLst>
                  <a:outerShdw blurRad="38100" dist="38100" dir="2700000" algn="tl">
                    <a:srgbClr val="000000">
                      <a:alpha val="43137"/>
                    </a:srgbClr>
                  </a:outerShdw>
                </a:effectLst>
                <a:latin typeface="Times New Roman" pitchFamily="18" charset="0"/>
                <a:cs typeface="B Zar" panose="00000400000000000000" pitchFamily="2" charset="-78"/>
              </a:rPr>
              <a:t> دستور خود را جهت اجراء تأیید کرد، کارمندان مکلف به اجراي دستور صادره خواهند بود و از این حیث مسئولیتی متوجه کارمندان نخواهد بود و پاسخگویی با مقام دستور دهنده است.</a:t>
            </a:r>
            <a:endParaRPr lang="en-US" b="1" dirty="0">
              <a:solidFill>
                <a:srgbClr val="000066"/>
              </a:solidFill>
              <a:effectLst>
                <a:outerShdw blurRad="38100" dist="38100" dir="2700000" algn="tl">
                  <a:srgbClr val="000000">
                    <a:alpha val="43137"/>
                  </a:srgbClr>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111150886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ChangeArrowheads="1"/>
          </p:cNvSpPr>
          <p:nvPr/>
        </p:nvSpPr>
        <p:spPr bwMode="auto">
          <a:xfrm>
            <a:off x="1738314" y="260350"/>
            <a:ext cx="8715375" cy="863600"/>
          </a:xfrm>
          <a:prstGeom prst="rect">
            <a:avLst/>
          </a:prstGeom>
          <a:noFill/>
          <a:ln w="63500">
            <a:noFill/>
            <a:miter lim="800000"/>
            <a:headEnd type="none" w="lg" len="lg"/>
            <a:tailEnd type="none" w="lg" len="lg"/>
          </a:ln>
          <a:effectLst/>
        </p:spPr>
        <p:txBody>
          <a:bodyPr wrap="none" anchor="ctr"/>
          <a:lstStyle/>
          <a:p>
            <a:pPr algn="justLow" rtl="1">
              <a:spcBef>
                <a:spcPct val="50000"/>
              </a:spcBef>
              <a:defRPr/>
            </a:pPr>
            <a:r>
              <a:rPr lang="ar-SA" sz="36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rPr>
              <a:t>حدود تبعيت مامور </a:t>
            </a:r>
            <a:r>
              <a:rPr lang="fa-IR" sz="36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rPr>
              <a:t>در قانون مجازات اسلامي</a:t>
            </a:r>
            <a:endParaRPr lang="ar-SA" sz="36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
        <p:nvSpPr>
          <p:cNvPr id="182275" name="AutoShape 3"/>
          <p:cNvSpPr>
            <a:spLocks noChangeArrowheads="1"/>
          </p:cNvSpPr>
          <p:nvPr/>
        </p:nvSpPr>
        <p:spPr bwMode="auto">
          <a:xfrm>
            <a:off x="1132764" y="1314166"/>
            <a:ext cx="9976017" cy="3166824"/>
          </a:xfrm>
          <a:prstGeom prst="roundRect">
            <a:avLst>
              <a:gd name="adj" fmla="val 16667"/>
            </a:avLst>
          </a:prstGeom>
          <a:noFill/>
          <a:ln w="12700" cap="sq">
            <a:noFill/>
            <a:round/>
            <a:headEnd type="none" w="sm" len="sm"/>
            <a:tailEnd type="none" w="sm" len="sm"/>
          </a:ln>
          <a:effectLst/>
        </p:spPr>
        <p:txBody>
          <a:bodyPr wrap="square">
            <a:spAutoFit/>
          </a:bodyPr>
          <a:lstStyle/>
          <a:p>
            <a:pPr algn="justLow" rtl="1">
              <a:lnSpc>
                <a:spcPct val="150000"/>
              </a:lnSpc>
              <a:spcBef>
                <a:spcPct val="50000"/>
              </a:spcBef>
              <a:defRPr/>
            </a:pP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هرگاه به امر غیرقانونی یکی از مقامات رسمی، جرمی واقع شود آمر و مأمور به مجازات مقرر در قانون محکوم می شوند لکن مأموری که امر آمر را به علت اشتباه قابل قبول و به تصور اینکه قانونی است، اجراء کرده باشد، مجازات نمی شود و در دیه و ضمان تابع مقررات مربوطه است</a:t>
            </a:r>
          </a:p>
          <a:p>
            <a:pPr algn="justLow" rtl="1">
              <a:lnSpc>
                <a:spcPct val="150000"/>
              </a:lnSpc>
              <a:spcBef>
                <a:spcPct val="50000"/>
              </a:spcBef>
              <a:defRPr/>
            </a:pPr>
            <a:r>
              <a:rPr lang="en-US" b="1" dirty="0" err="1">
                <a:solidFill>
                  <a:srgbClr val="000066"/>
                </a:solidFill>
                <a:effectLst>
                  <a:outerShdw blurRad="38100" dist="38100" dir="2700000" algn="tl">
                    <a:srgbClr val="C0C0C0"/>
                  </a:outerShdw>
                </a:effectLst>
                <a:latin typeface="Times New Roman" pitchFamily="18" charset="0"/>
                <a:cs typeface="B Zar" panose="00000400000000000000" pitchFamily="2" charset="-78"/>
              </a:rPr>
              <a:t>ماده</a:t>
            </a:r>
            <a:r>
              <a:rPr lang="en-US"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fa-IR"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59 قانون مجازات اسلامي</a:t>
            </a:r>
            <a:endParaRPr lang="ar-SA"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p:txBody>
      </p:sp>
      <p:pic>
        <p:nvPicPr>
          <p:cNvPr id="56326" name="Picture 6"/>
          <p:cNvPicPr>
            <a:picLocks noChangeAspect="1" noChangeArrowheads="1"/>
          </p:cNvPicPr>
          <p:nvPr/>
        </p:nvPicPr>
        <p:blipFill>
          <a:blip r:embed="rId2"/>
          <a:srcRect/>
          <a:stretch>
            <a:fillRect/>
          </a:stretch>
        </p:blipFill>
        <p:spPr bwMode="auto">
          <a:xfrm>
            <a:off x="0" y="3678073"/>
            <a:ext cx="3974175" cy="3179927"/>
          </a:xfrm>
          <a:prstGeom prst="rect">
            <a:avLst/>
          </a:prstGeom>
          <a:noFill/>
          <a:ln>
            <a:noFill/>
          </a:ln>
          <a:effectLst>
            <a:prstShdw prst="shdw17" dist="17961" dir="2700000">
              <a:schemeClr val="accent1">
                <a:gamma/>
                <a:shade val="60000"/>
                <a:invGamma/>
              </a:schemeClr>
            </a:prstShdw>
          </a:effectLst>
          <a:extLst/>
        </p:spPr>
      </p:pic>
    </p:spTree>
    <p:extLst>
      <p:ext uri="{BB962C8B-B14F-4D97-AF65-F5344CB8AC3E}">
        <p14:creationId xmlns:p14="http://schemas.microsoft.com/office/powerpoint/2010/main" val="205318842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ChangeArrowheads="1"/>
          </p:cNvSpPr>
          <p:nvPr/>
        </p:nvSpPr>
        <p:spPr bwMode="auto">
          <a:xfrm>
            <a:off x="1738314" y="260350"/>
            <a:ext cx="8715375" cy="863600"/>
          </a:xfrm>
          <a:prstGeom prst="rect">
            <a:avLst/>
          </a:prstGeom>
          <a:noFill/>
          <a:ln w="63500">
            <a:noFill/>
            <a:miter lim="800000"/>
            <a:headEnd type="none" w="lg" len="lg"/>
            <a:tailEnd type="none" w="lg" len="lg"/>
          </a:ln>
          <a:effectLst/>
        </p:spPr>
        <p:txBody>
          <a:bodyPr wrap="none" anchor="ctr"/>
          <a:lstStyle/>
          <a:p>
            <a:pPr algn="ctr" rtl="1">
              <a:spcBef>
                <a:spcPct val="50000"/>
              </a:spcBef>
              <a:defRPr/>
            </a:pPr>
            <a:r>
              <a:rPr lang="ar-SA" sz="3600" b="1" dirty="0">
                <a:solidFill>
                  <a:srgbClr val="FF6600"/>
                </a:solidFill>
                <a:effectLst>
                  <a:outerShdw blurRad="38100" dist="38100" dir="2700000" algn="tl">
                    <a:srgbClr val="C0C0C0"/>
                  </a:outerShdw>
                </a:effectLst>
                <a:latin typeface="Times New Roman" pitchFamily="18" charset="0"/>
                <a:cs typeface="B Traffic" pitchFamily="2" charset="-78"/>
              </a:rPr>
              <a:t>حدود تبعيت مامور از آمر قانوني</a:t>
            </a:r>
          </a:p>
        </p:txBody>
      </p:sp>
      <p:sp>
        <p:nvSpPr>
          <p:cNvPr id="182275" name="AutoShape 3"/>
          <p:cNvSpPr>
            <a:spLocks noChangeArrowheads="1"/>
          </p:cNvSpPr>
          <p:nvPr/>
        </p:nvSpPr>
        <p:spPr bwMode="auto">
          <a:xfrm>
            <a:off x="1520826" y="1409701"/>
            <a:ext cx="9533861" cy="1804749"/>
          </a:xfrm>
          <a:prstGeom prst="roundRect">
            <a:avLst>
              <a:gd name="adj" fmla="val 16667"/>
            </a:avLst>
          </a:prstGeom>
          <a:noFill/>
          <a:ln w="12700" cap="sq">
            <a:noFill/>
            <a:round/>
            <a:headEnd type="none" w="sm" len="sm"/>
            <a:tailEnd type="none" w="sm" len="sm"/>
          </a:ln>
          <a:effectLst/>
        </p:spPr>
        <p:txBody>
          <a:bodyPr wrap="square">
            <a:spAutoFit/>
          </a:bodyPr>
          <a:lstStyle/>
          <a:p>
            <a:pPr algn="justLow" rtl="1">
              <a:spcBef>
                <a:spcPct val="50000"/>
              </a:spcBef>
              <a:defRPr/>
            </a:pPr>
            <a:r>
              <a:rPr lang="ar-SA" sz="24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rPr>
              <a:t>الف-</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احكام و اوامر مقام مافوق براي مستخدم در صورتي لازم الرعايه است كه مربوط به </a:t>
            </a:r>
            <a:r>
              <a:rPr lang="ar-SA" sz="2800" b="1" dirty="0">
                <a:solidFill>
                  <a:srgbClr val="FF6600"/>
                </a:solidFill>
                <a:effectLst>
                  <a:outerShdw blurRad="38100" dist="38100" dir="2700000" algn="tl">
                    <a:srgbClr val="C0C0C0"/>
                  </a:outerShdw>
                </a:effectLst>
                <a:latin typeface="Times New Roman" pitchFamily="18" charset="0"/>
                <a:cs typeface="B Zar" panose="00000400000000000000" pitchFamily="2" charset="-78"/>
              </a:rPr>
              <a:t>وظايف اداري</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و شغلي او باشد به عبارت ديگر مستخدم فقط مكلف به اطاعت از اوامري است كه با شغل اداري او تناسب و سنخيت داشته باشدو</a:t>
            </a:r>
            <a:r>
              <a:rPr lang="en-US"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وي در امور خارج از شغل اداري ،هيچ</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گونه تكليفي به اطاعت از اوامر مافوق خود ندارد.</a:t>
            </a:r>
          </a:p>
        </p:txBody>
      </p:sp>
      <p:sp>
        <p:nvSpPr>
          <p:cNvPr id="182276" name="AutoShape 4"/>
          <p:cNvSpPr>
            <a:spLocks noChangeArrowheads="1"/>
          </p:cNvSpPr>
          <p:nvPr/>
        </p:nvSpPr>
        <p:spPr bwMode="auto">
          <a:xfrm>
            <a:off x="1738314" y="3705747"/>
            <a:ext cx="9316373" cy="1736725"/>
          </a:xfrm>
          <a:prstGeom prst="roundRect">
            <a:avLst>
              <a:gd name="adj" fmla="val 16667"/>
            </a:avLst>
          </a:prstGeom>
          <a:noFill/>
          <a:ln w="12700" cap="sq">
            <a:noFill/>
            <a:round/>
            <a:headEnd type="none" w="sm" len="sm"/>
            <a:tailEnd type="none" w="sm" len="sm"/>
          </a:ln>
          <a:effectLst/>
        </p:spPr>
        <p:txBody>
          <a:bodyPr wrap="square">
            <a:spAutoFit/>
          </a:bodyPr>
          <a:lstStyle/>
          <a:p>
            <a:pPr algn="justLow" rtl="1">
              <a:spcBef>
                <a:spcPct val="50000"/>
              </a:spcBef>
              <a:defRPr/>
            </a:pPr>
            <a:r>
              <a:rPr lang="ar-SA" sz="24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rPr>
              <a:t>ب-</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دستورات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مخالف قوانين كيفري: چنانچه دستور مقام اداري مخالف قوانين و مقررات جزايي كشور</a:t>
            </a:r>
            <a:r>
              <a:rPr lang="en-US"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باشد مستخدم دولت نبايد از </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آ</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ن دستورات تبعيت كند علت اين امر آن است كه طبق قوانين كيفري دستور مقام اداري نمي تواند رافع مسئوليت مامور زير دست </a:t>
            </a:r>
            <a:r>
              <a:rPr lang="ar-SA"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باشد</a:t>
            </a:r>
            <a:r>
              <a:rPr lang="fa-IR" sz="24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a:t>
            </a:r>
            <a:endPar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85960144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5" name="Rectangle 3"/>
          <p:cNvSpPr>
            <a:spLocks noGrp="1" noChangeArrowheads="1"/>
          </p:cNvSpPr>
          <p:nvPr>
            <p:ph type="body" idx="1"/>
          </p:nvPr>
        </p:nvSpPr>
        <p:spPr>
          <a:xfrm>
            <a:off x="4039737" y="158647"/>
            <a:ext cx="7949062" cy="5921479"/>
          </a:xfrm>
        </p:spPr>
        <p:txBody>
          <a:bodyPr>
            <a:normAutofit/>
          </a:bodyPr>
          <a:lstStyle/>
          <a:p>
            <a:pPr marL="0" indent="0" eaLnBrk="1" hangingPunct="1">
              <a:lnSpc>
                <a:spcPct val="80000"/>
              </a:lnSpc>
              <a:buNone/>
              <a:defRPr/>
            </a:pPr>
            <a:endParaRPr lang="en-US" sz="2800" b="1" dirty="0" smtClean="0">
              <a:effectLst/>
              <a:cs typeface="B Davat" panose="00000400000000000000" pitchFamily="2" charset="-78"/>
            </a:endParaRPr>
          </a:p>
          <a:p>
            <a:pPr marL="0" indent="0" algn="just" eaLnBrk="1" hangingPunct="1">
              <a:lnSpc>
                <a:spcPct val="80000"/>
              </a:lnSpc>
              <a:buNone/>
              <a:defRPr/>
            </a:pPr>
            <a:r>
              <a:rPr lang="fa-IR" sz="2800" b="1" dirty="0" smtClean="0">
                <a:effectLst/>
                <a:cs typeface="B Davat" panose="00000400000000000000" pitchFamily="2" charset="-78"/>
              </a:rPr>
              <a:t>14. </a:t>
            </a:r>
            <a:r>
              <a:rPr lang="fa-IR" sz="2800" b="1" dirty="0" smtClean="0">
                <a:effectLst/>
                <a:cs typeface="B Zar" panose="00000400000000000000" pitchFamily="2" charset="-78"/>
              </a:rPr>
              <a:t>كم كاري يا سهل انگاري در انجام وظايف محول شده</a:t>
            </a:r>
          </a:p>
          <a:p>
            <a:pPr algn="just" eaLnBrk="1" hangingPunct="1">
              <a:lnSpc>
                <a:spcPct val="80000"/>
              </a:lnSpc>
              <a:defRPr/>
            </a:pPr>
            <a:endParaRPr lang="fa-IR" sz="2800" b="1" dirty="0" smtClean="0">
              <a:effectLst/>
              <a:cs typeface="B Zar" panose="00000400000000000000" pitchFamily="2" charset="-78"/>
            </a:endParaRPr>
          </a:p>
          <a:p>
            <a:pPr algn="just" eaLnBrk="1" hangingPunct="1">
              <a:lnSpc>
                <a:spcPct val="80000"/>
              </a:lnSpc>
              <a:defRPr/>
            </a:pPr>
            <a:endParaRPr lang="en-US" sz="2800" b="1" dirty="0" smtClean="0">
              <a:effectLst/>
              <a:cs typeface="B Zar" panose="00000400000000000000" pitchFamily="2" charset="-78"/>
            </a:endParaRPr>
          </a:p>
          <a:p>
            <a:pPr marL="0" indent="0" algn="justLow" eaLnBrk="1" hangingPunct="1">
              <a:lnSpc>
                <a:spcPct val="80000"/>
              </a:lnSpc>
              <a:buNone/>
              <a:defRPr/>
            </a:pPr>
            <a:r>
              <a:rPr lang="fa-IR" sz="2800" b="1" dirty="0" smtClean="0">
                <a:effectLst/>
                <a:cs typeface="B Zar" panose="00000400000000000000" pitchFamily="2" charset="-78"/>
              </a:rPr>
              <a:t>15. سهل انگاري روسا و مديران در ندادن گزارش تخلفات </a:t>
            </a:r>
          </a:p>
          <a:p>
            <a:pPr marL="0" indent="0" algn="just" eaLnBrk="1" hangingPunct="1">
              <a:lnSpc>
                <a:spcPct val="80000"/>
              </a:lnSpc>
              <a:buNone/>
              <a:defRPr/>
            </a:pPr>
            <a:r>
              <a:rPr lang="fa-IR" sz="2800" b="1" dirty="0" smtClean="0">
                <a:effectLst/>
                <a:cs typeface="B Zar" panose="00000400000000000000" pitchFamily="2" charset="-78"/>
              </a:rPr>
              <a:t>كارمندان تحت امر</a:t>
            </a:r>
          </a:p>
          <a:p>
            <a:pPr algn="just" eaLnBrk="1" hangingPunct="1">
              <a:lnSpc>
                <a:spcPct val="80000"/>
              </a:lnSpc>
              <a:defRPr/>
            </a:pPr>
            <a:endParaRPr lang="fa-IR" sz="2800" b="1" dirty="0" smtClean="0">
              <a:effectLst/>
              <a:cs typeface="B Zar" panose="00000400000000000000" pitchFamily="2" charset="-78"/>
            </a:endParaRPr>
          </a:p>
          <a:p>
            <a:pPr algn="just" eaLnBrk="1" hangingPunct="1">
              <a:lnSpc>
                <a:spcPct val="80000"/>
              </a:lnSpc>
              <a:defRPr/>
            </a:pPr>
            <a:endParaRPr lang="en-US" sz="2800" b="1" dirty="0" smtClean="0">
              <a:effectLst/>
              <a:cs typeface="B Zar" panose="00000400000000000000" pitchFamily="2" charset="-78"/>
            </a:endParaRPr>
          </a:p>
          <a:p>
            <a:pPr marL="0" indent="0" algn="just" eaLnBrk="1" hangingPunct="1">
              <a:lnSpc>
                <a:spcPct val="80000"/>
              </a:lnSpc>
              <a:buNone/>
              <a:defRPr/>
            </a:pPr>
            <a:r>
              <a:rPr lang="fa-IR" sz="2800" b="1" dirty="0" smtClean="0">
                <a:effectLst/>
                <a:cs typeface="B Zar" panose="00000400000000000000" pitchFamily="2" charset="-78"/>
              </a:rPr>
              <a:t>16. ارائه گواهي يا گزارش خلف واقع در امور اداري</a:t>
            </a:r>
          </a:p>
          <a:p>
            <a:pPr marL="0" indent="0" algn="just" eaLnBrk="1" hangingPunct="1">
              <a:lnSpc>
                <a:spcPct val="80000"/>
              </a:lnSpc>
              <a:buNone/>
              <a:defRPr/>
            </a:pPr>
            <a:endParaRPr lang="fa-IR" sz="2800" b="1" dirty="0" smtClean="0">
              <a:effectLst/>
              <a:cs typeface="B Zar" panose="00000400000000000000" pitchFamily="2" charset="-78"/>
            </a:endParaRPr>
          </a:p>
          <a:p>
            <a:pPr marL="0" indent="0" algn="just" eaLnBrk="1" hangingPunct="1">
              <a:lnSpc>
                <a:spcPct val="80000"/>
              </a:lnSpc>
              <a:buNone/>
              <a:defRPr/>
            </a:pPr>
            <a:endParaRPr lang="en-US" sz="2800" b="1" dirty="0" smtClean="0">
              <a:effectLst/>
              <a:cs typeface="B Zar" panose="00000400000000000000" pitchFamily="2" charset="-78"/>
            </a:endParaRPr>
          </a:p>
          <a:p>
            <a:pPr marL="0" indent="0" algn="just" eaLnBrk="1" hangingPunct="1">
              <a:lnSpc>
                <a:spcPct val="80000"/>
              </a:lnSpc>
              <a:buNone/>
              <a:defRPr/>
            </a:pPr>
            <a:r>
              <a:rPr lang="fa-IR" sz="2800" b="1" dirty="0" smtClean="0">
                <a:effectLst/>
                <a:cs typeface="B Zar" panose="00000400000000000000" pitchFamily="2" charset="-78"/>
              </a:rPr>
              <a:t>17. گرفتن وجوهي غير از آنچه در قوانين و مقررات تعيين شده</a:t>
            </a:r>
          </a:p>
          <a:p>
            <a:pPr marL="0" indent="0" algn="just" eaLnBrk="1" hangingPunct="1">
              <a:lnSpc>
                <a:spcPct val="80000"/>
              </a:lnSpc>
              <a:buNone/>
              <a:defRPr/>
            </a:pPr>
            <a:r>
              <a:rPr lang="fa-IR" sz="2800" b="1" dirty="0" smtClean="0">
                <a:effectLst/>
                <a:cs typeface="B Zar" panose="00000400000000000000" pitchFamily="2" charset="-78"/>
              </a:rPr>
              <a:t> يا اخذ هرگونه مالي كه در عرف رشوه خواري تلقي مي شود.</a:t>
            </a:r>
            <a:endParaRPr lang="en-US" sz="2800" b="1" dirty="0" smtClean="0">
              <a:effectLst/>
              <a:cs typeface="B Zar" panose="00000400000000000000" pitchFamily="2" charset="-78"/>
            </a:endParaRPr>
          </a:p>
          <a:p>
            <a:pPr eaLnBrk="1" hangingPunct="1">
              <a:lnSpc>
                <a:spcPct val="80000"/>
              </a:lnSpc>
              <a:defRPr/>
            </a:pPr>
            <a:endParaRPr lang="en-US" sz="2800" dirty="0" smtClean="0">
              <a:cs typeface="B Davat" panose="00000400000000000000" pitchFamily="2" charset="-78"/>
            </a:endParaRPr>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20313"/>
            <a:ext cx="3687078" cy="6337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834044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571" name="Rectangle 3"/>
          <p:cNvSpPr>
            <a:spLocks noGrp="1" noChangeArrowheads="1"/>
          </p:cNvSpPr>
          <p:nvPr>
            <p:ph type="body" idx="1"/>
          </p:nvPr>
        </p:nvSpPr>
        <p:spPr>
          <a:xfrm>
            <a:off x="624417" y="260350"/>
            <a:ext cx="10972800" cy="6337300"/>
          </a:xfrm>
        </p:spPr>
        <p:txBody>
          <a:bodyPr>
            <a:normAutofit/>
          </a:bodyPr>
          <a:lstStyle/>
          <a:p>
            <a:pPr eaLnBrk="1" hangingPunct="1">
              <a:lnSpc>
                <a:spcPct val="90000"/>
              </a:lnSpc>
              <a:defRPr/>
            </a:pPr>
            <a:endParaRPr lang="fa-IR" dirty="0" smtClean="0">
              <a:cs typeface="B Davat" panose="00000400000000000000" pitchFamily="2" charset="-78"/>
            </a:endParaRPr>
          </a:p>
          <a:p>
            <a:pPr eaLnBrk="1" hangingPunct="1">
              <a:lnSpc>
                <a:spcPct val="90000"/>
              </a:lnSpc>
              <a:defRPr/>
            </a:pPr>
            <a:endParaRPr lang="fa-IR" dirty="0" smtClean="0">
              <a:cs typeface="B Davat" panose="00000400000000000000" pitchFamily="2" charset="-78"/>
            </a:endParaRPr>
          </a:p>
          <a:p>
            <a:pPr marL="0" indent="0" algn="justLow" eaLnBrk="1" hangingPunct="1">
              <a:lnSpc>
                <a:spcPct val="90000"/>
              </a:lnSpc>
              <a:buNone/>
              <a:defRPr/>
            </a:pPr>
            <a:r>
              <a:rPr lang="fa-IR" b="1" dirty="0" smtClean="0">
                <a:solidFill>
                  <a:srgbClr val="0070C0"/>
                </a:solidFill>
                <a:effectLst/>
                <a:cs typeface="B Davat" panose="00000400000000000000" pitchFamily="2" charset="-78"/>
              </a:rPr>
              <a:t>18. </a:t>
            </a:r>
            <a:r>
              <a:rPr lang="fa-IR" b="1" dirty="0" smtClean="0">
                <a:solidFill>
                  <a:srgbClr val="0070C0"/>
                </a:solidFill>
                <a:effectLst/>
                <a:cs typeface="B Zar" panose="00000400000000000000" pitchFamily="2" charset="-78"/>
              </a:rPr>
              <a:t>تسليم مدارك به اشخاصي كه حق دريافت آن راندارند يا خودداري از تسليم مدارك به اشخاص كه حق دريافت آن را دارند.</a:t>
            </a:r>
          </a:p>
          <a:p>
            <a:pPr marL="0" indent="0" algn="justLow" eaLnBrk="1" hangingPunct="1">
              <a:lnSpc>
                <a:spcPct val="90000"/>
              </a:lnSpc>
              <a:buNone/>
              <a:defRPr/>
            </a:pPr>
            <a:endParaRPr lang="en-US" b="1" dirty="0" smtClean="0">
              <a:solidFill>
                <a:srgbClr val="0070C0"/>
              </a:solidFill>
              <a:effectLst/>
              <a:cs typeface="B Zar" panose="00000400000000000000" pitchFamily="2" charset="-78"/>
            </a:endParaRPr>
          </a:p>
          <a:p>
            <a:pPr marL="0" indent="0" algn="justLow" eaLnBrk="1" hangingPunct="1">
              <a:lnSpc>
                <a:spcPct val="90000"/>
              </a:lnSpc>
              <a:buNone/>
              <a:defRPr/>
            </a:pPr>
            <a:r>
              <a:rPr lang="fa-IR" b="1" dirty="0" smtClean="0">
                <a:solidFill>
                  <a:srgbClr val="0070C0"/>
                </a:solidFill>
                <a:effectLst/>
                <a:cs typeface="B Zar" panose="00000400000000000000" pitchFamily="2" charset="-78"/>
              </a:rPr>
              <a:t>19. تعطيل خدمت در اوقات مقرر اداري.</a:t>
            </a:r>
          </a:p>
          <a:p>
            <a:pPr marL="0" indent="0" algn="justLow" eaLnBrk="1" hangingPunct="1">
              <a:lnSpc>
                <a:spcPct val="90000"/>
              </a:lnSpc>
              <a:buNone/>
              <a:defRPr/>
            </a:pPr>
            <a:endParaRPr lang="en-US" b="1" dirty="0" smtClean="0">
              <a:solidFill>
                <a:srgbClr val="0070C0"/>
              </a:solidFill>
              <a:effectLst/>
              <a:cs typeface="B Zar" panose="00000400000000000000" pitchFamily="2" charset="-78"/>
            </a:endParaRPr>
          </a:p>
          <a:p>
            <a:pPr marL="0" indent="0" algn="justLow" eaLnBrk="1" hangingPunct="1">
              <a:lnSpc>
                <a:spcPct val="90000"/>
              </a:lnSpc>
              <a:buNone/>
              <a:defRPr/>
            </a:pPr>
            <a:r>
              <a:rPr lang="fa-IR" b="1" dirty="0" smtClean="0">
                <a:solidFill>
                  <a:srgbClr val="0070C0"/>
                </a:solidFill>
                <a:effectLst/>
                <a:cs typeface="B Zar" panose="00000400000000000000" pitchFamily="2" charset="-78"/>
              </a:rPr>
              <a:t>20. رعايت نكردن حجاب اسلامي</a:t>
            </a:r>
            <a:endParaRPr lang="en-US" b="1" dirty="0" smtClean="0">
              <a:solidFill>
                <a:srgbClr val="0070C0"/>
              </a:solidFill>
              <a:effectLst/>
              <a:cs typeface="B Zar" panose="00000400000000000000" pitchFamily="2" charset="-78"/>
            </a:endParaRPr>
          </a:p>
          <a:p>
            <a:pPr eaLnBrk="1" hangingPunct="1">
              <a:lnSpc>
                <a:spcPct val="90000"/>
              </a:lnSpc>
              <a:defRPr/>
            </a:pPr>
            <a:endParaRPr lang="en-US" b="1" dirty="0" smtClean="0">
              <a:effectLst/>
              <a:cs typeface="B Davat" panose="00000400000000000000" pitchFamily="2" charset="-78"/>
            </a:endParaRPr>
          </a:p>
          <a:p>
            <a:pPr eaLnBrk="1" hangingPunct="1">
              <a:lnSpc>
                <a:spcPct val="90000"/>
              </a:lnSpc>
              <a:defRPr/>
            </a:pPr>
            <a:endParaRPr lang="en-US" dirty="0" smtClean="0">
              <a:cs typeface="B Davat" panose="00000400000000000000" pitchFamily="2" charset="-78"/>
            </a:endParaRPr>
          </a:p>
        </p:txBody>
      </p:sp>
      <p:pic>
        <p:nvPicPr>
          <p:cNvPr id="3" name="Content Placeholder 6"/>
          <p:cNvPicPr>
            <a:picLocks noChangeAspect="1"/>
          </p:cNvPicPr>
          <p:nvPr/>
        </p:nvPicPr>
        <p:blipFill>
          <a:blip r:embed="rId2"/>
          <a:srcRect/>
          <a:stretch>
            <a:fillRect/>
          </a:stretch>
        </p:blipFill>
        <p:spPr>
          <a:xfrm>
            <a:off x="60327" y="6218290"/>
            <a:ext cx="1790700" cy="623887"/>
          </a:xfrm>
          <a:prstGeom prst="rect">
            <a:avLst/>
          </a:prstGeom>
        </p:spPr>
      </p:pic>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146965"/>
            <a:ext cx="5587437" cy="2695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4338576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4000"/>
                    </a14:imgEffect>
                  </a14:imgLayer>
                </a14:imgProps>
              </a:ext>
              <a:ext uri="{28A0092B-C50C-407E-A947-70E740481C1C}">
                <a14:useLocalDpi xmlns:a14="http://schemas.microsoft.com/office/drawing/2010/main" val="0"/>
              </a:ext>
            </a:extLst>
          </a:blip>
          <a:srcRect/>
          <a:stretch>
            <a:fillRect/>
          </a:stretch>
        </p:blipFill>
        <p:spPr bwMode="auto">
          <a:xfrm>
            <a:off x="955677" y="2409486"/>
            <a:ext cx="10385833" cy="3808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3218" name="Rectangle 2"/>
          <p:cNvSpPr>
            <a:spLocks noGrp="1" noChangeArrowheads="1"/>
          </p:cNvSpPr>
          <p:nvPr>
            <p:ph type="title"/>
          </p:nvPr>
        </p:nvSpPr>
        <p:spPr>
          <a:xfrm>
            <a:off x="662193" y="276021"/>
            <a:ext cx="10972800" cy="2133464"/>
          </a:xfrm>
        </p:spPr>
        <p:txBody>
          <a:bodyPr>
            <a:normAutofit/>
          </a:bodyPr>
          <a:lstStyle/>
          <a:p>
            <a:pPr algn="ctr" eaLnBrk="1" hangingPunct="1">
              <a:defRPr/>
            </a:pPr>
            <a:r>
              <a:rPr lang="fa-IR" sz="4000" b="1" dirty="0" smtClean="0">
                <a:solidFill>
                  <a:schemeClr val="folHlink"/>
                </a:solidFill>
                <a:cs typeface="B Zar" panose="00000400000000000000" pitchFamily="2" charset="-78"/>
              </a:rPr>
              <a:t>آئين نامه هيات تخلفات اداري كاركنان</a:t>
            </a:r>
            <a:br>
              <a:rPr lang="fa-IR" sz="4000" b="1" dirty="0" smtClean="0">
                <a:solidFill>
                  <a:schemeClr val="folHlink"/>
                </a:solidFill>
                <a:cs typeface="B Zar" panose="00000400000000000000" pitchFamily="2" charset="-78"/>
              </a:rPr>
            </a:br>
            <a:r>
              <a:rPr lang="fa-IR" sz="4000" b="1" dirty="0" smtClean="0">
                <a:solidFill>
                  <a:schemeClr val="folHlink"/>
                </a:solidFill>
                <a:cs typeface="B Zar" panose="00000400000000000000" pitchFamily="2" charset="-78"/>
              </a:rPr>
              <a:t> </a:t>
            </a:r>
            <a:r>
              <a:rPr lang="fa-IR" sz="4000" b="1" dirty="0" smtClean="0">
                <a:solidFill>
                  <a:schemeClr val="tx1"/>
                </a:solidFill>
                <a:effectLst/>
                <a:cs typeface="B Zar" panose="00000400000000000000" pitchFamily="2" charset="-78"/>
              </a:rPr>
              <a:t>آشنايي با نظام رسيدگي به تخلفات اداري كارمندان دولت</a:t>
            </a:r>
            <a:endParaRPr lang="en-US" sz="4000" b="1" dirty="0" smtClean="0">
              <a:solidFill>
                <a:schemeClr val="tx1"/>
              </a:solidFill>
              <a:effectLst/>
              <a:cs typeface="B Zar" panose="00000400000000000000" pitchFamily="2" charset="-78"/>
            </a:endParaRPr>
          </a:p>
        </p:txBody>
      </p:sp>
      <p:sp>
        <p:nvSpPr>
          <p:cNvPr id="2" name="Flowchart: Alternate Process 1"/>
          <p:cNvSpPr/>
          <p:nvPr/>
        </p:nvSpPr>
        <p:spPr>
          <a:xfrm>
            <a:off x="955677" y="5655745"/>
            <a:ext cx="10385833" cy="822607"/>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extLst>
      <p:ext uri="{BB962C8B-B14F-4D97-AF65-F5344CB8AC3E}">
        <p14:creationId xmlns:p14="http://schemas.microsoft.com/office/powerpoint/2010/main" val="8260579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571" name="Rectangle 3"/>
          <p:cNvSpPr>
            <a:spLocks noGrp="1" noChangeArrowheads="1"/>
          </p:cNvSpPr>
          <p:nvPr>
            <p:ph type="body" idx="1"/>
          </p:nvPr>
        </p:nvSpPr>
        <p:spPr>
          <a:xfrm>
            <a:off x="624417" y="260350"/>
            <a:ext cx="10972800" cy="6337300"/>
          </a:xfrm>
        </p:spPr>
        <p:txBody>
          <a:bodyPr>
            <a:normAutofit/>
          </a:bodyPr>
          <a:lstStyle/>
          <a:p>
            <a:pPr marL="0" indent="0" algn="justLow" eaLnBrk="1" hangingPunct="1">
              <a:lnSpc>
                <a:spcPct val="90000"/>
              </a:lnSpc>
              <a:buNone/>
              <a:defRPr/>
            </a:pPr>
            <a:r>
              <a:rPr lang="fa-IR" b="1" dirty="0" smtClean="0">
                <a:solidFill>
                  <a:srgbClr val="0070C0"/>
                </a:solidFill>
                <a:effectLst/>
                <a:cs typeface="B Zar" panose="00000400000000000000" pitchFamily="2" charset="-78"/>
              </a:rPr>
              <a:t>21. رعايت نكردن شوون و شعاير اسلامي.</a:t>
            </a:r>
          </a:p>
          <a:p>
            <a:pPr marL="0" indent="0" algn="justLow" eaLnBrk="1" hangingPunct="1">
              <a:lnSpc>
                <a:spcPct val="90000"/>
              </a:lnSpc>
              <a:buNone/>
              <a:defRPr/>
            </a:pPr>
            <a:endParaRPr lang="en-US" b="1" dirty="0" smtClean="0">
              <a:solidFill>
                <a:srgbClr val="0070C0"/>
              </a:solidFill>
              <a:effectLst/>
              <a:cs typeface="B Zar" panose="00000400000000000000" pitchFamily="2" charset="-78"/>
            </a:endParaRPr>
          </a:p>
          <a:p>
            <a:pPr marL="0" indent="0" algn="justLow" eaLnBrk="1" hangingPunct="1">
              <a:lnSpc>
                <a:spcPct val="90000"/>
              </a:lnSpc>
              <a:buNone/>
              <a:defRPr/>
            </a:pPr>
            <a:r>
              <a:rPr lang="fa-IR" b="1" dirty="0" smtClean="0">
                <a:solidFill>
                  <a:srgbClr val="0070C0"/>
                </a:solidFill>
                <a:effectLst/>
                <a:cs typeface="B Zar" panose="00000400000000000000" pitchFamily="2" charset="-78"/>
              </a:rPr>
              <a:t>22. اختفاء ، نگهداري ، حمل ، توزيع و خريد و فروش مواد مخدر.</a:t>
            </a:r>
          </a:p>
          <a:p>
            <a:pPr marL="0" indent="0" algn="justLow" eaLnBrk="1" hangingPunct="1">
              <a:lnSpc>
                <a:spcPct val="90000"/>
              </a:lnSpc>
              <a:buNone/>
              <a:defRPr/>
            </a:pPr>
            <a:endParaRPr lang="en-US" b="1" dirty="0" smtClean="0">
              <a:solidFill>
                <a:srgbClr val="0070C0"/>
              </a:solidFill>
              <a:effectLst/>
              <a:cs typeface="B Zar" panose="00000400000000000000" pitchFamily="2" charset="-78"/>
            </a:endParaRPr>
          </a:p>
          <a:p>
            <a:pPr marL="0" indent="0" algn="justLow" eaLnBrk="1" hangingPunct="1">
              <a:lnSpc>
                <a:spcPct val="90000"/>
              </a:lnSpc>
              <a:buNone/>
              <a:defRPr/>
            </a:pPr>
            <a:r>
              <a:rPr lang="fa-IR" b="1" dirty="0" smtClean="0">
                <a:solidFill>
                  <a:srgbClr val="0070C0"/>
                </a:solidFill>
                <a:effectLst/>
                <a:cs typeface="B Zar" panose="00000400000000000000" pitchFamily="2" charset="-78"/>
              </a:rPr>
              <a:t>23. استعمال يا اعتياد به مواد مخدر.</a:t>
            </a:r>
            <a:endParaRPr lang="en-US" b="1" dirty="0" smtClean="0">
              <a:solidFill>
                <a:srgbClr val="0070C0"/>
              </a:solidFill>
              <a:effectLst/>
              <a:cs typeface="B Zar" panose="00000400000000000000" pitchFamily="2" charset="-78"/>
            </a:endParaRPr>
          </a:p>
          <a:p>
            <a:pPr marL="0" indent="0" eaLnBrk="1" hangingPunct="1">
              <a:lnSpc>
                <a:spcPct val="90000"/>
              </a:lnSpc>
              <a:buNone/>
              <a:defRPr/>
            </a:pPr>
            <a:endParaRPr lang="en-US" b="1" dirty="0" smtClean="0">
              <a:effectLst/>
              <a:cs typeface="B Davat" panose="00000400000000000000" pitchFamily="2" charset="-78"/>
            </a:endParaRPr>
          </a:p>
          <a:p>
            <a:pPr eaLnBrk="1" hangingPunct="1">
              <a:lnSpc>
                <a:spcPct val="90000"/>
              </a:lnSpc>
              <a:defRPr/>
            </a:pPr>
            <a:endParaRPr lang="en-US" dirty="0" smtClean="0">
              <a:cs typeface="B Davat" panose="00000400000000000000" pitchFamily="2" charset="-78"/>
            </a:endParaRPr>
          </a:p>
        </p:txBody>
      </p:sp>
      <p:pic>
        <p:nvPicPr>
          <p:cNvPr id="3" name="Content Placeholder 6"/>
          <p:cNvPicPr>
            <a:picLocks noChangeAspect="1"/>
          </p:cNvPicPr>
          <p:nvPr/>
        </p:nvPicPr>
        <p:blipFill>
          <a:blip r:embed="rId2"/>
          <a:srcRect/>
          <a:stretch>
            <a:fillRect/>
          </a:stretch>
        </p:blipFill>
        <p:spPr>
          <a:xfrm>
            <a:off x="60327" y="6218290"/>
            <a:ext cx="1790700" cy="623887"/>
          </a:xfrm>
          <a:prstGeom prst="rect">
            <a:avLst/>
          </a:prstGeom>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65871"/>
            <a:ext cx="10117393" cy="3392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085856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571" name="Rectangle 3"/>
          <p:cNvSpPr>
            <a:spLocks noGrp="1" noChangeArrowheads="1"/>
          </p:cNvSpPr>
          <p:nvPr>
            <p:ph type="body" idx="1"/>
          </p:nvPr>
        </p:nvSpPr>
        <p:spPr>
          <a:xfrm>
            <a:off x="624417" y="260350"/>
            <a:ext cx="10972800" cy="6337300"/>
          </a:xfrm>
        </p:spPr>
        <p:txBody>
          <a:bodyPr>
            <a:normAutofit/>
          </a:bodyPr>
          <a:lstStyle/>
          <a:p>
            <a:pPr marL="0" indent="0" eaLnBrk="1" hangingPunct="1">
              <a:lnSpc>
                <a:spcPct val="90000"/>
              </a:lnSpc>
              <a:buNone/>
              <a:defRPr/>
            </a:pPr>
            <a:endParaRPr lang="fa-IR" dirty="0" smtClean="0">
              <a:cs typeface="B Davat" panose="00000400000000000000" pitchFamily="2" charset="-78"/>
            </a:endParaRPr>
          </a:p>
          <a:p>
            <a:pPr marL="0" indent="0" eaLnBrk="1" hangingPunct="1">
              <a:lnSpc>
                <a:spcPct val="90000"/>
              </a:lnSpc>
              <a:buNone/>
              <a:defRPr/>
            </a:pPr>
            <a:r>
              <a:rPr lang="fa-IR" b="1" dirty="0" smtClean="0">
                <a:effectLst/>
                <a:cs typeface="B Davat" panose="00000400000000000000" pitchFamily="2" charset="-78"/>
              </a:rPr>
              <a:t>24. داشتن شغل دولتي ديگر به استثناي سمتهاي آموزشي و تحقيقاتي</a:t>
            </a:r>
            <a:endParaRPr lang="en-US" b="1" dirty="0" smtClean="0">
              <a:effectLst/>
              <a:cs typeface="B Davat" panose="00000400000000000000" pitchFamily="2" charset="-78"/>
            </a:endParaRPr>
          </a:p>
          <a:p>
            <a:pPr eaLnBrk="1" hangingPunct="1">
              <a:lnSpc>
                <a:spcPct val="90000"/>
              </a:lnSpc>
              <a:defRPr/>
            </a:pPr>
            <a:endParaRPr lang="en-US" b="1" dirty="0" smtClean="0">
              <a:effectLst/>
              <a:cs typeface="B Davat" panose="00000400000000000000" pitchFamily="2" charset="-78"/>
            </a:endParaRPr>
          </a:p>
          <a:p>
            <a:pPr eaLnBrk="1" hangingPunct="1">
              <a:lnSpc>
                <a:spcPct val="90000"/>
              </a:lnSpc>
              <a:defRPr/>
            </a:pPr>
            <a:endParaRPr lang="en-US" dirty="0" smtClean="0">
              <a:cs typeface="B Davat" panose="00000400000000000000" pitchFamily="2" charset="-78"/>
            </a:endParaRPr>
          </a:p>
        </p:txBody>
      </p:sp>
      <p:pic>
        <p:nvPicPr>
          <p:cNvPr id="3" name="Content Placeholder 6"/>
          <p:cNvPicPr>
            <a:picLocks noChangeAspect="1"/>
          </p:cNvPicPr>
          <p:nvPr/>
        </p:nvPicPr>
        <p:blipFill>
          <a:blip r:embed="rId2"/>
          <a:srcRect/>
          <a:stretch>
            <a:fillRect/>
          </a:stretch>
        </p:blipFill>
        <p:spPr>
          <a:xfrm>
            <a:off x="60327" y="6218290"/>
            <a:ext cx="1790700" cy="623887"/>
          </a:xfrm>
          <a:prstGeom prst="rect">
            <a:avLst/>
          </a:prstGeom>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474913"/>
            <a:ext cx="6223379" cy="438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541555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620518968"/>
              </p:ext>
            </p:extLst>
          </p:nvPr>
        </p:nvGraphicFramePr>
        <p:xfrm>
          <a:off x="0" y="918523"/>
          <a:ext cx="12191998" cy="5923555"/>
        </p:xfrm>
        <a:graphic>
          <a:graphicData uri="http://schemas.openxmlformats.org/drawingml/2006/table">
            <a:tbl>
              <a:tblPr rtl="1"/>
              <a:tblGrid>
                <a:gridCol w="564318"/>
                <a:gridCol w="3868308"/>
                <a:gridCol w="2252722"/>
                <a:gridCol w="1638342"/>
                <a:gridCol w="3868308"/>
              </a:tblGrid>
              <a:tr h="1122955">
                <a:tc gridSpan="2">
                  <a:txBody>
                    <a:bodyPr/>
                    <a:lstStyle/>
                    <a:p>
                      <a:pPr marL="0" marR="0" algn="ctr" rtl="1">
                        <a:lnSpc>
                          <a:spcPct val="150000"/>
                        </a:lnSpc>
                        <a:spcBef>
                          <a:spcPts val="0"/>
                        </a:spcBef>
                        <a:spcAft>
                          <a:spcPts val="0"/>
                        </a:spcAft>
                      </a:pPr>
                      <a:r>
                        <a:rPr lang="fa-IR" sz="1400" b="1" dirty="0">
                          <a:solidFill>
                            <a:srgbClr val="000066"/>
                          </a:solidFill>
                          <a:latin typeface="Calibri"/>
                          <a:ea typeface="Times New Roman"/>
                          <a:cs typeface="Tahoma"/>
                        </a:rPr>
                        <a:t>وضعیت کارمند در شرکت خصوصی</a:t>
                      </a:r>
                      <a:endParaRPr lang="en-US" sz="1400"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a:txBody>
                    <a:bodyPr/>
                    <a:lstStyle/>
                    <a:p>
                      <a:pPr marL="0" marR="0" algn="ctr" rtl="1">
                        <a:lnSpc>
                          <a:spcPct val="150000"/>
                        </a:lnSpc>
                        <a:spcBef>
                          <a:spcPts val="0"/>
                        </a:spcBef>
                        <a:spcAft>
                          <a:spcPts val="0"/>
                        </a:spcAft>
                      </a:pPr>
                      <a:r>
                        <a:rPr lang="fa-IR" sz="1400" b="1" dirty="0">
                          <a:solidFill>
                            <a:srgbClr val="000066"/>
                          </a:solidFill>
                          <a:latin typeface="Calibri"/>
                          <a:ea typeface="Times New Roman"/>
                          <a:cs typeface="Tahoma"/>
                        </a:rPr>
                        <a:t>میزان سهام</a:t>
                      </a:r>
                      <a:endParaRPr lang="en-US" sz="1800"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1">
                        <a:lnSpc>
                          <a:spcPct val="150000"/>
                        </a:lnSpc>
                        <a:spcBef>
                          <a:spcPts val="0"/>
                        </a:spcBef>
                        <a:spcAft>
                          <a:spcPts val="0"/>
                        </a:spcAft>
                      </a:pPr>
                      <a:r>
                        <a:rPr lang="fa-IR" sz="1400" b="1" dirty="0">
                          <a:solidFill>
                            <a:srgbClr val="000066"/>
                          </a:solidFill>
                          <a:latin typeface="Calibri"/>
                          <a:ea typeface="Times New Roman"/>
                          <a:cs typeface="Tahoma"/>
                        </a:rPr>
                        <a:t>معاملات کلی شرکت</a:t>
                      </a:r>
                      <a:endParaRPr lang="en-US" sz="1800"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1">
                        <a:lnSpc>
                          <a:spcPct val="150000"/>
                        </a:lnSpc>
                        <a:spcBef>
                          <a:spcPts val="0"/>
                        </a:spcBef>
                        <a:spcAft>
                          <a:spcPts val="0"/>
                        </a:spcAft>
                      </a:pPr>
                      <a:r>
                        <a:rPr lang="fa-IR" sz="1400" b="1" dirty="0">
                          <a:solidFill>
                            <a:srgbClr val="000066"/>
                          </a:solidFill>
                          <a:latin typeface="Calibri"/>
                          <a:ea typeface="Times New Roman"/>
                          <a:cs typeface="Tahoma"/>
                        </a:rPr>
                        <a:t>معاملات شرکت با دستگاه‌های دولتی</a:t>
                      </a:r>
                      <a:endParaRPr lang="en-US" sz="1800"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800100">
                <a:tc>
                  <a:txBody>
                    <a:bodyPr/>
                    <a:lstStyle/>
                    <a:p>
                      <a:pPr marL="0" marR="0" algn="ctr" rtl="1">
                        <a:lnSpc>
                          <a:spcPct val="150000"/>
                        </a:lnSpc>
                        <a:spcBef>
                          <a:spcPts val="0"/>
                        </a:spcBef>
                        <a:spcAft>
                          <a:spcPts val="0"/>
                        </a:spcAft>
                      </a:pPr>
                      <a:r>
                        <a:rPr lang="fa-IR" sz="1000" dirty="0">
                          <a:solidFill>
                            <a:srgbClr val="000066"/>
                          </a:solidFill>
                          <a:latin typeface="Calibri"/>
                          <a:ea typeface="Times New Roman"/>
                          <a:cs typeface="Tahoma"/>
                        </a:rPr>
                        <a:t>1</a:t>
                      </a:r>
                      <a:endParaRPr lang="en-US" sz="1100"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سهامدار بودن کارمند در شرکت خصوصی</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کمتر از 5%</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بلااشکال</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بلااشکال</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0100">
                <a:tc>
                  <a:txBody>
                    <a:bodyPr/>
                    <a:lstStyle/>
                    <a:p>
                      <a:pPr marL="0" marR="0" algn="ctr" rtl="1">
                        <a:lnSpc>
                          <a:spcPct val="150000"/>
                        </a:lnSpc>
                        <a:spcBef>
                          <a:spcPts val="0"/>
                        </a:spcBef>
                        <a:spcAft>
                          <a:spcPts val="0"/>
                        </a:spcAft>
                      </a:pPr>
                      <a:r>
                        <a:rPr lang="fa-IR" sz="1000" dirty="0">
                          <a:solidFill>
                            <a:srgbClr val="000066"/>
                          </a:solidFill>
                          <a:latin typeface="Calibri"/>
                          <a:ea typeface="Times New Roman"/>
                          <a:cs typeface="Tahoma"/>
                        </a:rPr>
                        <a:t>2</a:t>
                      </a:r>
                      <a:endParaRPr lang="en-US" sz="1100"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سهامدار بودن کارمند در شرکت خصوصی</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بیش از 5%</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بلااشکال</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ممنوع</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00150">
                <a:tc>
                  <a:txBody>
                    <a:bodyPr/>
                    <a:lstStyle/>
                    <a:p>
                      <a:pPr marL="0" marR="0" algn="ctr" rtl="1">
                        <a:lnSpc>
                          <a:spcPct val="150000"/>
                        </a:lnSpc>
                        <a:spcBef>
                          <a:spcPts val="0"/>
                        </a:spcBef>
                        <a:spcAft>
                          <a:spcPts val="0"/>
                        </a:spcAft>
                      </a:pPr>
                      <a:r>
                        <a:rPr lang="fa-IR" sz="1000" dirty="0">
                          <a:solidFill>
                            <a:srgbClr val="000066"/>
                          </a:solidFill>
                          <a:latin typeface="Calibri"/>
                          <a:ea typeface="Times New Roman"/>
                          <a:cs typeface="Tahoma"/>
                        </a:rPr>
                        <a:t>3</a:t>
                      </a:r>
                      <a:endParaRPr lang="en-US" sz="1100"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سهامدار بودن کارمند در شرکت خصوصی</a:t>
                      </a:r>
                      <a:endParaRPr lang="en-US" sz="1100" b="1" dirty="0">
                        <a:solidFill>
                          <a:srgbClr val="000066"/>
                        </a:solidFill>
                        <a:latin typeface="Calibri"/>
                        <a:ea typeface="Times New Roman"/>
                        <a:cs typeface="Arial"/>
                      </a:endParaRPr>
                    </a:p>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(مجموع کمتر از 20% )</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هریک کمتر از 5%</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بلااشکال</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بلااشکال</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00150">
                <a:tc>
                  <a:txBody>
                    <a:bodyPr/>
                    <a:lstStyle/>
                    <a:p>
                      <a:pPr marL="0" marR="0" algn="ctr" rtl="1">
                        <a:lnSpc>
                          <a:spcPct val="150000"/>
                        </a:lnSpc>
                        <a:spcBef>
                          <a:spcPts val="0"/>
                        </a:spcBef>
                        <a:spcAft>
                          <a:spcPts val="0"/>
                        </a:spcAft>
                      </a:pPr>
                      <a:r>
                        <a:rPr lang="fa-IR" sz="1000" dirty="0">
                          <a:solidFill>
                            <a:srgbClr val="000066"/>
                          </a:solidFill>
                          <a:latin typeface="Calibri"/>
                          <a:ea typeface="Times New Roman"/>
                          <a:cs typeface="Tahoma"/>
                        </a:rPr>
                        <a:t>4</a:t>
                      </a:r>
                      <a:endParaRPr lang="en-US" sz="1100"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سهامدار بودن کارمند در شرکت خصوصی</a:t>
                      </a:r>
                      <a:endParaRPr lang="en-US" sz="1100" b="1" dirty="0">
                        <a:solidFill>
                          <a:srgbClr val="000066"/>
                        </a:solidFill>
                        <a:latin typeface="Calibri"/>
                        <a:ea typeface="Times New Roman"/>
                        <a:cs typeface="Arial"/>
                      </a:endParaRPr>
                    </a:p>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(مجموع بیشتر از 20% </a:t>
                      </a:r>
                      <a:r>
                        <a:rPr lang="fa-IR" sz="1000" dirty="0">
                          <a:solidFill>
                            <a:srgbClr val="000066"/>
                          </a:solidFill>
                          <a:latin typeface="Calibri"/>
                          <a:ea typeface="Times New Roman"/>
                          <a:cs typeface="Tahoma"/>
                        </a:rPr>
                        <a:t>)</a:t>
                      </a:r>
                      <a:endParaRPr lang="en-US" sz="1100"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dirty="0">
                          <a:solidFill>
                            <a:srgbClr val="000066"/>
                          </a:solidFill>
                          <a:latin typeface="Calibri"/>
                          <a:ea typeface="Times New Roman"/>
                          <a:cs typeface="Tahoma"/>
                        </a:rPr>
                        <a:t> </a:t>
                      </a:r>
                      <a:endParaRPr lang="en-US" sz="1100" dirty="0">
                        <a:solidFill>
                          <a:srgbClr val="000066"/>
                        </a:solidFill>
                        <a:latin typeface="Calibri"/>
                        <a:ea typeface="Times New Roman"/>
                        <a:cs typeface="Arial"/>
                      </a:endParaRPr>
                    </a:p>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هریک کمتر از 5%</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dirty="0">
                          <a:solidFill>
                            <a:srgbClr val="000066"/>
                          </a:solidFill>
                          <a:latin typeface="Calibri"/>
                          <a:ea typeface="Times New Roman"/>
                          <a:cs typeface="Tahoma"/>
                        </a:rPr>
                        <a:t> </a:t>
                      </a:r>
                      <a:endParaRPr lang="en-US" sz="1100" dirty="0">
                        <a:solidFill>
                          <a:srgbClr val="000066"/>
                        </a:solidFill>
                        <a:latin typeface="Calibri"/>
                        <a:ea typeface="Times New Roman"/>
                        <a:cs typeface="Arial"/>
                      </a:endParaRPr>
                    </a:p>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بلااشکال</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ممنوع</a:t>
                      </a:r>
                      <a:endParaRPr lang="en-US" sz="1100" b="1" dirty="0">
                        <a:solidFill>
                          <a:srgbClr val="000066"/>
                        </a:solidFill>
                        <a:latin typeface="Calibri"/>
                        <a:ea typeface="Times New Roman"/>
                        <a:cs typeface="Arial"/>
                      </a:endParaRPr>
                    </a:p>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مگر اینکه تعداد سهامداران بیش از 150 نفر باشد</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0100">
                <a:tc>
                  <a:txBody>
                    <a:bodyPr/>
                    <a:lstStyle/>
                    <a:p>
                      <a:pPr marL="0" marR="0" algn="ctr" rtl="1">
                        <a:lnSpc>
                          <a:spcPct val="150000"/>
                        </a:lnSpc>
                        <a:spcBef>
                          <a:spcPts val="0"/>
                        </a:spcBef>
                        <a:spcAft>
                          <a:spcPts val="0"/>
                        </a:spcAft>
                      </a:pPr>
                      <a:r>
                        <a:rPr lang="fa-IR" sz="1000" dirty="0">
                          <a:solidFill>
                            <a:srgbClr val="000066"/>
                          </a:solidFill>
                          <a:latin typeface="Calibri"/>
                          <a:ea typeface="Times New Roman"/>
                          <a:cs typeface="Tahoma"/>
                        </a:rPr>
                        <a:t>5</a:t>
                      </a:r>
                      <a:endParaRPr lang="en-US" sz="1100"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عضویت در </a:t>
                      </a:r>
                      <a:r>
                        <a:rPr lang="fa-IR" sz="1000" b="1" dirty="0" smtClean="0">
                          <a:solidFill>
                            <a:srgbClr val="000066"/>
                          </a:solidFill>
                          <a:latin typeface="Calibri"/>
                          <a:ea typeface="Times New Roman"/>
                          <a:cs typeface="Tahoma"/>
                        </a:rPr>
                        <a:t>هيأت مدیره </a:t>
                      </a:r>
                      <a:r>
                        <a:rPr lang="fa-IR" sz="1000" b="1" dirty="0">
                          <a:solidFill>
                            <a:srgbClr val="000066"/>
                          </a:solidFill>
                          <a:latin typeface="Calibri"/>
                          <a:ea typeface="Times New Roman"/>
                          <a:cs typeface="Tahoma"/>
                        </a:rPr>
                        <a:t>و یا مدیریت عاملی</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هر میزان سهام</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1">
                        <a:lnSpc>
                          <a:spcPct val="150000"/>
                        </a:lnSpc>
                        <a:spcBef>
                          <a:spcPts val="0"/>
                        </a:spcBef>
                        <a:spcAft>
                          <a:spcPts val="0"/>
                        </a:spcAft>
                      </a:pPr>
                      <a:r>
                        <a:rPr lang="fa-IR" sz="1000" b="1" dirty="0">
                          <a:solidFill>
                            <a:srgbClr val="000066"/>
                          </a:solidFill>
                          <a:latin typeface="Calibri"/>
                          <a:ea typeface="Times New Roman"/>
                          <a:cs typeface="Tahoma"/>
                        </a:rPr>
                        <a:t>بطور کلی ممنوع است</a:t>
                      </a:r>
                      <a:endParaRPr lang="en-US" sz="1100" b="1" dirty="0">
                        <a:solidFill>
                          <a:srgbClr val="000066"/>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bl>
          </a:graphicData>
        </a:graphic>
      </p:graphicFrame>
      <p:sp>
        <p:nvSpPr>
          <p:cNvPr id="6" name="Rectangle 2"/>
          <p:cNvSpPr>
            <a:spLocks noChangeArrowheads="1"/>
          </p:cNvSpPr>
          <p:nvPr/>
        </p:nvSpPr>
        <p:spPr bwMode="auto">
          <a:xfrm>
            <a:off x="1809750" y="0"/>
            <a:ext cx="8643938" cy="762000"/>
          </a:xfrm>
          <a:prstGeom prst="rect">
            <a:avLst/>
          </a:prstGeom>
          <a:noFill/>
          <a:ln w="63500">
            <a:noFill/>
            <a:miter lim="800000"/>
            <a:headEnd type="none" w="lg" len="lg"/>
            <a:tailEnd type="none" w="lg" len="lg"/>
          </a:ln>
          <a:effectLst/>
        </p:spPr>
        <p:txBody>
          <a:bodyPr wrap="none" anchor="ctr"/>
          <a:lstStyle/>
          <a:p>
            <a:pPr algn="r" rtl="1">
              <a:spcBef>
                <a:spcPct val="50000"/>
              </a:spcBef>
              <a:defRPr/>
            </a:pPr>
            <a:r>
              <a:rPr lang="fa-IR"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rPr>
              <a:t>جدول خلاصه</a:t>
            </a:r>
            <a:r>
              <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rPr>
              <a:t> </a:t>
            </a:r>
            <a:r>
              <a:rPr lang="fa-IR"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rPr>
              <a:t>محدودیت های کارکنان دولت در شرکت ها</a:t>
            </a:r>
            <a:endParaRPr lang="ar-SA"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30577193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037230" y="1562622"/>
            <a:ext cx="10201837" cy="4046608"/>
          </a:xfrm>
        </p:spPr>
        <p:txBody>
          <a:bodyPr>
            <a:noAutofit/>
          </a:bodyPr>
          <a:lstStyle/>
          <a:p>
            <a:pPr marL="0" indent="0" algn="justLow" eaLnBrk="1" hangingPunct="1">
              <a:lnSpc>
                <a:spcPct val="80000"/>
              </a:lnSpc>
              <a:buNone/>
            </a:pPr>
            <a:r>
              <a:rPr lang="fa-IR" altLang="fa-IR" b="1" dirty="0" smtClean="0">
                <a:solidFill>
                  <a:srgbClr val="0070C0"/>
                </a:solidFill>
                <a:effectLst/>
                <a:cs typeface="B Zar" panose="00000400000000000000" pitchFamily="2" charset="-78"/>
              </a:rPr>
              <a:t>25. هر نوع استفاده غير مجاز از شوون شغلي و امكانات و اموال دولتي.</a:t>
            </a:r>
          </a:p>
          <a:p>
            <a:pPr algn="justLow" eaLnBrk="1" hangingPunct="1">
              <a:lnSpc>
                <a:spcPct val="80000"/>
              </a:lnSpc>
            </a:pPr>
            <a:endParaRPr lang="en-US" altLang="fa-IR" b="1" dirty="0" smtClean="0">
              <a:solidFill>
                <a:srgbClr val="0070C0"/>
              </a:solidFill>
              <a:effectLst/>
              <a:cs typeface="B Zar" panose="00000400000000000000" pitchFamily="2" charset="-78"/>
            </a:endParaRPr>
          </a:p>
          <a:p>
            <a:pPr marL="0" indent="0" algn="justLow" eaLnBrk="1" hangingPunct="1">
              <a:lnSpc>
                <a:spcPct val="80000"/>
              </a:lnSpc>
              <a:buNone/>
            </a:pPr>
            <a:r>
              <a:rPr lang="fa-IR" altLang="fa-IR" b="1" dirty="0" smtClean="0">
                <a:solidFill>
                  <a:srgbClr val="0070C0"/>
                </a:solidFill>
                <a:effectLst/>
                <a:cs typeface="B Zar" panose="00000400000000000000" pitchFamily="2" charset="-78"/>
              </a:rPr>
              <a:t>26. جعل يا مخدوش نمودن و دست بردن در اسناد و اوراق رسمي يا دولتي.</a:t>
            </a:r>
            <a:endParaRPr lang="en-US" altLang="fa-IR" b="1" dirty="0" smtClean="0">
              <a:solidFill>
                <a:srgbClr val="0070C0"/>
              </a:solidFill>
              <a:effectLst/>
              <a:cs typeface="B Zar" panose="00000400000000000000" pitchFamily="2" charset="-78"/>
            </a:endParaRPr>
          </a:p>
          <a:p>
            <a:pPr marL="0" indent="0" algn="justLow" eaLnBrk="1" hangingPunct="1">
              <a:lnSpc>
                <a:spcPct val="80000"/>
              </a:lnSpc>
              <a:buNone/>
            </a:pPr>
            <a:r>
              <a:rPr lang="fa-IR" altLang="fa-IR" b="1" dirty="0" smtClean="0">
                <a:solidFill>
                  <a:srgbClr val="0070C0"/>
                </a:solidFill>
                <a:effectLst/>
                <a:cs typeface="B Zar" panose="00000400000000000000" pitchFamily="2" charset="-78"/>
              </a:rPr>
              <a:t>27. دست بردن در سوالات ، اوراق ، مدارك و دفاتر امتحاني ، افشاي سوالات امتحاني يا تعويض آنها.</a:t>
            </a:r>
          </a:p>
          <a:p>
            <a:pPr marL="0" indent="0" algn="justLow" eaLnBrk="1" hangingPunct="1">
              <a:lnSpc>
                <a:spcPct val="80000"/>
              </a:lnSpc>
              <a:buNone/>
            </a:pPr>
            <a:endParaRPr lang="fa-IR" altLang="fa-IR" b="1" dirty="0" smtClean="0">
              <a:solidFill>
                <a:srgbClr val="0070C0"/>
              </a:solidFill>
              <a:effectLst/>
              <a:cs typeface="B Zar" panose="00000400000000000000" pitchFamily="2" charset="-78"/>
            </a:endParaRPr>
          </a:p>
          <a:p>
            <a:pPr marL="0" indent="0" algn="justLow" eaLnBrk="1" hangingPunct="1">
              <a:lnSpc>
                <a:spcPct val="80000"/>
              </a:lnSpc>
              <a:buNone/>
            </a:pPr>
            <a:r>
              <a:rPr lang="fa-IR" altLang="fa-IR" b="1" dirty="0" smtClean="0">
                <a:solidFill>
                  <a:srgbClr val="0070C0"/>
                </a:solidFill>
                <a:effectLst/>
                <a:cs typeface="B Zar" panose="00000400000000000000" pitchFamily="2" charset="-78"/>
              </a:rPr>
              <a:t>28. دادن نمره يا امتياز برخلاف ضوابط.</a:t>
            </a:r>
            <a:endParaRPr lang="en-US" altLang="fa-IR" b="1" dirty="0" smtClean="0">
              <a:solidFill>
                <a:srgbClr val="0070C0"/>
              </a:solidFill>
              <a:effectLst/>
              <a:cs typeface="B Zar" panose="00000400000000000000" pitchFamily="2" charset="-78"/>
            </a:endParaRPr>
          </a:p>
        </p:txBody>
      </p:sp>
    </p:spTree>
    <p:extLst>
      <p:ext uri="{BB962C8B-B14F-4D97-AF65-F5344CB8AC3E}">
        <p14:creationId xmlns:p14="http://schemas.microsoft.com/office/powerpoint/2010/main" val="386474684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2770497" y="129607"/>
            <a:ext cx="9216788" cy="3869188"/>
          </a:xfrm>
        </p:spPr>
        <p:txBody>
          <a:bodyPr>
            <a:noAutofit/>
          </a:bodyPr>
          <a:lstStyle/>
          <a:p>
            <a:pPr marL="0" indent="0" algn="justLow" eaLnBrk="1" hangingPunct="1">
              <a:lnSpc>
                <a:spcPct val="80000"/>
              </a:lnSpc>
              <a:buNone/>
            </a:pPr>
            <a:r>
              <a:rPr lang="fa-IR" altLang="fa-IR" b="1" dirty="0" smtClean="0">
                <a:solidFill>
                  <a:srgbClr val="0070C0"/>
                </a:solidFill>
                <a:effectLst/>
                <a:cs typeface="B Zar" panose="00000400000000000000" pitchFamily="2" charset="-78"/>
              </a:rPr>
              <a:t>29. غيبت غير موجه به صورت متفاوت يا متوالي.</a:t>
            </a:r>
          </a:p>
          <a:p>
            <a:pPr marL="0" indent="0" algn="justLow" eaLnBrk="1" hangingPunct="1">
              <a:lnSpc>
                <a:spcPct val="80000"/>
              </a:lnSpc>
              <a:buNone/>
            </a:pPr>
            <a:endParaRPr lang="en-US" altLang="fa-IR" b="1" dirty="0" smtClean="0">
              <a:solidFill>
                <a:srgbClr val="0070C0"/>
              </a:solidFill>
              <a:effectLst/>
              <a:cs typeface="B Zar" panose="00000400000000000000" pitchFamily="2" charset="-78"/>
            </a:endParaRPr>
          </a:p>
          <a:p>
            <a:pPr marL="0" indent="0" algn="justLow" eaLnBrk="1" hangingPunct="1">
              <a:lnSpc>
                <a:spcPct val="80000"/>
              </a:lnSpc>
              <a:buNone/>
            </a:pPr>
            <a:r>
              <a:rPr lang="fa-IR" altLang="fa-IR" b="1" dirty="0" smtClean="0">
                <a:solidFill>
                  <a:srgbClr val="0070C0"/>
                </a:solidFill>
                <a:effectLst/>
                <a:cs typeface="B Zar" panose="00000400000000000000" pitchFamily="2" charset="-78"/>
              </a:rPr>
              <a:t>30. سوء استفاده از مقام و موقعيت اداري.</a:t>
            </a:r>
          </a:p>
          <a:p>
            <a:pPr marL="0" indent="0" algn="justLow" eaLnBrk="1" hangingPunct="1">
              <a:lnSpc>
                <a:spcPct val="80000"/>
              </a:lnSpc>
              <a:buNone/>
            </a:pPr>
            <a:endParaRPr lang="en-US" altLang="fa-IR" b="1" dirty="0" smtClean="0">
              <a:solidFill>
                <a:srgbClr val="0070C0"/>
              </a:solidFill>
              <a:effectLst/>
              <a:cs typeface="B Zar" panose="00000400000000000000" pitchFamily="2" charset="-78"/>
            </a:endParaRPr>
          </a:p>
          <a:p>
            <a:pPr marL="0" indent="0" algn="justLow" eaLnBrk="1" hangingPunct="1">
              <a:lnSpc>
                <a:spcPct val="80000"/>
              </a:lnSpc>
              <a:buNone/>
            </a:pPr>
            <a:r>
              <a:rPr lang="fa-IR" altLang="fa-IR" b="1" dirty="0" smtClean="0">
                <a:solidFill>
                  <a:srgbClr val="0070C0"/>
                </a:solidFill>
                <a:effectLst/>
                <a:cs typeface="B Zar" panose="00000400000000000000" pitchFamily="2" charset="-78"/>
              </a:rPr>
              <a:t>31. توقيف ، اختفاء ، بازرسي يا باز كردن پاكتها و محصولات پستي يا معدوم كردن آنها و استراق سمع بدون مجوز قانوني.</a:t>
            </a:r>
            <a:endParaRPr lang="en-US" altLang="fa-IR" b="1" dirty="0" smtClean="0">
              <a:solidFill>
                <a:srgbClr val="0070C0"/>
              </a:solidFill>
              <a:effectLst/>
              <a:cs typeface="B Zar" panose="00000400000000000000" pitchFamily="2" charset="-78"/>
            </a:endParaRPr>
          </a:p>
        </p:txBody>
      </p:sp>
      <p:pic>
        <p:nvPicPr>
          <p:cNvPr id="5" name="Content Placeholder 6"/>
          <p:cNvPicPr>
            <a:picLocks noChangeAspect="1"/>
          </p:cNvPicPr>
          <p:nvPr/>
        </p:nvPicPr>
        <p:blipFill>
          <a:blip r:embed="rId2"/>
          <a:srcRect/>
          <a:stretch>
            <a:fillRect/>
          </a:stretch>
        </p:blipFill>
        <p:spPr>
          <a:xfrm>
            <a:off x="60327" y="6218290"/>
            <a:ext cx="1790700" cy="623887"/>
          </a:xfrm>
          <a:prstGeom prst="rect">
            <a:avLst/>
          </a:prstGeom>
        </p:spPr>
      </p:pic>
      <p:pic>
        <p:nvPicPr>
          <p:cNvPr id="3" name="Picture 2"/>
          <p:cNvPicPr>
            <a:picLocks noChangeAspect="1"/>
          </p:cNvPicPr>
          <p:nvPr/>
        </p:nvPicPr>
        <p:blipFill>
          <a:blip r:embed="rId3"/>
          <a:stretch>
            <a:fillRect/>
          </a:stretch>
        </p:blipFill>
        <p:spPr>
          <a:xfrm>
            <a:off x="0" y="3534771"/>
            <a:ext cx="5445457" cy="3323230"/>
          </a:xfrm>
          <a:prstGeom prst="rect">
            <a:avLst/>
          </a:prstGeom>
        </p:spPr>
      </p:pic>
    </p:spTree>
    <p:extLst>
      <p:ext uri="{BB962C8B-B14F-4D97-AF65-F5344CB8AC3E}">
        <p14:creationId xmlns:p14="http://schemas.microsoft.com/office/powerpoint/2010/main" val="242044321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5" name="Rectangle 3"/>
          <p:cNvSpPr>
            <a:spLocks noGrp="1" noChangeArrowheads="1"/>
          </p:cNvSpPr>
          <p:nvPr>
            <p:ph type="body" idx="1"/>
          </p:nvPr>
        </p:nvSpPr>
        <p:spPr>
          <a:xfrm>
            <a:off x="1078173" y="260350"/>
            <a:ext cx="11113828" cy="6597650"/>
          </a:xfrm>
        </p:spPr>
        <p:txBody>
          <a:bodyPr>
            <a:noAutofit/>
          </a:bodyPr>
          <a:lstStyle/>
          <a:p>
            <a:pPr eaLnBrk="1" hangingPunct="1">
              <a:lnSpc>
                <a:spcPct val="90000"/>
              </a:lnSpc>
              <a:defRPr/>
            </a:pPr>
            <a:endParaRPr lang="fa-IR" dirty="0" smtClean="0">
              <a:cs typeface="B Davat" panose="00000400000000000000" pitchFamily="2" charset="-78"/>
            </a:endParaRPr>
          </a:p>
          <a:p>
            <a:pPr marL="0" indent="0" eaLnBrk="1" hangingPunct="1">
              <a:lnSpc>
                <a:spcPct val="90000"/>
              </a:lnSpc>
              <a:buNone/>
              <a:defRPr/>
            </a:pPr>
            <a:endParaRPr lang="fa-IR" dirty="0" smtClean="0">
              <a:cs typeface="B Davat" panose="00000400000000000000" pitchFamily="2" charset="-78"/>
            </a:endParaRPr>
          </a:p>
          <a:p>
            <a:pPr marL="0" indent="0" algn="justLow" eaLnBrk="1" hangingPunct="1">
              <a:lnSpc>
                <a:spcPct val="90000"/>
              </a:lnSpc>
              <a:buNone/>
              <a:defRPr/>
            </a:pPr>
            <a:r>
              <a:rPr lang="fa-IR" b="1" dirty="0" smtClean="0">
                <a:solidFill>
                  <a:srgbClr val="0070C0"/>
                </a:solidFill>
                <a:effectLst/>
                <a:cs typeface="B Zar" panose="00000400000000000000" pitchFamily="2" charset="-78"/>
              </a:rPr>
              <a:t>32. كارشكني و شايعه پراكني ، وادار ساختن يا تحريك ديگران به كارشكني يا كم كاري و ايراد خسارت به اموال دولتي و اعمال فشارهاي فردي براي تحصيل مقاصد غير قانوني.</a:t>
            </a:r>
          </a:p>
          <a:p>
            <a:pPr marL="0" indent="0" algn="justLow" eaLnBrk="1" hangingPunct="1">
              <a:lnSpc>
                <a:spcPct val="90000"/>
              </a:lnSpc>
              <a:buNone/>
              <a:defRPr/>
            </a:pPr>
            <a:endParaRPr lang="en-US" b="1" dirty="0" smtClean="0">
              <a:solidFill>
                <a:srgbClr val="0070C0"/>
              </a:solidFill>
              <a:effectLst/>
              <a:cs typeface="B Zar" panose="00000400000000000000" pitchFamily="2" charset="-78"/>
            </a:endParaRPr>
          </a:p>
          <a:p>
            <a:pPr marL="0" indent="0" algn="justLow" eaLnBrk="1" hangingPunct="1">
              <a:lnSpc>
                <a:spcPct val="90000"/>
              </a:lnSpc>
              <a:buNone/>
              <a:defRPr/>
            </a:pPr>
            <a:r>
              <a:rPr lang="fa-IR" b="1" dirty="0" smtClean="0">
                <a:solidFill>
                  <a:srgbClr val="0070C0"/>
                </a:solidFill>
                <a:effectLst/>
                <a:cs typeface="B Zar" panose="00000400000000000000" pitchFamily="2" charset="-78"/>
              </a:rPr>
              <a:t>33. شركت در تحصن ، اعتصاب و تظاهرات غير قانوني ، يا تحريك به برپائي تحصن ، اعتصاب و تظاهرات غير قانوني و اعمال فشارهاي گروهي براي تحصيل مقاصد غير قانوني.</a:t>
            </a:r>
            <a:endParaRPr lang="en-US" b="1" dirty="0" smtClean="0">
              <a:solidFill>
                <a:srgbClr val="0070C0"/>
              </a:solidFill>
              <a:effectLst/>
              <a:cs typeface="B Zar" panose="00000400000000000000" pitchFamily="2" charset="-78"/>
            </a:endParaRPr>
          </a:p>
          <a:p>
            <a:pPr marL="0" indent="0" algn="justLow" eaLnBrk="1" hangingPunct="1">
              <a:lnSpc>
                <a:spcPct val="90000"/>
              </a:lnSpc>
              <a:buNone/>
              <a:defRPr/>
            </a:pPr>
            <a:endParaRPr lang="en-US" dirty="0" smtClean="0">
              <a:cs typeface="B Davat" panose="00000400000000000000" pitchFamily="2" charset="-78"/>
            </a:endParaRPr>
          </a:p>
          <a:p>
            <a:pPr eaLnBrk="1" hangingPunct="1">
              <a:lnSpc>
                <a:spcPct val="90000"/>
              </a:lnSpc>
              <a:defRPr/>
            </a:pPr>
            <a:endParaRPr lang="en-US" dirty="0" smtClean="0">
              <a:cs typeface="B Davat" panose="00000400000000000000" pitchFamily="2" charset="-78"/>
            </a:endParaRPr>
          </a:p>
        </p:txBody>
      </p:sp>
    </p:spTree>
    <p:extLst>
      <p:ext uri="{BB962C8B-B14F-4D97-AF65-F5344CB8AC3E}">
        <p14:creationId xmlns:p14="http://schemas.microsoft.com/office/powerpoint/2010/main" val="189616350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5" name="Rectangle 3"/>
          <p:cNvSpPr>
            <a:spLocks noGrp="1" noChangeArrowheads="1"/>
          </p:cNvSpPr>
          <p:nvPr>
            <p:ph type="body" idx="1"/>
          </p:nvPr>
        </p:nvSpPr>
        <p:spPr>
          <a:xfrm>
            <a:off x="1705970" y="260350"/>
            <a:ext cx="10486031" cy="6597650"/>
          </a:xfrm>
        </p:spPr>
        <p:txBody>
          <a:bodyPr>
            <a:noAutofit/>
          </a:bodyPr>
          <a:lstStyle/>
          <a:p>
            <a:pPr eaLnBrk="1" hangingPunct="1">
              <a:lnSpc>
                <a:spcPct val="90000"/>
              </a:lnSpc>
              <a:defRPr/>
            </a:pPr>
            <a:endParaRPr lang="fa-IR" dirty="0" smtClean="0">
              <a:cs typeface="B Davat" panose="00000400000000000000" pitchFamily="2" charset="-78"/>
            </a:endParaRPr>
          </a:p>
          <a:p>
            <a:pPr marL="0" indent="0" eaLnBrk="1" hangingPunct="1">
              <a:lnSpc>
                <a:spcPct val="90000"/>
              </a:lnSpc>
              <a:buNone/>
              <a:defRPr/>
            </a:pPr>
            <a:endParaRPr lang="fa-IR" dirty="0" smtClean="0">
              <a:cs typeface="B Davat" panose="00000400000000000000" pitchFamily="2" charset="-78"/>
            </a:endParaRPr>
          </a:p>
          <a:p>
            <a:pPr marL="0" indent="0" algn="justLow" eaLnBrk="1" hangingPunct="1">
              <a:lnSpc>
                <a:spcPct val="90000"/>
              </a:lnSpc>
              <a:buNone/>
              <a:defRPr/>
            </a:pPr>
            <a:r>
              <a:rPr lang="fa-IR" b="1" dirty="0" smtClean="0">
                <a:solidFill>
                  <a:srgbClr val="0070C0"/>
                </a:solidFill>
                <a:effectLst/>
                <a:cs typeface="B Zar" panose="00000400000000000000" pitchFamily="2" charset="-78"/>
              </a:rPr>
              <a:t>34. عضويت در يكي از فرقه هاي منافق كه از نظر اسلام مردود شناخته شده اند. </a:t>
            </a:r>
            <a:endParaRPr lang="en-US" b="1" dirty="0" smtClean="0">
              <a:solidFill>
                <a:srgbClr val="0070C0"/>
              </a:solidFill>
              <a:effectLst/>
              <a:cs typeface="B Zar" panose="00000400000000000000" pitchFamily="2" charset="-78"/>
            </a:endParaRPr>
          </a:p>
          <a:p>
            <a:pPr marL="0" indent="0" algn="justLow" eaLnBrk="1" hangingPunct="1">
              <a:lnSpc>
                <a:spcPct val="90000"/>
              </a:lnSpc>
              <a:buNone/>
              <a:defRPr/>
            </a:pPr>
            <a:r>
              <a:rPr lang="fa-IR" b="1" dirty="0" smtClean="0">
                <a:solidFill>
                  <a:srgbClr val="0070C0"/>
                </a:solidFill>
                <a:effectLst/>
                <a:cs typeface="B Zar" panose="00000400000000000000" pitchFamily="2" charset="-78"/>
              </a:rPr>
              <a:t>35. همكاري با ساواك منحله بعنوان مأمور يا منبع خبري و داشتن فعاليت يا دادن گزارش ضد مردمي</a:t>
            </a:r>
            <a:endParaRPr lang="en-US" b="1" dirty="0" smtClean="0">
              <a:solidFill>
                <a:srgbClr val="0070C0"/>
              </a:solidFill>
              <a:effectLst/>
              <a:cs typeface="B Zar" panose="00000400000000000000" pitchFamily="2" charset="-78"/>
            </a:endParaRPr>
          </a:p>
          <a:p>
            <a:pPr marL="0" indent="0" algn="justLow" eaLnBrk="1" hangingPunct="1">
              <a:lnSpc>
                <a:spcPct val="90000"/>
              </a:lnSpc>
              <a:buNone/>
              <a:defRPr/>
            </a:pPr>
            <a:r>
              <a:rPr lang="fa-IR" b="1" dirty="0" smtClean="0">
                <a:solidFill>
                  <a:srgbClr val="0070C0"/>
                </a:solidFill>
                <a:effectLst/>
                <a:cs typeface="B Zar" panose="00000400000000000000" pitchFamily="2" charset="-78"/>
              </a:rPr>
              <a:t>36. عضويت در سازمانهائي كه مرامنامه يا اساسنامه آنها مبتني بر نفي اديان الهي است يا طرفداري و فعاليت به نفع آنها</a:t>
            </a:r>
            <a:endParaRPr lang="en-US" b="1" dirty="0" smtClean="0">
              <a:solidFill>
                <a:srgbClr val="0070C0"/>
              </a:solidFill>
              <a:effectLst/>
              <a:cs typeface="B Zar" panose="00000400000000000000" pitchFamily="2" charset="-78"/>
            </a:endParaRPr>
          </a:p>
          <a:p>
            <a:pPr marL="0" indent="0" algn="justLow" eaLnBrk="1" hangingPunct="1">
              <a:lnSpc>
                <a:spcPct val="90000"/>
              </a:lnSpc>
              <a:buNone/>
              <a:defRPr/>
            </a:pPr>
            <a:r>
              <a:rPr lang="fa-IR" b="1" dirty="0" smtClean="0">
                <a:solidFill>
                  <a:srgbClr val="0070C0"/>
                </a:solidFill>
                <a:effectLst/>
                <a:cs typeface="B Zar" panose="00000400000000000000" pitchFamily="2" charset="-78"/>
              </a:rPr>
              <a:t>37. عضويت در گروههاي محارب يا طرفداري و فعاليت به نفع آنها</a:t>
            </a:r>
            <a:endParaRPr lang="en-US" b="1" dirty="0" smtClean="0">
              <a:solidFill>
                <a:srgbClr val="0070C0"/>
              </a:solidFill>
              <a:effectLst/>
              <a:cs typeface="B Zar" panose="00000400000000000000" pitchFamily="2" charset="-78"/>
            </a:endParaRPr>
          </a:p>
          <a:p>
            <a:pPr marL="0" indent="0" algn="justLow" eaLnBrk="1" hangingPunct="1">
              <a:lnSpc>
                <a:spcPct val="90000"/>
              </a:lnSpc>
              <a:buNone/>
              <a:defRPr/>
            </a:pPr>
            <a:r>
              <a:rPr lang="fa-IR" b="1" dirty="0" smtClean="0">
                <a:solidFill>
                  <a:srgbClr val="0070C0"/>
                </a:solidFill>
                <a:effectLst/>
                <a:cs typeface="B Zar" panose="00000400000000000000" pitchFamily="2" charset="-78"/>
              </a:rPr>
              <a:t>38. عضويت در تشكيلات فراماسونري</a:t>
            </a:r>
            <a:endParaRPr lang="en-US" b="1" dirty="0" smtClean="0">
              <a:solidFill>
                <a:srgbClr val="0070C0"/>
              </a:solidFill>
              <a:effectLst/>
              <a:cs typeface="B Zar" panose="00000400000000000000" pitchFamily="2" charset="-78"/>
            </a:endParaRPr>
          </a:p>
          <a:p>
            <a:pPr eaLnBrk="1" hangingPunct="1">
              <a:lnSpc>
                <a:spcPct val="90000"/>
              </a:lnSpc>
              <a:defRPr/>
            </a:pPr>
            <a:endParaRPr lang="en-US" dirty="0" smtClean="0">
              <a:cs typeface="B Davat" panose="00000400000000000000" pitchFamily="2" charset="-78"/>
            </a:endParaRPr>
          </a:p>
          <a:p>
            <a:pPr eaLnBrk="1" hangingPunct="1">
              <a:lnSpc>
                <a:spcPct val="90000"/>
              </a:lnSpc>
              <a:defRPr/>
            </a:pPr>
            <a:endParaRPr lang="en-US" dirty="0" smtClean="0">
              <a:cs typeface="B Davat" panose="00000400000000000000" pitchFamily="2" charset="-78"/>
            </a:endParaRPr>
          </a:p>
        </p:txBody>
      </p:sp>
    </p:spTree>
    <p:extLst>
      <p:ext uri="{BB962C8B-B14F-4D97-AF65-F5344CB8AC3E}">
        <p14:creationId xmlns:p14="http://schemas.microsoft.com/office/powerpoint/2010/main" val="232389588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a:xfrm>
            <a:off x="1703388" y="115888"/>
            <a:ext cx="8750300" cy="431800"/>
          </a:xfrm>
        </p:spPr>
        <p:txBody>
          <a:bodyPr>
            <a:noAutofit/>
          </a:bodyPr>
          <a:lstStyle/>
          <a:p>
            <a:pPr algn="justLow" eaLnBrk="1" hangingPunct="1">
              <a:defRPr/>
            </a:pPr>
            <a:r>
              <a:rPr lang="fa-IR" b="1" dirty="0" smtClean="0">
                <a:solidFill>
                  <a:srgbClr val="0070C0"/>
                </a:solidFill>
                <a:latin typeface="Times New Roman" pitchFamily="18" charset="0"/>
                <a:cs typeface="B Zar" panose="00000400000000000000" pitchFamily="2" charset="-78"/>
              </a:rPr>
              <a:t>تخلفاتی که مصداق جرم دارند.</a:t>
            </a:r>
            <a:endParaRPr lang="en-US" b="1" dirty="0">
              <a:solidFill>
                <a:srgbClr val="0070C0"/>
              </a:solidFill>
              <a:latin typeface="Times New Roman" pitchFamily="18" charset="0"/>
              <a:cs typeface="B Zar" panose="00000400000000000000" pitchFamily="2" charset="-78"/>
            </a:endParaRPr>
          </a:p>
        </p:txBody>
      </p:sp>
      <p:sp>
        <p:nvSpPr>
          <p:cNvPr id="86019" name="Rectangle 3"/>
          <p:cNvSpPr>
            <a:spLocks noChangeArrowheads="1"/>
          </p:cNvSpPr>
          <p:nvPr/>
        </p:nvSpPr>
        <p:spPr bwMode="auto">
          <a:xfrm>
            <a:off x="5995537" y="3275113"/>
            <a:ext cx="67037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1400">
                <a:solidFill>
                  <a:schemeClr val="tx1"/>
                </a:solidFill>
                <a:latin typeface="Tahoma" panose="020B0604030504040204" pitchFamily="34" charset="0"/>
                <a:cs typeface="Arial" panose="020B0604020202020204" pitchFamily="34" charset="0"/>
              </a:defRPr>
            </a:lvl1pPr>
            <a:lvl2pPr marL="742950" indent="-285750" eaLnBrk="0" hangingPunct="0">
              <a:defRPr sz="1400">
                <a:solidFill>
                  <a:schemeClr val="tx1"/>
                </a:solidFill>
                <a:latin typeface="Tahoma" panose="020B0604030504040204" pitchFamily="34" charset="0"/>
                <a:cs typeface="Arial" panose="020B0604020202020204" pitchFamily="34" charset="0"/>
              </a:defRPr>
            </a:lvl2pPr>
            <a:lvl3pPr marL="1143000" indent="-228600" eaLnBrk="0" hangingPunct="0">
              <a:defRPr sz="1400">
                <a:solidFill>
                  <a:schemeClr val="tx1"/>
                </a:solidFill>
                <a:latin typeface="Tahoma" panose="020B0604030504040204" pitchFamily="34" charset="0"/>
                <a:cs typeface="Arial" panose="020B0604020202020204" pitchFamily="34" charset="0"/>
              </a:defRPr>
            </a:lvl3pPr>
            <a:lvl4pPr marL="1600200" indent="-228600" eaLnBrk="0" hangingPunct="0">
              <a:defRPr sz="1400">
                <a:solidFill>
                  <a:schemeClr val="tx1"/>
                </a:solidFill>
                <a:latin typeface="Tahoma" panose="020B0604030504040204" pitchFamily="34" charset="0"/>
                <a:cs typeface="Arial" panose="020B0604020202020204" pitchFamily="34" charset="0"/>
              </a:defRPr>
            </a:lvl4pPr>
            <a:lvl5pPr marL="2057400" indent="-228600" eaLnBrk="0" hangingPunct="0">
              <a:defRPr sz="1400">
                <a:solidFill>
                  <a:schemeClr val="tx1"/>
                </a:solidFill>
                <a:latin typeface="Tahoma" panose="020B0604030504040204" pitchFamily="34" charset="0"/>
                <a:cs typeface="Arial" panose="020B0604020202020204" pitchFamily="34" charset="0"/>
              </a:defRPr>
            </a:lvl5pPr>
            <a:lvl6pPr marL="2514600" indent="-228600" algn="l" rtl="0" eaLnBrk="0" fontAlgn="base" hangingPunct="0">
              <a:spcBef>
                <a:spcPct val="0"/>
              </a:spcBef>
              <a:spcAft>
                <a:spcPct val="0"/>
              </a:spcAft>
              <a:defRPr sz="1400">
                <a:solidFill>
                  <a:schemeClr val="tx1"/>
                </a:solidFill>
                <a:latin typeface="Tahoma" panose="020B0604030504040204" pitchFamily="34" charset="0"/>
                <a:cs typeface="Arial" panose="020B0604020202020204" pitchFamily="34" charset="0"/>
              </a:defRPr>
            </a:lvl6pPr>
            <a:lvl7pPr marL="2971800" indent="-228600" algn="l" rtl="0" eaLnBrk="0" fontAlgn="base" hangingPunct="0">
              <a:spcBef>
                <a:spcPct val="0"/>
              </a:spcBef>
              <a:spcAft>
                <a:spcPct val="0"/>
              </a:spcAft>
              <a:defRPr sz="1400">
                <a:solidFill>
                  <a:schemeClr val="tx1"/>
                </a:solidFill>
                <a:latin typeface="Tahoma" panose="020B0604030504040204" pitchFamily="34" charset="0"/>
                <a:cs typeface="Arial" panose="020B0604020202020204" pitchFamily="34" charset="0"/>
              </a:defRPr>
            </a:lvl7pPr>
            <a:lvl8pPr marL="3429000" indent="-228600" algn="l" rtl="0" eaLnBrk="0" fontAlgn="base" hangingPunct="0">
              <a:spcBef>
                <a:spcPct val="0"/>
              </a:spcBef>
              <a:spcAft>
                <a:spcPct val="0"/>
              </a:spcAft>
              <a:defRPr sz="1400">
                <a:solidFill>
                  <a:schemeClr val="tx1"/>
                </a:solidFill>
                <a:latin typeface="Tahoma" panose="020B0604030504040204" pitchFamily="34" charset="0"/>
                <a:cs typeface="Arial" panose="020B0604020202020204" pitchFamily="34" charset="0"/>
              </a:defRPr>
            </a:lvl8pPr>
            <a:lvl9pPr marL="3886200" indent="-228600" algn="l" rtl="0" eaLnBrk="0" fontAlgn="base" hangingPunct="0">
              <a:spcBef>
                <a:spcPct val="0"/>
              </a:spcBef>
              <a:spcAft>
                <a:spcPct val="0"/>
              </a:spcAft>
              <a:defRPr sz="1400">
                <a:solidFill>
                  <a:schemeClr val="tx1"/>
                </a:solidFill>
                <a:latin typeface="Tahoma" panose="020B0604030504040204" pitchFamily="34" charset="0"/>
                <a:cs typeface="Arial" panose="020B0604020202020204" pitchFamily="34" charset="0"/>
              </a:defRPr>
            </a:lvl9pPr>
          </a:lstStyle>
          <a:p>
            <a:pPr eaLnBrk="1" hangingPunct="1"/>
            <a:r>
              <a:rPr lang="fa-IR"/>
              <a:t>اختلاس</a:t>
            </a:r>
            <a:r>
              <a:rPr lang="en-US"/>
              <a:t> </a:t>
            </a:r>
          </a:p>
        </p:txBody>
      </p:sp>
      <p:sp>
        <p:nvSpPr>
          <p:cNvPr id="86020" name="Rectangle 4"/>
          <p:cNvSpPr>
            <a:spLocks noChangeArrowheads="1"/>
          </p:cNvSpPr>
          <p:nvPr/>
        </p:nvSpPr>
        <p:spPr bwMode="auto">
          <a:xfrm>
            <a:off x="5995537" y="3275113"/>
            <a:ext cx="67037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1400">
                <a:solidFill>
                  <a:schemeClr val="tx1"/>
                </a:solidFill>
                <a:latin typeface="Tahoma" panose="020B0604030504040204" pitchFamily="34" charset="0"/>
                <a:cs typeface="Arial" panose="020B0604020202020204" pitchFamily="34" charset="0"/>
              </a:defRPr>
            </a:lvl1pPr>
            <a:lvl2pPr marL="742950" indent="-285750" eaLnBrk="0" hangingPunct="0">
              <a:defRPr sz="1400">
                <a:solidFill>
                  <a:schemeClr val="tx1"/>
                </a:solidFill>
                <a:latin typeface="Tahoma" panose="020B0604030504040204" pitchFamily="34" charset="0"/>
                <a:cs typeface="Arial" panose="020B0604020202020204" pitchFamily="34" charset="0"/>
              </a:defRPr>
            </a:lvl2pPr>
            <a:lvl3pPr marL="1143000" indent="-228600" eaLnBrk="0" hangingPunct="0">
              <a:defRPr sz="1400">
                <a:solidFill>
                  <a:schemeClr val="tx1"/>
                </a:solidFill>
                <a:latin typeface="Tahoma" panose="020B0604030504040204" pitchFamily="34" charset="0"/>
                <a:cs typeface="Arial" panose="020B0604020202020204" pitchFamily="34" charset="0"/>
              </a:defRPr>
            </a:lvl3pPr>
            <a:lvl4pPr marL="1600200" indent="-228600" eaLnBrk="0" hangingPunct="0">
              <a:defRPr sz="1400">
                <a:solidFill>
                  <a:schemeClr val="tx1"/>
                </a:solidFill>
                <a:latin typeface="Tahoma" panose="020B0604030504040204" pitchFamily="34" charset="0"/>
                <a:cs typeface="Arial" panose="020B0604020202020204" pitchFamily="34" charset="0"/>
              </a:defRPr>
            </a:lvl4pPr>
            <a:lvl5pPr marL="2057400" indent="-228600" eaLnBrk="0" hangingPunct="0">
              <a:defRPr sz="1400">
                <a:solidFill>
                  <a:schemeClr val="tx1"/>
                </a:solidFill>
                <a:latin typeface="Tahoma" panose="020B0604030504040204" pitchFamily="34" charset="0"/>
                <a:cs typeface="Arial" panose="020B0604020202020204" pitchFamily="34" charset="0"/>
              </a:defRPr>
            </a:lvl5pPr>
            <a:lvl6pPr marL="2514600" indent="-228600" algn="l" rtl="0" eaLnBrk="0" fontAlgn="base" hangingPunct="0">
              <a:spcBef>
                <a:spcPct val="0"/>
              </a:spcBef>
              <a:spcAft>
                <a:spcPct val="0"/>
              </a:spcAft>
              <a:defRPr sz="1400">
                <a:solidFill>
                  <a:schemeClr val="tx1"/>
                </a:solidFill>
                <a:latin typeface="Tahoma" panose="020B0604030504040204" pitchFamily="34" charset="0"/>
                <a:cs typeface="Arial" panose="020B0604020202020204" pitchFamily="34" charset="0"/>
              </a:defRPr>
            </a:lvl6pPr>
            <a:lvl7pPr marL="2971800" indent="-228600" algn="l" rtl="0" eaLnBrk="0" fontAlgn="base" hangingPunct="0">
              <a:spcBef>
                <a:spcPct val="0"/>
              </a:spcBef>
              <a:spcAft>
                <a:spcPct val="0"/>
              </a:spcAft>
              <a:defRPr sz="1400">
                <a:solidFill>
                  <a:schemeClr val="tx1"/>
                </a:solidFill>
                <a:latin typeface="Tahoma" panose="020B0604030504040204" pitchFamily="34" charset="0"/>
                <a:cs typeface="Arial" panose="020B0604020202020204" pitchFamily="34" charset="0"/>
              </a:defRPr>
            </a:lvl7pPr>
            <a:lvl8pPr marL="3429000" indent="-228600" algn="l" rtl="0" eaLnBrk="0" fontAlgn="base" hangingPunct="0">
              <a:spcBef>
                <a:spcPct val="0"/>
              </a:spcBef>
              <a:spcAft>
                <a:spcPct val="0"/>
              </a:spcAft>
              <a:defRPr sz="1400">
                <a:solidFill>
                  <a:schemeClr val="tx1"/>
                </a:solidFill>
                <a:latin typeface="Tahoma" panose="020B0604030504040204" pitchFamily="34" charset="0"/>
                <a:cs typeface="Arial" panose="020B0604020202020204" pitchFamily="34" charset="0"/>
              </a:defRPr>
            </a:lvl8pPr>
            <a:lvl9pPr marL="3886200" indent="-228600" algn="l" rtl="0" eaLnBrk="0" fontAlgn="base" hangingPunct="0">
              <a:spcBef>
                <a:spcPct val="0"/>
              </a:spcBef>
              <a:spcAft>
                <a:spcPct val="0"/>
              </a:spcAft>
              <a:defRPr sz="1400">
                <a:solidFill>
                  <a:schemeClr val="tx1"/>
                </a:solidFill>
                <a:latin typeface="Tahoma" panose="020B0604030504040204" pitchFamily="34" charset="0"/>
                <a:cs typeface="Arial" panose="020B0604020202020204" pitchFamily="34" charset="0"/>
              </a:defRPr>
            </a:lvl9pPr>
          </a:lstStyle>
          <a:p>
            <a:pPr eaLnBrk="1" hangingPunct="1"/>
            <a:r>
              <a:rPr lang="fa-IR"/>
              <a:t>اختلاس</a:t>
            </a:r>
            <a:r>
              <a:rPr lang="en-US"/>
              <a:t> </a:t>
            </a:r>
          </a:p>
        </p:txBody>
      </p:sp>
      <p:sp>
        <p:nvSpPr>
          <p:cNvPr id="259077" name="Rectangle 5"/>
          <p:cNvSpPr>
            <a:spLocks noChangeArrowheads="1"/>
          </p:cNvSpPr>
          <p:nvPr/>
        </p:nvSpPr>
        <p:spPr bwMode="auto">
          <a:xfrm>
            <a:off x="1666874" y="908051"/>
            <a:ext cx="9783597" cy="5934075"/>
          </a:xfrm>
          <a:prstGeom prst="rect">
            <a:avLst/>
          </a:prstGeom>
          <a:noFill/>
          <a:ln w="9525">
            <a:noFill/>
            <a:miter lim="800000"/>
            <a:headEnd/>
            <a:tailEnd/>
          </a:ln>
          <a:effectLst/>
        </p:spPr>
        <p:txBody>
          <a:bodyPr wrap="square">
            <a:spAutoFit/>
          </a:bodyPr>
          <a:lstStyle/>
          <a:p>
            <a:pPr algn="justLow" rtl="1">
              <a:lnSpc>
                <a:spcPct val="130000"/>
              </a:lnSpc>
              <a:defRPr/>
            </a:pPr>
            <a:r>
              <a:rPr lang="fa-IR" sz="28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rPr>
              <a:t>1- </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اختلاس</a:t>
            </a:r>
            <a:r>
              <a:rPr lang="en-US" sz="1200" dirty="0">
                <a:cs typeface="B Zar" panose="00000400000000000000" pitchFamily="2" charset="-78"/>
              </a:rPr>
              <a:t> </a:t>
            </a:r>
            <a:endPar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4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rPr>
              <a:t>2-</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تصرف غيرقانوني </a:t>
            </a:r>
            <a:endPar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ar-SA" sz="24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rPr>
              <a:t>3-</a:t>
            </a:r>
            <a:r>
              <a:rPr lang="fa-IR" sz="24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تدليس</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در معاملات دولتي</a:t>
            </a:r>
            <a:endPar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4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rPr>
              <a:t>4-</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احتساب اجرت زائد بر واقع به حساب دولت </a:t>
            </a:r>
            <a:endPar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4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rPr>
              <a:t>5-</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خيانت در امانت مامورين دولتي در اسناد دولتي</a:t>
            </a:r>
            <a:endPar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4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rPr>
              <a:t>6-</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خيانت در امانت</a:t>
            </a:r>
            <a:r>
              <a:rPr lang="ar-SA" sz="20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rPr>
              <a:t> </a:t>
            </a:r>
            <a:endParaRPr lang="fa-IR" sz="20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0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rPr>
              <a:t>7- </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رشوه</a:t>
            </a:r>
          </a:p>
          <a:p>
            <a:pPr algn="justLow" rtl="1">
              <a:lnSpc>
                <a:spcPct val="130000"/>
              </a:lnSpc>
              <a:defRPr/>
            </a:pPr>
            <a:r>
              <a:rPr lang="fa-IR" sz="20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rPr>
              <a:t>8-</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تبانی در معاملات دولتي</a:t>
            </a:r>
            <a:endParaRPr lang="fa-IR" sz="1200" dirty="0">
              <a:cs typeface="B Zar" panose="00000400000000000000" pitchFamily="2" charset="-78"/>
            </a:endParaRPr>
          </a:p>
          <a:p>
            <a:pPr algn="justLow" rtl="1">
              <a:lnSpc>
                <a:spcPct val="130000"/>
              </a:lnSpc>
              <a:defRPr/>
            </a:pPr>
            <a:r>
              <a:rPr lang="fa-IR" sz="20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rPr>
              <a:t>9- </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اخذ پورسانت</a:t>
            </a:r>
            <a:r>
              <a:rPr lang="fa-IR" sz="1200" dirty="0">
                <a:cs typeface="B Zar" panose="00000400000000000000" pitchFamily="2" charset="-78"/>
              </a:rPr>
              <a:t> </a:t>
            </a:r>
          </a:p>
          <a:p>
            <a:pPr algn="justLow" rtl="1">
              <a:lnSpc>
                <a:spcPct val="130000"/>
              </a:lnSpc>
              <a:defRPr/>
            </a:pPr>
            <a:r>
              <a:rPr lang="fa-IR" sz="20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rPr>
              <a:t>10- </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کلاهبرداری</a:t>
            </a:r>
          </a:p>
          <a:p>
            <a:pPr algn="justLow" rtl="1">
              <a:lnSpc>
                <a:spcPct val="130000"/>
              </a:lnSpc>
              <a:defRPr/>
            </a:pPr>
            <a:r>
              <a:rPr lang="fa-IR" sz="20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rPr>
              <a:t>11- </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منع‌مداخله كارمندان دولت در معاملات دولتي</a:t>
            </a:r>
          </a:p>
          <a:p>
            <a:pPr algn="justLow" rtl="1">
              <a:lnSpc>
                <a:spcPct val="130000"/>
              </a:lnSpc>
              <a:defRPr/>
            </a:pPr>
            <a:r>
              <a:rPr lang="fa-IR" sz="2000" b="1" dirty="0">
                <a:solidFill>
                  <a:schemeClr val="accent1"/>
                </a:solidFill>
                <a:effectLst>
                  <a:outerShdw blurRad="38100" dist="38100" dir="2700000" algn="tl">
                    <a:srgbClr val="C0C0C0"/>
                  </a:outerShdw>
                </a:effectLst>
                <a:latin typeface="Times New Roman" pitchFamily="18" charset="0"/>
                <a:cs typeface="B Zar" panose="00000400000000000000" pitchFamily="2" charset="-78"/>
              </a:rPr>
              <a:t>12-</a:t>
            </a:r>
            <a:r>
              <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منع داشتن دو شغل</a:t>
            </a:r>
            <a:endPar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p:txBody>
      </p:sp>
      <p:pic>
        <p:nvPicPr>
          <p:cNvPr id="41986" name="Picture 2"/>
          <p:cNvPicPr>
            <a:picLocks noChangeAspect="1" noChangeArrowheads="1"/>
          </p:cNvPicPr>
          <p:nvPr/>
        </p:nvPicPr>
        <p:blipFill>
          <a:blip r:embed="rId2"/>
          <a:srcRect/>
          <a:stretch>
            <a:fillRect/>
          </a:stretch>
        </p:blipFill>
        <p:spPr bwMode="auto">
          <a:xfrm>
            <a:off x="-1" y="2920621"/>
            <a:ext cx="3944204" cy="3937379"/>
          </a:xfrm>
          <a:prstGeom prst="rect">
            <a:avLst/>
          </a:prstGeom>
          <a:noFill/>
          <a:ln w="9525" cap="flat" cmpd="sng">
            <a:noFill/>
            <a:prstDash val="solid"/>
            <a:miter lim="800000"/>
            <a:headEnd/>
            <a:tailEnd/>
          </a:ln>
          <a:effectLst>
            <a:prstShdw prst="shdw17" dist="17961" dir="2700000">
              <a:schemeClr val="accent1">
                <a:gamma/>
                <a:shade val="60000"/>
                <a:invGamma/>
              </a:schemeClr>
            </a:prstShdw>
          </a:effectLst>
        </p:spPr>
      </p:pic>
    </p:spTree>
    <p:extLst>
      <p:ext uri="{BB962C8B-B14F-4D97-AF65-F5344CB8AC3E}">
        <p14:creationId xmlns:p14="http://schemas.microsoft.com/office/powerpoint/2010/main" val="166663767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3" name="Rectangle 3"/>
          <p:cNvSpPr>
            <a:spLocks noGrp="1" noChangeArrowheads="1"/>
          </p:cNvSpPr>
          <p:nvPr>
            <p:ph type="body" idx="1"/>
          </p:nvPr>
        </p:nvSpPr>
        <p:spPr>
          <a:xfrm>
            <a:off x="4462818" y="1554163"/>
            <a:ext cx="7525982" cy="4525963"/>
          </a:xfrm>
        </p:spPr>
        <p:txBody>
          <a:bodyPr>
            <a:normAutofit/>
          </a:bodyPr>
          <a:lstStyle/>
          <a:p>
            <a:pPr marL="0" indent="0" algn="justLow" eaLnBrk="1" hangingPunct="1">
              <a:lnSpc>
                <a:spcPct val="80000"/>
              </a:lnSpc>
              <a:buNone/>
              <a:defRPr/>
            </a:pPr>
            <a:r>
              <a:rPr lang="fa-IR" b="1" dirty="0" smtClean="0">
                <a:solidFill>
                  <a:srgbClr val="0070C0"/>
                </a:solidFill>
                <a:effectLst/>
                <a:cs typeface="B Zar" panose="00000400000000000000" pitchFamily="2" charset="-78"/>
              </a:rPr>
              <a:t>الف ) اخطار كتبي بدون درج در پرونده استخدامي.</a:t>
            </a:r>
          </a:p>
          <a:p>
            <a:pPr marL="0" indent="0" algn="justLow" eaLnBrk="1" hangingPunct="1">
              <a:lnSpc>
                <a:spcPct val="80000"/>
              </a:lnSpc>
              <a:buNone/>
              <a:defRPr/>
            </a:pPr>
            <a:endParaRPr lang="en-US" b="1" dirty="0" smtClean="0">
              <a:solidFill>
                <a:srgbClr val="0070C0"/>
              </a:solidFill>
              <a:effectLst/>
              <a:cs typeface="B Zar" panose="00000400000000000000" pitchFamily="2" charset="-78"/>
            </a:endParaRPr>
          </a:p>
          <a:p>
            <a:pPr marL="0" indent="0" algn="justLow" eaLnBrk="1" hangingPunct="1">
              <a:lnSpc>
                <a:spcPct val="80000"/>
              </a:lnSpc>
              <a:buNone/>
              <a:defRPr/>
            </a:pPr>
            <a:r>
              <a:rPr lang="fa-IR" b="1" dirty="0" smtClean="0">
                <a:solidFill>
                  <a:srgbClr val="0070C0"/>
                </a:solidFill>
                <a:effectLst/>
                <a:cs typeface="B Zar" panose="00000400000000000000" pitchFamily="2" charset="-78"/>
              </a:rPr>
              <a:t>ب ) توبيخ كتبي با درج در پرونده استخدامي.</a:t>
            </a:r>
          </a:p>
          <a:p>
            <a:pPr marL="0" indent="0" algn="justLow" eaLnBrk="1" hangingPunct="1">
              <a:lnSpc>
                <a:spcPct val="80000"/>
              </a:lnSpc>
              <a:buNone/>
              <a:defRPr/>
            </a:pPr>
            <a:endParaRPr lang="en-US" b="1" dirty="0" smtClean="0">
              <a:solidFill>
                <a:srgbClr val="0070C0"/>
              </a:solidFill>
              <a:effectLst/>
              <a:cs typeface="B Zar" panose="00000400000000000000" pitchFamily="2" charset="-78"/>
            </a:endParaRPr>
          </a:p>
          <a:p>
            <a:pPr marL="0" indent="0" algn="justLow" eaLnBrk="1" hangingPunct="1">
              <a:lnSpc>
                <a:spcPct val="80000"/>
              </a:lnSpc>
              <a:buNone/>
              <a:defRPr/>
            </a:pPr>
            <a:r>
              <a:rPr lang="fa-IR" b="1" dirty="0" smtClean="0">
                <a:solidFill>
                  <a:srgbClr val="0070C0"/>
                </a:solidFill>
                <a:effectLst/>
                <a:cs typeface="B Zar" panose="00000400000000000000" pitchFamily="2" charset="-78"/>
              </a:rPr>
              <a:t>ج ) كسر حقوق و فوق العاده شغل يا عناوين مشابه حداكثر تا يك سوم از يك ماه تا يك سال.</a:t>
            </a:r>
          </a:p>
          <a:p>
            <a:pPr marL="0" indent="0" algn="justLow" eaLnBrk="1" hangingPunct="1">
              <a:lnSpc>
                <a:spcPct val="80000"/>
              </a:lnSpc>
              <a:buNone/>
              <a:defRPr/>
            </a:pPr>
            <a:endParaRPr lang="en-US" b="1" dirty="0" smtClean="0">
              <a:solidFill>
                <a:srgbClr val="0070C0"/>
              </a:solidFill>
              <a:effectLst/>
              <a:cs typeface="B Zar" panose="00000400000000000000" pitchFamily="2" charset="-78"/>
            </a:endParaRPr>
          </a:p>
          <a:p>
            <a:pPr marL="0" indent="0" algn="justLow" eaLnBrk="1" hangingPunct="1">
              <a:lnSpc>
                <a:spcPct val="80000"/>
              </a:lnSpc>
              <a:buNone/>
              <a:defRPr/>
            </a:pPr>
            <a:r>
              <a:rPr lang="fa-IR" b="1" dirty="0" smtClean="0">
                <a:solidFill>
                  <a:srgbClr val="0070C0"/>
                </a:solidFill>
                <a:effectLst/>
                <a:cs typeface="B Zar" panose="00000400000000000000" pitchFamily="2" charset="-78"/>
              </a:rPr>
              <a:t>د ) انفصال موقت از يك ماه تا يك سال.</a:t>
            </a:r>
            <a:endParaRPr lang="en-US" b="1" dirty="0" smtClean="0">
              <a:solidFill>
                <a:srgbClr val="0070C0"/>
              </a:solidFill>
              <a:effectLst/>
              <a:cs typeface="B Zar" panose="00000400000000000000" pitchFamily="2" charset="-78"/>
            </a:endParaRPr>
          </a:p>
          <a:p>
            <a:pPr eaLnBrk="1" hangingPunct="1">
              <a:lnSpc>
                <a:spcPct val="80000"/>
              </a:lnSpc>
              <a:defRPr/>
            </a:pPr>
            <a:endParaRPr lang="en-US" b="1" dirty="0" smtClean="0">
              <a:effectLst/>
              <a:cs typeface="B Mah" panose="00000400000000000000" pitchFamily="2" charset="-78"/>
            </a:endParaRPr>
          </a:p>
          <a:p>
            <a:pPr eaLnBrk="1" hangingPunct="1">
              <a:lnSpc>
                <a:spcPct val="80000"/>
              </a:lnSpc>
              <a:defRPr/>
            </a:pPr>
            <a:endParaRPr lang="en-US" dirty="0" smtClean="0">
              <a:cs typeface="B Mah" panose="00000400000000000000" pitchFamily="2" charset="-78"/>
            </a:endParaRPr>
          </a:p>
        </p:txBody>
      </p:sp>
      <p:sp>
        <p:nvSpPr>
          <p:cNvPr id="7" name="Rectangle 2"/>
          <p:cNvSpPr>
            <a:spLocks noGrp="1" noChangeArrowheads="1"/>
          </p:cNvSpPr>
          <p:nvPr>
            <p:ph type="title"/>
          </p:nvPr>
        </p:nvSpPr>
        <p:spPr>
          <a:xfrm>
            <a:off x="406400" y="457200"/>
            <a:ext cx="11582400" cy="838200"/>
          </a:xfrm>
        </p:spPr>
        <p:style>
          <a:lnRef idx="0">
            <a:schemeClr val="accent6"/>
          </a:lnRef>
          <a:fillRef idx="3">
            <a:schemeClr val="accent6"/>
          </a:fillRef>
          <a:effectRef idx="3">
            <a:schemeClr val="accent6"/>
          </a:effectRef>
          <a:fontRef idx="minor">
            <a:schemeClr val="lt1"/>
          </a:fontRef>
        </p:style>
        <p:txBody>
          <a:bodyPr/>
          <a:lstStyle/>
          <a:p>
            <a:pPr algn="r" eaLnBrk="1" hangingPunct="1"/>
            <a:r>
              <a:rPr lang="fa-IR" altLang="fa-IR" b="1" dirty="0" smtClean="0">
                <a:solidFill>
                  <a:schemeClr val="tx1"/>
                </a:solidFill>
                <a:effectLst/>
                <a:cs typeface="B Farnaz" panose="00000400000000000000" pitchFamily="2" charset="-78"/>
              </a:rPr>
              <a:t> تنبيهات اداري به ترتيب عبارتند از :</a:t>
            </a:r>
            <a:endParaRPr lang="en-US" altLang="fa-IR" b="1" dirty="0" smtClean="0">
              <a:solidFill>
                <a:schemeClr val="tx1"/>
              </a:solidFill>
              <a:effectLst/>
              <a:cs typeface="B Farnaz" panose="00000400000000000000" pitchFamily="2" charset="-78"/>
            </a:endParaRP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02759"/>
            <a:ext cx="4462818" cy="3555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400943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3" name="Rectangle 3"/>
          <p:cNvSpPr>
            <a:spLocks noGrp="1" noChangeArrowheads="1"/>
          </p:cNvSpPr>
          <p:nvPr>
            <p:ph type="body" idx="1"/>
          </p:nvPr>
        </p:nvSpPr>
        <p:spPr>
          <a:xfrm>
            <a:off x="3957851" y="2004270"/>
            <a:ext cx="8030949" cy="4525963"/>
          </a:xfrm>
        </p:spPr>
        <p:txBody>
          <a:bodyPr>
            <a:normAutofit/>
          </a:bodyPr>
          <a:lstStyle/>
          <a:p>
            <a:pPr marL="0" indent="0" algn="justLow" eaLnBrk="1" hangingPunct="1">
              <a:lnSpc>
                <a:spcPct val="80000"/>
              </a:lnSpc>
              <a:buNone/>
              <a:defRPr/>
            </a:pPr>
            <a:r>
              <a:rPr lang="fa-IR" sz="3000" b="1" dirty="0" smtClean="0">
                <a:solidFill>
                  <a:srgbClr val="0070C0"/>
                </a:solidFill>
                <a:effectLst/>
                <a:cs typeface="B Zar" panose="00000400000000000000" pitchFamily="2" charset="-78"/>
              </a:rPr>
              <a:t>هـ ) تغيير محل جغرافيايي خدمت به مدت يك تا پنج سال.</a:t>
            </a:r>
          </a:p>
          <a:p>
            <a:pPr marL="0" indent="0" algn="justLow" eaLnBrk="1" hangingPunct="1">
              <a:lnSpc>
                <a:spcPct val="80000"/>
              </a:lnSpc>
              <a:buNone/>
              <a:defRPr/>
            </a:pPr>
            <a:endParaRPr lang="en-US" sz="3000" b="1" dirty="0" smtClean="0">
              <a:solidFill>
                <a:srgbClr val="0070C0"/>
              </a:solidFill>
              <a:effectLst/>
              <a:cs typeface="B Zar" panose="00000400000000000000" pitchFamily="2" charset="-78"/>
            </a:endParaRPr>
          </a:p>
          <a:p>
            <a:pPr marL="0" indent="0" algn="justLow" eaLnBrk="1" hangingPunct="1">
              <a:lnSpc>
                <a:spcPct val="80000"/>
              </a:lnSpc>
              <a:buNone/>
              <a:defRPr/>
            </a:pPr>
            <a:r>
              <a:rPr lang="fa-IR" sz="3000" b="1" dirty="0" smtClean="0">
                <a:solidFill>
                  <a:srgbClr val="0070C0"/>
                </a:solidFill>
                <a:effectLst/>
                <a:cs typeface="B Zar" panose="00000400000000000000" pitchFamily="2" charset="-78"/>
              </a:rPr>
              <a:t>و ) تنزل مقام و يا محروميت از انتصاب به پستهاي حساس و مديريتي در دستگاههاي دولتي و دستگاههاي مشمول اين قانون.</a:t>
            </a:r>
          </a:p>
          <a:p>
            <a:pPr marL="0" indent="0" algn="justLow" eaLnBrk="1" hangingPunct="1">
              <a:lnSpc>
                <a:spcPct val="80000"/>
              </a:lnSpc>
              <a:buNone/>
              <a:defRPr/>
            </a:pPr>
            <a:endParaRPr lang="en-US" sz="3000" b="1" dirty="0" smtClean="0">
              <a:solidFill>
                <a:srgbClr val="0070C0"/>
              </a:solidFill>
              <a:effectLst/>
              <a:cs typeface="B Zar" panose="00000400000000000000" pitchFamily="2" charset="-78"/>
            </a:endParaRPr>
          </a:p>
          <a:p>
            <a:pPr marL="0" indent="0" algn="justLow" eaLnBrk="1" hangingPunct="1">
              <a:lnSpc>
                <a:spcPct val="80000"/>
              </a:lnSpc>
              <a:buNone/>
              <a:defRPr/>
            </a:pPr>
            <a:r>
              <a:rPr lang="fa-IR" sz="3000" b="1" dirty="0" smtClean="0">
                <a:solidFill>
                  <a:srgbClr val="0070C0"/>
                </a:solidFill>
                <a:effectLst/>
                <a:cs typeface="B Zar" panose="00000400000000000000" pitchFamily="2" charset="-78"/>
              </a:rPr>
              <a:t>ز ) تنزل يك يا دو گروه و يا تعويض در اعطاي يك يا دو گروه به مدت يك يا دو سال.</a:t>
            </a:r>
            <a:endParaRPr lang="en-US" sz="3000" b="1" dirty="0" smtClean="0">
              <a:solidFill>
                <a:srgbClr val="0070C0"/>
              </a:solidFill>
              <a:effectLst/>
              <a:cs typeface="B Zar" panose="00000400000000000000" pitchFamily="2" charset="-78"/>
            </a:endParaRPr>
          </a:p>
          <a:p>
            <a:pPr marL="0" indent="0" eaLnBrk="1" hangingPunct="1">
              <a:lnSpc>
                <a:spcPct val="80000"/>
              </a:lnSpc>
              <a:buNone/>
              <a:defRPr/>
            </a:pPr>
            <a:endParaRPr lang="en-US" b="1" dirty="0" smtClean="0">
              <a:effectLst/>
              <a:cs typeface="B Mah" panose="00000400000000000000" pitchFamily="2" charset="-78"/>
            </a:endParaRPr>
          </a:p>
          <a:p>
            <a:pPr eaLnBrk="1" hangingPunct="1">
              <a:lnSpc>
                <a:spcPct val="80000"/>
              </a:lnSpc>
              <a:defRPr/>
            </a:pPr>
            <a:endParaRPr lang="en-US" dirty="0" smtClean="0">
              <a:cs typeface="B Mah" panose="00000400000000000000" pitchFamily="2" charset="-78"/>
            </a:endParaRPr>
          </a:p>
        </p:txBody>
      </p:sp>
      <p:pic>
        <p:nvPicPr>
          <p:cNvPr id="4" name="Content Placeholder 6"/>
          <p:cNvPicPr>
            <a:picLocks noChangeAspect="1"/>
          </p:cNvPicPr>
          <p:nvPr/>
        </p:nvPicPr>
        <p:blipFill>
          <a:blip r:embed="rId2"/>
          <a:srcRect/>
          <a:stretch>
            <a:fillRect/>
          </a:stretch>
        </p:blipFill>
        <p:spPr>
          <a:xfrm>
            <a:off x="60327" y="6218290"/>
            <a:ext cx="1790700" cy="623887"/>
          </a:xfrm>
          <a:prstGeom prst="rect">
            <a:avLst/>
          </a:prstGeom>
        </p:spPr>
      </p:pic>
      <p:sp>
        <p:nvSpPr>
          <p:cNvPr id="7" name="Rectangle 2"/>
          <p:cNvSpPr>
            <a:spLocks noGrp="1" noChangeArrowheads="1"/>
          </p:cNvSpPr>
          <p:nvPr>
            <p:ph type="title"/>
          </p:nvPr>
        </p:nvSpPr>
        <p:spPr>
          <a:xfrm>
            <a:off x="406400" y="457200"/>
            <a:ext cx="11582400" cy="838200"/>
          </a:xfrm>
        </p:spPr>
        <p:style>
          <a:lnRef idx="0">
            <a:schemeClr val="accent6"/>
          </a:lnRef>
          <a:fillRef idx="3">
            <a:schemeClr val="accent6"/>
          </a:fillRef>
          <a:effectRef idx="3">
            <a:schemeClr val="accent6"/>
          </a:effectRef>
          <a:fontRef idx="minor">
            <a:schemeClr val="lt1"/>
          </a:fontRef>
        </p:style>
        <p:txBody>
          <a:bodyPr/>
          <a:lstStyle/>
          <a:p>
            <a:pPr algn="r" eaLnBrk="1" hangingPunct="1"/>
            <a:r>
              <a:rPr lang="fa-IR" altLang="fa-IR" b="1" dirty="0" smtClean="0">
                <a:solidFill>
                  <a:schemeClr val="tx1"/>
                </a:solidFill>
                <a:effectLst/>
                <a:cs typeface="B Farnaz" panose="00000400000000000000" pitchFamily="2" charset="-78"/>
              </a:rPr>
              <a:t> تنبيهات اداري به ترتيب عبارتند از :</a:t>
            </a:r>
            <a:endParaRPr lang="en-US" altLang="fa-IR" b="1" dirty="0" smtClean="0">
              <a:solidFill>
                <a:schemeClr val="tx1"/>
              </a:solidFill>
              <a:effectLst/>
              <a:cs typeface="B Farnaz" panose="00000400000000000000" pitchFamily="2" charset="-78"/>
            </a:endParaRP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039737"/>
            <a:ext cx="3562066" cy="2818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173358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0" y="726627"/>
            <a:ext cx="9144000" cy="647700"/>
          </a:xfrm>
        </p:spPr>
        <p:txBody>
          <a:bodyPr>
            <a:normAutofit fontScale="92500" lnSpcReduction="10000"/>
          </a:bodyPr>
          <a:lstStyle/>
          <a:p>
            <a:pPr marL="0" indent="0" algn="ctr" rtl="1" eaLnBrk="1" hangingPunct="1">
              <a:buNone/>
              <a:defRPr/>
            </a:pPr>
            <a:r>
              <a:rPr lang="fa-IR" sz="4000" b="1" dirty="0">
                <a:solidFill>
                  <a:srgbClr val="0070C0"/>
                </a:solidFill>
                <a:latin typeface="Times New Roman" pitchFamily="18" charset="0"/>
                <a:ea typeface="+mj-ea"/>
                <a:cs typeface="B Zar" panose="00000400000000000000" pitchFamily="2" charset="-78"/>
              </a:rPr>
              <a:t>نظريه ي "پنجره هاي شکسته"</a:t>
            </a:r>
            <a:endParaRPr lang="en-US" sz="4000" b="1" dirty="0">
              <a:solidFill>
                <a:srgbClr val="0070C0"/>
              </a:solidFill>
              <a:latin typeface="Times New Roman" pitchFamily="18" charset="0"/>
              <a:ea typeface="+mj-ea"/>
              <a:cs typeface="B Zar" panose="00000400000000000000"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8316" y="1925410"/>
            <a:ext cx="6860690" cy="3413200"/>
          </a:xfrm>
          <a:prstGeom prst="rect">
            <a:avLst/>
          </a:prstGeom>
        </p:spPr>
      </p:pic>
    </p:spTree>
    <p:extLst>
      <p:ext uri="{BB962C8B-B14F-4D97-AF65-F5344CB8AC3E}">
        <p14:creationId xmlns:p14="http://schemas.microsoft.com/office/powerpoint/2010/main" val="87079614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5" name="Rectangle 3"/>
          <p:cNvSpPr>
            <a:spLocks noGrp="1" noChangeArrowheads="1"/>
          </p:cNvSpPr>
          <p:nvPr>
            <p:ph type="body" idx="1"/>
          </p:nvPr>
        </p:nvSpPr>
        <p:spPr>
          <a:xfrm>
            <a:off x="1337480" y="218365"/>
            <a:ext cx="10854519" cy="4525963"/>
          </a:xfrm>
        </p:spPr>
        <p:txBody>
          <a:bodyPr>
            <a:normAutofit/>
          </a:bodyPr>
          <a:lstStyle/>
          <a:p>
            <a:pPr marL="0" indent="0" algn="justLow" eaLnBrk="1" hangingPunct="1">
              <a:lnSpc>
                <a:spcPct val="80000"/>
              </a:lnSpc>
              <a:spcBef>
                <a:spcPts val="0"/>
              </a:spcBef>
              <a:spcAft>
                <a:spcPts val="600"/>
              </a:spcAft>
              <a:buNone/>
              <a:defRPr/>
            </a:pPr>
            <a:r>
              <a:rPr lang="fa-IR" b="1" dirty="0" smtClean="0">
                <a:solidFill>
                  <a:srgbClr val="0070C0"/>
                </a:solidFill>
                <a:effectLst/>
                <a:cs typeface="B Zar" panose="00000400000000000000" pitchFamily="2" charset="-78"/>
              </a:rPr>
              <a:t>ح) بازخريد خدمت در صورت داشتن كمتر از 20 سال سابقه خدمت دولتي در مورد مستخدمين زن و كمتر از 25 سال سابقه خدمت دولتي در مورد مستخدمين مرد با پرداخت 30 يا 45 روز حقوق مبناي مربوط در قبال هر سال خدمت به تشخيص هيأت صادر كننده رأي</a:t>
            </a:r>
          </a:p>
          <a:p>
            <a:pPr marL="457200" lvl="1" indent="0" algn="justLow">
              <a:lnSpc>
                <a:spcPct val="80000"/>
              </a:lnSpc>
              <a:spcBef>
                <a:spcPts val="0"/>
              </a:spcBef>
              <a:spcAft>
                <a:spcPts val="600"/>
              </a:spcAft>
              <a:buNone/>
              <a:defRPr/>
            </a:pPr>
            <a:endParaRPr lang="en-US" b="1" dirty="0" smtClean="0">
              <a:solidFill>
                <a:srgbClr val="0070C0"/>
              </a:solidFill>
              <a:effectLst/>
              <a:cs typeface="B Zar" panose="00000400000000000000" pitchFamily="2" charset="-78"/>
            </a:endParaRPr>
          </a:p>
          <a:p>
            <a:pPr marL="0" indent="0" algn="justLow" eaLnBrk="1" hangingPunct="1">
              <a:lnSpc>
                <a:spcPct val="80000"/>
              </a:lnSpc>
              <a:spcBef>
                <a:spcPts val="0"/>
              </a:spcBef>
              <a:spcAft>
                <a:spcPts val="600"/>
              </a:spcAft>
              <a:buNone/>
              <a:defRPr/>
            </a:pPr>
            <a:r>
              <a:rPr lang="fa-IR" b="1" dirty="0" smtClean="0">
                <a:solidFill>
                  <a:srgbClr val="0070C0"/>
                </a:solidFill>
                <a:effectLst/>
                <a:cs typeface="B Zar" panose="00000400000000000000" pitchFamily="2" charset="-78"/>
              </a:rPr>
              <a:t>ط ) بازنشستگي در صورت داشتن بيش از بيست سال سابقه خدمت دولتي براي مستخدمين زن و بيش از 25 سال سابقه خدمت دولتي براي مستخدمين مرد بر اساس سنوات خدمت دولتي با تقليل يك يا دو گروه</a:t>
            </a:r>
            <a:endParaRPr lang="en-US" b="1" dirty="0" smtClean="0">
              <a:solidFill>
                <a:srgbClr val="0070C0"/>
              </a:solidFill>
              <a:effectLst/>
              <a:cs typeface="B Zar" panose="00000400000000000000" pitchFamily="2" charset="-78"/>
            </a:endParaRPr>
          </a:p>
          <a:p>
            <a:pPr eaLnBrk="1" hangingPunct="1">
              <a:lnSpc>
                <a:spcPct val="80000"/>
              </a:lnSpc>
              <a:defRPr/>
            </a:pPr>
            <a:endParaRPr lang="en-US" dirty="0" smtClean="0">
              <a:cs typeface="B Mah" panose="00000400000000000000" pitchFamily="2" charset="-78"/>
            </a:endParaRPr>
          </a:p>
        </p:txBody>
      </p:sp>
      <p:pic>
        <p:nvPicPr>
          <p:cNvPr id="4" name="Content Placeholder 6"/>
          <p:cNvPicPr>
            <a:picLocks noChangeAspect="1"/>
          </p:cNvPicPr>
          <p:nvPr/>
        </p:nvPicPr>
        <p:blipFill>
          <a:blip r:embed="rId2"/>
          <a:srcRect/>
          <a:stretch>
            <a:fillRect/>
          </a:stretch>
        </p:blipFill>
        <p:spPr>
          <a:xfrm>
            <a:off x="60327" y="6218290"/>
            <a:ext cx="1790700" cy="623887"/>
          </a:xfrm>
          <a:prstGeom prst="rect">
            <a:avLst/>
          </a:prstGeom>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28" y="4271748"/>
            <a:ext cx="6299530" cy="25862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97638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5" name="Rectangle 3"/>
          <p:cNvSpPr>
            <a:spLocks noGrp="1" noChangeArrowheads="1"/>
          </p:cNvSpPr>
          <p:nvPr>
            <p:ph type="body" idx="1"/>
          </p:nvPr>
        </p:nvSpPr>
        <p:spPr>
          <a:xfrm>
            <a:off x="605964" y="221225"/>
            <a:ext cx="11582400" cy="5372203"/>
          </a:xfrm>
        </p:spPr>
        <p:txBody>
          <a:bodyPr>
            <a:normAutofit/>
          </a:bodyPr>
          <a:lstStyle/>
          <a:p>
            <a:pPr marL="0" indent="0" algn="justLow" eaLnBrk="1" hangingPunct="1">
              <a:lnSpc>
                <a:spcPct val="80000"/>
              </a:lnSpc>
              <a:buNone/>
              <a:defRPr/>
            </a:pPr>
            <a:r>
              <a:rPr lang="fa-IR" b="1" dirty="0" smtClean="0">
                <a:solidFill>
                  <a:srgbClr val="0070C0"/>
                </a:solidFill>
                <a:effectLst/>
                <a:cs typeface="B Zar" panose="00000400000000000000" pitchFamily="2" charset="-78"/>
              </a:rPr>
              <a:t>ي ) اخراج از دستگاه متبوع</a:t>
            </a:r>
          </a:p>
          <a:p>
            <a:pPr marL="0" indent="0" algn="justLow" eaLnBrk="1" hangingPunct="1">
              <a:lnSpc>
                <a:spcPct val="80000"/>
              </a:lnSpc>
              <a:buNone/>
              <a:defRPr/>
            </a:pPr>
            <a:endParaRPr lang="en-US" b="1" dirty="0" smtClean="0">
              <a:solidFill>
                <a:srgbClr val="0070C0"/>
              </a:solidFill>
              <a:effectLst/>
              <a:cs typeface="B Zar" panose="00000400000000000000" pitchFamily="2" charset="-78"/>
            </a:endParaRPr>
          </a:p>
          <a:p>
            <a:pPr marL="0" indent="0" algn="justLow" eaLnBrk="1" hangingPunct="1">
              <a:lnSpc>
                <a:spcPct val="80000"/>
              </a:lnSpc>
              <a:buNone/>
              <a:defRPr/>
            </a:pPr>
            <a:r>
              <a:rPr lang="fa-IR" b="1" dirty="0" smtClean="0">
                <a:solidFill>
                  <a:srgbClr val="0070C0"/>
                </a:solidFill>
                <a:effectLst/>
                <a:cs typeface="B Zar" panose="00000400000000000000" pitchFamily="2" charset="-78"/>
              </a:rPr>
              <a:t>ك ) انفصال دائم از خدمات دولتي و دستگاههاي مشمول اين قانون</a:t>
            </a:r>
            <a:endParaRPr lang="en-US" b="1" dirty="0" smtClean="0">
              <a:solidFill>
                <a:srgbClr val="0070C0"/>
              </a:solidFill>
              <a:effectLst/>
              <a:cs typeface="B Zar" panose="00000400000000000000" pitchFamily="2" charset="-78"/>
            </a:endParaRPr>
          </a:p>
          <a:p>
            <a:pPr marL="0" indent="0" eaLnBrk="1" hangingPunct="1">
              <a:lnSpc>
                <a:spcPct val="80000"/>
              </a:lnSpc>
              <a:buNone/>
              <a:defRPr/>
            </a:pPr>
            <a:endParaRPr lang="en-US" dirty="0" smtClean="0">
              <a:cs typeface="B Mah" panose="00000400000000000000" pitchFamily="2" charset="-78"/>
            </a:endParaRPr>
          </a:p>
        </p:txBody>
      </p:sp>
      <p:pic>
        <p:nvPicPr>
          <p:cNvPr id="4" name="Content Placeholder 6"/>
          <p:cNvPicPr>
            <a:picLocks noChangeAspect="1"/>
          </p:cNvPicPr>
          <p:nvPr/>
        </p:nvPicPr>
        <p:blipFill>
          <a:blip r:embed="rId2"/>
          <a:srcRect/>
          <a:stretch>
            <a:fillRect/>
          </a:stretch>
        </p:blipFill>
        <p:spPr>
          <a:xfrm>
            <a:off x="60327" y="6218290"/>
            <a:ext cx="1790700" cy="623887"/>
          </a:xfrm>
          <a:prstGeom prst="rect">
            <a:avLst/>
          </a:prstGeom>
        </p:spPr>
      </p:pic>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2866029"/>
            <a:ext cx="6523630" cy="3976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620660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0" y="1785938"/>
            <a:ext cx="12192000" cy="2435150"/>
          </a:xfrm>
        </p:spPr>
        <p:txBody>
          <a:bodyPr anchor="ctr">
            <a:noAutofit/>
          </a:bodyPr>
          <a:lstStyle/>
          <a:p>
            <a:pPr algn="ctr" eaLnBrk="1" hangingPunct="1"/>
            <a:r>
              <a:rPr lang="fa-IR" sz="5400" b="1" dirty="0" smtClean="0">
                <a:solidFill>
                  <a:srgbClr val="0070C0"/>
                </a:solidFill>
                <a:cs typeface="B Mitra" pitchFamily="2" charset="-78"/>
              </a:rPr>
              <a:t>نکات قابل توجه</a:t>
            </a:r>
            <a:endParaRPr lang="en-US" sz="5400" dirty="0" smtClean="0">
              <a:solidFill>
                <a:srgbClr val="0070C0"/>
              </a:solidFill>
            </a:endParaRPr>
          </a:p>
        </p:txBody>
      </p:sp>
      <p:sp>
        <p:nvSpPr>
          <p:cNvPr id="3" name="Slide Number Placeholder 2"/>
          <p:cNvSpPr>
            <a:spLocks noGrp="1"/>
          </p:cNvSpPr>
          <p:nvPr>
            <p:ph type="sldNum" sz="quarter" idx="12"/>
          </p:nvPr>
        </p:nvSpPr>
        <p:spPr/>
        <p:txBody>
          <a:bodyPr/>
          <a:lstStyle/>
          <a:p>
            <a:pPr>
              <a:defRPr/>
            </a:pPr>
            <a:fld id="{6BA61AE5-16AB-480A-960D-20E31EAECC24}" type="slidenum">
              <a:rPr lang="ar-SA" smtClean="0">
                <a:solidFill>
                  <a:schemeClr val="tx1"/>
                </a:solidFill>
              </a:rPr>
              <a:pPr>
                <a:defRPr/>
              </a:pPr>
              <a:t>42</a:t>
            </a:fld>
            <a:endParaRPr lang="en-US">
              <a:solidFill>
                <a:schemeClr val="tx1"/>
              </a:solidFill>
            </a:endParaRPr>
          </a:p>
        </p:txBody>
      </p:sp>
      <p:sp>
        <p:nvSpPr>
          <p:cNvPr id="2" name="AutoShape 4" descr="نتیجه تصویری برای فوت"/>
          <p:cNvSpPr>
            <a:spLocks noChangeAspect="1" noChangeArrowheads="1"/>
          </p:cNvSpPr>
          <p:nvPr/>
        </p:nvSpPr>
        <p:spPr bwMode="auto">
          <a:xfrm>
            <a:off x="0" y="-144463"/>
            <a:ext cx="4064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6" descr="نتیجه تصویری برای فوت"/>
          <p:cNvSpPr>
            <a:spLocks noChangeAspect="1" noChangeArrowheads="1"/>
          </p:cNvSpPr>
          <p:nvPr/>
        </p:nvSpPr>
        <p:spPr bwMode="auto">
          <a:xfrm>
            <a:off x="203200" y="7938"/>
            <a:ext cx="4064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نتیجه تصویری برای فوت"/>
          <p:cNvSpPr>
            <a:spLocks noChangeAspect="1" noChangeArrowheads="1"/>
          </p:cNvSpPr>
          <p:nvPr/>
        </p:nvSpPr>
        <p:spPr bwMode="auto">
          <a:xfrm>
            <a:off x="406400" y="160338"/>
            <a:ext cx="4064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977402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191069" y="1183944"/>
            <a:ext cx="12000931" cy="4930253"/>
          </a:xfrm>
          <a:prstGeom prst="rect">
            <a:avLst/>
          </a:prstGeom>
          <a:noFill/>
          <a:ln w="9525" algn="ctr">
            <a:noFill/>
            <a:miter lim="800000"/>
            <a:headEnd/>
            <a:tailEnd/>
          </a:ln>
          <a:effectLst/>
        </p:spPr>
        <p:txBody>
          <a:bodyPr anchor="ctr"/>
          <a:lstStyle/>
          <a:p>
            <a:pPr algn="justLow" rtl="1">
              <a:lnSpc>
                <a:spcPct val="130000"/>
              </a:lnSpc>
              <a:defRPr/>
            </a:pP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‌ماده </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10- (قانون):</a:t>
            </a: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فقط مجازات های بندهای                       </a:t>
            </a:r>
            <a:r>
              <a:rPr lang="fa-IR" sz="3200" b="1" dirty="0" smtClean="0">
                <a:solidFill>
                  <a:srgbClr val="00B050"/>
                </a:solidFill>
                <a:effectLst>
                  <a:outerShdw blurRad="38100" dist="38100" dir="2700000" algn="tl">
                    <a:srgbClr val="C0C0C0"/>
                  </a:outerShdw>
                </a:effectLst>
                <a:latin typeface="Times New Roman" pitchFamily="18" charset="0"/>
                <a:cs typeface="B Zar" panose="00000400000000000000" pitchFamily="2" charset="-78"/>
              </a:rPr>
              <a:t>«د، هـ، ح، ط، ی، ک»</a:t>
            </a:r>
          </a:p>
          <a:p>
            <a:pPr marL="457200" indent="-457200" algn="justLow" rtl="1">
              <a:lnSpc>
                <a:spcPct val="130000"/>
              </a:lnSpc>
              <a:buFont typeface="Wingdings" panose="05000000000000000000" pitchFamily="2" charset="2"/>
              <a:buChar char="v"/>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انفصال موقت</a:t>
            </a:r>
          </a:p>
          <a:p>
            <a:pPr marL="457200" indent="-457200" algn="justLow" rtl="1">
              <a:lnSpc>
                <a:spcPct val="130000"/>
              </a:lnSpc>
              <a:buFont typeface="Wingdings" panose="05000000000000000000" pitchFamily="2" charset="2"/>
              <a:buChar char="v"/>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تغییر محل جغرافیایی</a:t>
            </a:r>
          </a:p>
          <a:p>
            <a:pPr marL="457200" indent="-457200" algn="justLow" rtl="1">
              <a:lnSpc>
                <a:spcPct val="130000"/>
              </a:lnSpc>
              <a:buFont typeface="Wingdings" panose="05000000000000000000" pitchFamily="2" charset="2"/>
              <a:buChar char="v"/>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بازخرید</a:t>
            </a:r>
          </a:p>
          <a:p>
            <a:pPr marL="457200" indent="-457200" algn="justLow" rtl="1">
              <a:lnSpc>
                <a:spcPct val="130000"/>
              </a:lnSpc>
              <a:buFont typeface="Wingdings" panose="05000000000000000000" pitchFamily="2" charset="2"/>
              <a:buChar char="v"/>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بازنشستگی</a:t>
            </a:r>
          </a:p>
          <a:p>
            <a:pPr marL="457200" indent="-457200" algn="justLow" rtl="1">
              <a:lnSpc>
                <a:spcPct val="130000"/>
              </a:lnSpc>
              <a:buFont typeface="Wingdings" panose="05000000000000000000" pitchFamily="2" charset="2"/>
              <a:buChar char="v"/>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اخراج</a:t>
            </a:r>
          </a:p>
          <a:p>
            <a:pPr marL="457200" indent="-457200" algn="justLow" rtl="1">
              <a:lnSpc>
                <a:spcPct val="130000"/>
              </a:lnSpc>
              <a:buFont typeface="Wingdings" panose="05000000000000000000" pitchFamily="2" charset="2"/>
              <a:buChar char="v"/>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انفصال دائم</a:t>
            </a: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قابل پژوهش و طرح در هیات های تجدید نظر رسیدگی به تخلفات اداری می باشند.</a:t>
            </a:r>
            <a:endParaRPr lang="fa-IR" sz="2800" b="1" dirty="0">
              <a:solidFill>
                <a:srgbClr val="000066"/>
              </a:solidFill>
              <a:effectLst>
                <a:outerShdw blurRad="38100" dist="38100" dir="2700000" algn="tl">
                  <a:srgbClr val="C0C0C0"/>
                </a:outerShdw>
              </a:effectLst>
              <a:latin typeface="Times New Roman" pitchFamily="18" charset="0"/>
              <a:cs typeface="B Traffic" pitchFamily="2" charset="-78"/>
            </a:endParaRPr>
          </a:p>
        </p:txBody>
      </p:sp>
      <p:sp>
        <p:nvSpPr>
          <p:cNvPr id="191491"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تنبیهات قابل تجدیدنظر:</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80123771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163774" y="1088410"/>
            <a:ext cx="12000931" cy="4930253"/>
          </a:xfrm>
          <a:prstGeom prst="rect">
            <a:avLst/>
          </a:prstGeom>
          <a:noFill/>
          <a:ln w="9525" algn="ctr">
            <a:noFill/>
            <a:miter lim="800000"/>
            <a:headEnd/>
            <a:tailEnd/>
          </a:ln>
          <a:effectLst/>
        </p:spPr>
        <p:txBody>
          <a:bodyPr anchor="ctr"/>
          <a:lstStyle/>
          <a:p>
            <a:pPr algn="justLow" rtl="1">
              <a:lnSpc>
                <a:spcPct val="130000"/>
              </a:lnSpc>
              <a:defRPr/>
            </a:pP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‌ماده </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12- (قانون):</a:t>
            </a: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اختیار اعمال مجازات های بندهای «الف، ب، ج، د»</a:t>
            </a:r>
          </a:p>
          <a:p>
            <a:pPr marL="457200" indent="-457200" algn="justLow" rtl="1">
              <a:lnSpc>
                <a:spcPct val="130000"/>
              </a:lnSpc>
              <a:buFont typeface="Wingdings" panose="05000000000000000000" pitchFamily="2" charset="2"/>
              <a:buChar char="v"/>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رییس مجلس شورای اسلامی.</a:t>
            </a:r>
          </a:p>
          <a:p>
            <a:pPr marL="457200" indent="-457200" algn="justLow" rtl="1">
              <a:lnSpc>
                <a:spcPct val="130000"/>
              </a:lnSpc>
              <a:buFont typeface="Wingdings" panose="05000000000000000000" pitchFamily="2" charset="2"/>
              <a:buChar char="v"/>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وزرا.</a:t>
            </a:r>
          </a:p>
          <a:p>
            <a:pPr marL="457200" indent="-457200" algn="justLow" rtl="1">
              <a:lnSpc>
                <a:spcPct val="130000"/>
              </a:lnSpc>
              <a:buFont typeface="Wingdings" panose="05000000000000000000" pitchFamily="2" charset="2"/>
              <a:buChar char="v"/>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بالاترین مقام اجرایی سازمان های مستقل دولتی و سایر دستگاههای موضوع ماده (۱) قانون.</a:t>
            </a:r>
          </a:p>
          <a:p>
            <a:pPr marL="457200" indent="-457200" algn="justLow" rtl="1">
              <a:lnSpc>
                <a:spcPct val="130000"/>
              </a:lnSpc>
              <a:buFont typeface="Wingdings" panose="05000000000000000000" pitchFamily="2" charset="2"/>
              <a:buChar char="v"/>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شهردار تهران.</a:t>
            </a: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راساً و بدون مراجعه به هیات های رسیدگی به تخلفات اداری</a:t>
            </a:r>
            <a:endParaRPr lang="fa-IR" sz="2800" b="1" dirty="0">
              <a:solidFill>
                <a:srgbClr val="000066"/>
              </a:solidFill>
              <a:effectLst>
                <a:outerShdw blurRad="38100" dist="38100" dir="2700000" algn="tl">
                  <a:srgbClr val="C0C0C0"/>
                </a:outerShdw>
              </a:effectLst>
              <a:latin typeface="Times New Roman" pitchFamily="18" charset="0"/>
              <a:cs typeface="B Traffic" pitchFamily="2" charset="-78"/>
            </a:endParaRPr>
          </a:p>
        </p:txBody>
      </p:sp>
      <p:sp>
        <p:nvSpPr>
          <p:cNvPr id="191491"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اختیار اعمال تنبیهات</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74809084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0" y="1183944"/>
            <a:ext cx="11922943" cy="5216856"/>
          </a:xfrm>
          <a:prstGeom prst="rect">
            <a:avLst/>
          </a:prstGeom>
          <a:noFill/>
          <a:ln w="9525" algn="ctr">
            <a:noFill/>
            <a:miter lim="800000"/>
            <a:headEnd/>
            <a:tailEnd/>
          </a:ln>
          <a:effectLst/>
        </p:spPr>
        <p:txBody>
          <a:bodyPr anchor="ctr"/>
          <a:lstStyle/>
          <a:p>
            <a:pPr algn="justLow" rtl="1">
              <a:lnSpc>
                <a:spcPct val="130000"/>
              </a:lnSpc>
              <a:defRPr/>
            </a:pP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‌ماده </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12- (قانون): </a:t>
            </a: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اختیار اعمال مجازات های بندهای «الف، ب، ج» :                  </a:t>
            </a:r>
            <a:r>
              <a:rPr lang="fa-IR" sz="4000" b="1" dirty="0" smtClean="0">
                <a:solidFill>
                  <a:srgbClr val="00B050"/>
                </a:solidFill>
                <a:effectLst>
                  <a:outerShdw blurRad="38100" dist="38100" dir="2700000" algn="tl">
                    <a:srgbClr val="C0C0C0"/>
                  </a:outerShdw>
                </a:effectLst>
                <a:latin typeface="Times New Roman" pitchFamily="18" charset="0"/>
                <a:cs typeface="B Zar" panose="00000400000000000000" pitchFamily="2" charset="-78"/>
              </a:rPr>
              <a:t>به معاونین</a:t>
            </a:r>
          </a:p>
          <a:p>
            <a:pPr marL="457200" indent="-457200" algn="justLow" rtl="1">
              <a:lnSpc>
                <a:spcPct val="130000"/>
              </a:lnSpc>
              <a:buFont typeface="Wingdings" panose="05000000000000000000" pitchFamily="2" charset="2"/>
              <a:buChar char="v"/>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رییس مجلس شورای اسلامی.  </a:t>
            </a:r>
          </a:p>
          <a:p>
            <a:pPr marL="457200" indent="-457200" algn="justLow" rtl="1">
              <a:lnSpc>
                <a:spcPct val="130000"/>
              </a:lnSpc>
              <a:buFont typeface="Wingdings" panose="05000000000000000000" pitchFamily="2" charset="2"/>
              <a:buChar char="v"/>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وزرا.</a:t>
            </a:r>
          </a:p>
          <a:p>
            <a:pPr marL="457200" indent="-457200" algn="justLow" rtl="1">
              <a:lnSpc>
                <a:spcPct val="130000"/>
              </a:lnSpc>
              <a:buFont typeface="Wingdings" panose="05000000000000000000" pitchFamily="2" charset="2"/>
              <a:buChar char="v"/>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بالاترین مقام اجرایی سازمان های مستقل دولتی و سایر دستگاههای موضوع ماده (۱) قانون.</a:t>
            </a:r>
          </a:p>
          <a:p>
            <a:pPr marL="457200" indent="-457200" algn="justLow" rtl="1">
              <a:lnSpc>
                <a:spcPct val="130000"/>
              </a:lnSpc>
              <a:buFont typeface="Wingdings" panose="05000000000000000000" pitchFamily="2" charset="2"/>
              <a:buChar char="v"/>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شهردار تهران.</a:t>
            </a: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راساً و بدون مراجعه به هیات های رسیدگی به تخلفات اداری</a:t>
            </a:r>
            <a:endParaRPr lang="fa-IR" sz="2800" b="1" dirty="0">
              <a:solidFill>
                <a:srgbClr val="000066"/>
              </a:solidFill>
              <a:effectLst>
                <a:outerShdw blurRad="38100" dist="38100" dir="2700000" algn="tl">
                  <a:srgbClr val="C0C0C0"/>
                </a:outerShdw>
              </a:effectLst>
              <a:latin typeface="Times New Roman" pitchFamily="18" charset="0"/>
              <a:cs typeface="B Traffic" pitchFamily="2" charset="-78"/>
            </a:endParaRPr>
          </a:p>
        </p:txBody>
      </p:sp>
      <p:sp>
        <p:nvSpPr>
          <p:cNvPr id="5" name="AutoShape 3"/>
          <p:cNvSpPr>
            <a:spLocks noChangeArrowheads="1"/>
          </p:cNvSpPr>
          <p:nvPr/>
        </p:nvSpPr>
        <p:spPr bwMode="auto">
          <a:xfrm>
            <a:off x="1641476" y="212087"/>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اختیار اعمال تنبیهات</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45151245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191069" y="1183944"/>
            <a:ext cx="12000931" cy="4930253"/>
          </a:xfrm>
          <a:prstGeom prst="rect">
            <a:avLst/>
          </a:prstGeom>
          <a:noFill/>
          <a:ln w="9525" algn="ctr">
            <a:noFill/>
            <a:miter lim="800000"/>
            <a:headEnd/>
            <a:tailEnd/>
          </a:ln>
          <a:effectLst/>
        </p:spPr>
        <p:txBody>
          <a:bodyPr anchor="ctr"/>
          <a:lstStyle/>
          <a:p>
            <a:pPr algn="justLow" rtl="1">
              <a:lnSpc>
                <a:spcPct val="130000"/>
              </a:lnSpc>
              <a:defRPr/>
            </a:pP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‌ماده </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12- (قانون):</a:t>
            </a: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اختیار اعمال مجازات های بندهای «الف، ب»</a:t>
            </a:r>
          </a:p>
          <a:p>
            <a:pPr marL="457200" indent="-457200" algn="justLow" rtl="1">
              <a:lnSpc>
                <a:spcPct val="130000"/>
              </a:lnSpc>
              <a:buFont typeface="Wingdings" panose="05000000000000000000" pitchFamily="2" charset="2"/>
              <a:buChar char="v"/>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استانداران</a:t>
            </a:r>
          </a:p>
          <a:p>
            <a:pPr marL="457200" indent="-457200" algn="justLow" rtl="1">
              <a:lnSpc>
                <a:spcPct val="130000"/>
              </a:lnSpc>
              <a:buFont typeface="Wingdings" panose="05000000000000000000" pitchFamily="2" charset="2"/>
              <a:buChar char="v"/>
              <a:defRPr/>
            </a:pPr>
            <a:r>
              <a:rPr lang="fa-IR" sz="2800" b="1" dirty="0" smtClean="0">
                <a:solidFill>
                  <a:srgbClr val="00B050"/>
                </a:solidFill>
                <a:effectLst>
                  <a:outerShdw blurRad="38100" dist="38100" dir="2700000" algn="tl">
                    <a:srgbClr val="C0C0C0"/>
                  </a:outerShdw>
                </a:effectLst>
                <a:latin typeface="Times New Roman" pitchFamily="18" charset="0"/>
                <a:cs typeface="B Zar" panose="00000400000000000000" pitchFamily="2" charset="-78"/>
              </a:rPr>
              <a:t>رؤسای دانشگاهها</a:t>
            </a:r>
          </a:p>
          <a:p>
            <a:pPr marL="457200" indent="-457200" algn="justLow" rtl="1">
              <a:lnSpc>
                <a:spcPct val="130000"/>
              </a:lnSpc>
              <a:buFont typeface="Wingdings" panose="05000000000000000000" pitchFamily="2" charset="2"/>
              <a:buChar char="v"/>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مدیران کل استانی</a:t>
            </a: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p>
          <a:p>
            <a:pPr algn="justLow" rtl="1">
              <a:lnSpc>
                <a:spcPct val="130000"/>
              </a:lnSpc>
              <a:defRPr/>
            </a:pPr>
            <a:endPar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راساً و بدون مراجعه به هیات های رسیدگی به تخلفات اداری</a:t>
            </a:r>
            <a:endParaRPr lang="fa-IR" sz="2800" b="1" dirty="0">
              <a:solidFill>
                <a:srgbClr val="000066"/>
              </a:solidFill>
              <a:effectLst>
                <a:outerShdw blurRad="38100" dist="38100" dir="2700000" algn="tl">
                  <a:srgbClr val="C0C0C0"/>
                </a:outerShdw>
              </a:effectLst>
              <a:latin typeface="Times New Roman" pitchFamily="18" charset="0"/>
              <a:cs typeface="B Traffic" pitchFamily="2" charset="-78"/>
            </a:endParaRPr>
          </a:p>
        </p:txBody>
      </p:sp>
      <p:sp>
        <p:nvSpPr>
          <p:cNvPr id="4"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اختیار اعمال تنبیهات</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112194005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0" y="1484196"/>
            <a:ext cx="12192000" cy="4943900"/>
          </a:xfrm>
          <a:prstGeom prst="rect">
            <a:avLst/>
          </a:prstGeom>
          <a:noFill/>
          <a:ln w="9525" algn="ctr">
            <a:noFill/>
            <a:miter lim="800000"/>
            <a:headEnd/>
            <a:tailEnd/>
          </a:ln>
          <a:effectLst/>
        </p:spPr>
        <p:txBody>
          <a:bodyPr anchor="ctr"/>
          <a:lstStyle/>
          <a:p>
            <a:pPr algn="justLow" rtl="1">
              <a:lnSpc>
                <a:spcPct val="130000"/>
              </a:lnSpc>
              <a:defRPr/>
            </a:pP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‌ماده </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13- (قانون):</a:t>
            </a:r>
          </a:p>
          <a:p>
            <a:pPr marL="457200" indent="-457200" algn="justLow">
              <a:lnSpc>
                <a:spcPct val="130000"/>
              </a:lnSpc>
              <a:buFont typeface="Courier New" panose="02070309020205020404" pitchFamily="49" charset="0"/>
              <a:buChar char="o"/>
              <a:defRPr/>
            </a:pPr>
            <a:r>
              <a:rPr lang="fa-IR" sz="28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وزرا.</a:t>
            </a:r>
          </a:p>
          <a:p>
            <a:pPr marL="457200" indent="-457200" algn="justLow">
              <a:lnSpc>
                <a:spcPct val="130000"/>
              </a:lnSpc>
              <a:buFont typeface="Courier New" panose="02070309020205020404" pitchFamily="49" charset="0"/>
              <a:buChar char="o"/>
              <a:defRPr/>
            </a:pPr>
            <a:r>
              <a:rPr lang="fa-IR" sz="28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 رییس مجلس شورای اسلامی</a:t>
            </a:r>
            <a:endPar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marL="457200" indent="-457200" algn="just">
              <a:lnSpc>
                <a:spcPct val="130000"/>
              </a:lnSpc>
              <a:buFont typeface="Courier New" panose="02070309020205020404" pitchFamily="49" charset="0"/>
              <a:buChar char="o"/>
              <a:defRPr/>
            </a:pPr>
            <a:r>
              <a:rPr lang="fa-IR" sz="28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 بالاترین مقام اجرایی سازمان های مستقل دولتی و سایر دستگاههای موضوع ماده (۱) قانون.</a:t>
            </a:r>
          </a:p>
          <a:p>
            <a:pPr marL="457200" indent="-457200" algn="just">
              <a:lnSpc>
                <a:spcPct val="130000"/>
              </a:lnSpc>
              <a:buFont typeface="Courier New" panose="02070309020205020404" pitchFamily="49" charset="0"/>
              <a:buChar char="o"/>
              <a:defRPr/>
            </a:pPr>
            <a:r>
              <a:rPr lang="fa-IR" sz="28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شهردار تهران.</a:t>
            </a:r>
          </a:p>
          <a:p>
            <a:pPr marL="457200" indent="-457200" algn="just">
              <a:lnSpc>
                <a:spcPct val="130000"/>
              </a:lnSpc>
              <a:buFont typeface="Courier New" panose="02070309020205020404" pitchFamily="49" charset="0"/>
              <a:buChar char="o"/>
              <a:defRPr/>
            </a:pPr>
            <a:r>
              <a:rPr lang="fa-IR" sz="28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استانداران</a:t>
            </a:r>
          </a:p>
          <a:p>
            <a:pPr marL="457200" indent="-457200" algn="just">
              <a:lnSpc>
                <a:spcPct val="130000"/>
              </a:lnSpc>
              <a:buFont typeface="Courier New" panose="02070309020205020404" pitchFamily="49" charset="0"/>
              <a:buChar char="o"/>
              <a:defRPr/>
            </a:pPr>
            <a:r>
              <a:rPr lang="fa-IR" sz="2800" b="1" dirty="0">
                <a:solidFill>
                  <a:srgbClr val="00B050"/>
                </a:solidFill>
                <a:effectLst>
                  <a:outerShdw blurRad="38100" dist="38100" dir="2700000" algn="tl">
                    <a:srgbClr val="C0C0C0"/>
                  </a:outerShdw>
                </a:effectLst>
                <a:latin typeface="Times New Roman" pitchFamily="18" charset="0"/>
                <a:cs typeface="B Zar" panose="00000400000000000000" pitchFamily="2" charset="-78"/>
              </a:rPr>
              <a:t>رؤسای </a:t>
            </a:r>
            <a:r>
              <a:rPr lang="fa-IR" sz="2800" b="1" dirty="0" smtClean="0">
                <a:solidFill>
                  <a:srgbClr val="00B050"/>
                </a:solidFill>
                <a:effectLst>
                  <a:outerShdw blurRad="38100" dist="38100" dir="2700000" algn="tl">
                    <a:srgbClr val="C0C0C0"/>
                  </a:outerShdw>
                </a:effectLst>
                <a:latin typeface="Times New Roman" pitchFamily="18" charset="0"/>
                <a:cs typeface="B Zar" panose="00000400000000000000" pitchFamily="2" charset="-78"/>
              </a:rPr>
              <a:t>دانشگاهها و مراکز مستقل آموزش عالی</a:t>
            </a:r>
            <a:endParaRPr lang="fa-IR" sz="2800" b="1" dirty="0">
              <a:solidFill>
                <a:srgbClr val="00B050"/>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می توانند کارمندانی که پرونده آنان به هیات های رسیدگی ارجاع شده یا می شود را حداکثر به مدت </a:t>
            </a: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۳ ماه </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آماده به خدمت نمایند.</a:t>
            </a:r>
            <a:endParaRPr lang="en-US"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p:txBody>
      </p:sp>
      <p:sp>
        <p:nvSpPr>
          <p:cNvPr id="4"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آماده به خدمت نمودن کارمند:</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313957217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0" y="1484196"/>
            <a:ext cx="12192000" cy="4943900"/>
          </a:xfrm>
          <a:prstGeom prst="rect">
            <a:avLst/>
          </a:prstGeom>
          <a:noFill/>
          <a:ln w="9525" algn="ctr">
            <a:noFill/>
            <a:miter lim="800000"/>
            <a:headEnd/>
            <a:tailEnd/>
          </a:ln>
          <a:effectLst/>
        </p:spPr>
        <p:txBody>
          <a:bodyPr anchor="ctr"/>
          <a:lstStyle/>
          <a:p>
            <a:pPr algn="justLow" rtl="1">
              <a:lnSpc>
                <a:spcPct val="130000"/>
              </a:lnSpc>
              <a:defRPr/>
            </a:pP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‌ماده </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17- (قانون):</a:t>
            </a:r>
          </a:p>
          <a:p>
            <a:pPr marL="457200" indent="-457200" algn="justLow">
              <a:lnSpc>
                <a:spcPct val="130000"/>
              </a:lnSpc>
              <a:buFont typeface="Courier New" panose="02070309020205020404" pitchFamily="49" charset="0"/>
              <a:buChar char="o"/>
              <a:defRPr/>
            </a:pPr>
            <a:r>
              <a:rPr lang="fa-IR" sz="28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وزرا.</a:t>
            </a:r>
          </a:p>
          <a:p>
            <a:pPr marL="457200" indent="-457200" algn="justLow">
              <a:lnSpc>
                <a:spcPct val="130000"/>
              </a:lnSpc>
              <a:buFont typeface="Courier New" panose="02070309020205020404" pitchFamily="49" charset="0"/>
              <a:buChar char="o"/>
              <a:defRPr/>
            </a:pPr>
            <a:r>
              <a:rPr lang="fa-IR" sz="28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 رییس مجلس شورای اسلامی</a:t>
            </a:r>
            <a:endPar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marL="457200" indent="-457200" algn="just">
              <a:lnSpc>
                <a:spcPct val="130000"/>
              </a:lnSpc>
              <a:buFont typeface="Courier New" panose="02070309020205020404" pitchFamily="49" charset="0"/>
              <a:buChar char="o"/>
              <a:defRPr/>
            </a:pPr>
            <a:r>
              <a:rPr lang="fa-IR" sz="28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 بالاترین مقام اجرایی سازمان های مستقل دولتی و سایر دستگاههای موضوع ماده (۱) قانون.</a:t>
            </a:r>
          </a:p>
          <a:p>
            <a:pPr marL="457200" indent="-457200" algn="just">
              <a:lnSpc>
                <a:spcPct val="130000"/>
              </a:lnSpc>
              <a:buFont typeface="Courier New" panose="02070309020205020404" pitchFamily="49" charset="0"/>
              <a:buChar char="o"/>
              <a:defRPr/>
            </a:pPr>
            <a:r>
              <a:rPr lang="fa-IR" sz="28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شهردار </a:t>
            </a: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تهران و شهرداران مراکز استانها.</a:t>
            </a:r>
          </a:p>
          <a:p>
            <a:pPr marL="457200" indent="-457200" algn="just">
              <a:lnSpc>
                <a:spcPct val="130000"/>
              </a:lnSpc>
              <a:buFont typeface="Courier New" panose="02070309020205020404" pitchFamily="49" charset="0"/>
              <a:buChar char="o"/>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استانداران</a:t>
            </a:r>
          </a:p>
          <a:p>
            <a:pPr marL="457200" indent="-457200" algn="just">
              <a:lnSpc>
                <a:spcPct val="130000"/>
              </a:lnSpc>
              <a:buFont typeface="Courier New" panose="02070309020205020404" pitchFamily="49" charset="0"/>
              <a:buChar char="o"/>
              <a:defRPr/>
            </a:pPr>
            <a:r>
              <a:rPr lang="fa-IR" sz="2800" b="1" dirty="0" smtClean="0">
                <a:solidFill>
                  <a:srgbClr val="00B050"/>
                </a:solidFill>
                <a:effectLst>
                  <a:outerShdw blurRad="38100" dist="38100" dir="2700000" algn="tl">
                    <a:srgbClr val="C0C0C0"/>
                  </a:outerShdw>
                </a:effectLst>
                <a:latin typeface="Times New Roman" pitchFamily="18" charset="0"/>
                <a:cs typeface="B Zar" panose="00000400000000000000" pitchFamily="2" charset="-78"/>
              </a:rPr>
              <a:t>رؤسای دانشگاهها</a:t>
            </a:r>
          </a:p>
          <a:p>
            <a:pPr algn="just">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می توانند کارمندانی که بیش از </a:t>
            </a: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دو ماه متوالی </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یا </a:t>
            </a: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چهار ماه متناوب </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در سال بدون عذر موجه در محل خدمت خود حاضر نشده اند را از خدمت دستگاه متبوع، اخراج نمایند.</a:t>
            </a:r>
            <a:endParaRPr lang="en-US"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p:txBody>
      </p:sp>
      <p:sp>
        <p:nvSpPr>
          <p:cNvPr id="4"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اخراج نمودن کارمند:</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3786844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1105469" y="1678675"/>
            <a:ext cx="10686197" cy="4947313"/>
          </a:xfrm>
          <a:prstGeom prst="rect">
            <a:avLst/>
          </a:prstGeom>
          <a:noFill/>
          <a:ln w="9525" algn="ctr">
            <a:noFill/>
            <a:miter lim="800000"/>
            <a:headEnd/>
            <a:tailEnd/>
          </a:ln>
          <a:effectLst/>
        </p:spPr>
        <p:txBody>
          <a:bodyPr anchor="ctr"/>
          <a:lstStyle/>
          <a:p>
            <a:pPr algn="justLow" rtl="1">
              <a:lnSpc>
                <a:spcPct val="130000"/>
              </a:lnSpc>
              <a:defRPr/>
            </a:pPr>
            <a:r>
              <a:rPr lang="fa-IR" sz="28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‌ماده 19 </a:t>
            </a: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(قانون):</a:t>
            </a: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هيأت </a:t>
            </a: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رسيدگي به تخلفات اداري مكلف است مطابق‌اين قانون به تخلف رسيدگي و رأي قانوني صادر نمايد و مراتب را براي رسيدگي به اصل جرم به مرجع قضايي صالح ارسال دارد. </a:t>
            </a:r>
            <a:endPar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هر </a:t>
            </a:r>
            <a:r>
              <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گونه تصميم مراجع‌قضايي مانع اجراي مجازاتهاي اداري نخواهد بود. </a:t>
            </a:r>
            <a:endPar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endPar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endParaRPr lang="fa-IR" sz="28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چنانچه </a:t>
            </a:r>
            <a:r>
              <a:rPr lang="fa-IR" sz="28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تصميم مراجع قضايي مبني بر برائت باشد هيأت رسيدگي به تخلفات اداري طبق ماده 24 </a:t>
            </a: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اين‌قانون نسبیت به اصلاح یا تغییر رای صادره  </a:t>
            </a:r>
            <a:r>
              <a:rPr lang="fa-IR" sz="28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اقدام مي‌نمايد.</a:t>
            </a:r>
          </a:p>
          <a:p>
            <a:pPr algn="just" rtl="1">
              <a:lnSpc>
                <a:spcPct val="130000"/>
              </a:lnSpc>
              <a:defRPr/>
            </a:pPr>
            <a:endParaRPr lang="en-US" sz="2800" b="1" dirty="0">
              <a:solidFill>
                <a:srgbClr val="000066"/>
              </a:solidFill>
              <a:effectLst>
                <a:outerShdw blurRad="38100" dist="38100" dir="2700000" algn="tl">
                  <a:srgbClr val="C0C0C0"/>
                </a:outerShdw>
              </a:effectLst>
              <a:latin typeface="Times New Roman" pitchFamily="18" charset="0"/>
              <a:cs typeface="B Traffic" pitchFamily="2" charset="-78"/>
            </a:endParaRPr>
          </a:p>
        </p:txBody>
      </p:sp>
      <p:sp>
        <p:nvSpPr>
          <p:cNvPr id="191491"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rPr>
              <a:t>چنانچه تخلف کارمند عنوان مجرمانه داشته باشد</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134965790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52625" y="1628775"/>
            <a:ext cx="8229600" cy="4730750"/>
          </a:xfrm>
        </p:spPr>
        <p:txBody>
          <a:bodyPr>
            <a:normAutofit/>
          </a:bodyPr>
          <a:lstStyle/>
          <a:p>
            <a:pPr marL="0" indent="0" algn="justLow" rtl="1" eaLnBrk="1" hangingPunct="1">
              <a:lnSpc>
                <a:spcPct val="150000"/>
              </a:lnSpc>
              <a:buNone/>
              <a:defRPr/>
            </a:pPr>
            <a:r>
              <a:rPr lang="fa-IR" b="1" dirty="0">
                <a:solidFill>
                  <a:srgbClr val="000066"/>
                </a:solidFill>
                <a:latin typeface="Times New Roman" pitchFamily="18" charset="0"/>
                <a:cs typeface="B Zar" panose="00000400000000000000" pitchFamily="2" charset="-78"/>
              </a:rPr>
              <a:t>يک پنجره ي شکسته شده که به حال خود رها شده ، نشانگر بي قيد و بندي در قبال مراقبت و نگهداري از اموال است و مويد آن است که ساختمان ، متروکه مانده است</a:t>
            </a:r>
            <a:r>
              <a:rPr lang="fa-IR" b="1" dirty="0" smtClean="0">
                <a:solidFill>
                  <a:srgbClr val="000066"/>
                </a:solidFill>
                <a:latin typeface="Times New Roman" pitchFamily="18" charset="0"/>
                <a:cs typeface="B Zar" panose="00000400000000000000" pitchFamily="2" charset="-78"/>
              </a:rPr>
              <a:t>.</a:t>
            </a:r>
          </a:p>
          <a:p>
            <a:pPr marL="0" indent="0" algn="justLow" rtl="1" eaLnBrk="1" hangingPunct="1">
              <a:lnSpc>
                <a:spcPct val="150000"/>
              </a:lnSpc>
              <a:buNone/>
              <a:defRPr/>
            </a:pPr>
            <a:r>
              <a:rPr lang="fa-IR" b="1" dirty="0" smtClean="0">
                <a:solidFill>
                  <a:srgbClr val="000066"/>
                </a:solidFill>
                <a:latin typeface="Times New Roman" pitchFamily="18" charset="0"/>
                <a:cs typeface="B Zar" panose="00000400000000000000" pitchFamily="2" charset="-78"/>
              </a:rPr>
              <a:t> </a:t>
            </a:r>
            <a:r>
              <a:rPr lang="fa-IR" b="1" dirty="0">
                <a:solidFill>
                  <a:srgbClr val="000066"/>
                </a:solidFill>
                <a:latin typeface="Times New Roman" pitchFamily="18" charset="0"/>
                <a:cs typeface="B Zar" panose="00000400000000000000" pitchFamily="2" charset="-78"/>
              </a:rPr>
              <a:t>نتيجتاً، پنجره‌هاي ديگر اين ساختمان هم، </a:t>
            </a:r>
            <a:r>
              <a:rPr lang="fa-IR" b="1" dirty="0" smtClean="0">
                <a:solidFill>
                  <a:srgbClr val="000066"/>
                </a:solidFill>
                <a:latin typeface="Times New Roman" pitchFamily="18" charset="0"/>
                <a:cs typeface="B Zar" panose="00000400000000000000" pitchFamily="2" charset="-78"/>
              </a:rPr>
              <a:t>شکسته خواهد </a:t>
            </a:r>
            <a:r>
              <a:rPr lang="fa-IR" b="1" dirty="0">
                <a:solidFill>
                  <a:srgbClr val="000066"/>
                </a:solidFill>
                <a:latin typeface="Times New Roman" pitchFamily="18" charset="0"/>
                <a:cs typeface="B Zar" panose="00000400000000000000" pitchFamily="2" charset="-78"/>
              </a:rPr>
              <a:t>شد . </a:t>
            </a:r>
          </a:p>
        </p:txBody>
      </p:sp>
      <p:sp>
        <p:nvSpPr>
          <p:cNvPr id="2" name="Rectangle 1"/>
          <p:cNvSpPr/>
          <p:nvPr/>
        </p:nvSpPr>
        <p:spPr>
          <a:xfrm>
            <a:off x="1703388" y="549276"/>
            <a:ext cx="8640762" cy="646113"/>
          </a:xfrm>
          <a:prstGeom prst="rect">
            <a:avLst/>
          </a:prstGeom>
        </p:spPr>
        <p:txBody>
          <a:bodyPr>
            <a:spAutoFit/>
          </a:bodyPr>
          <a:lstStyle/>
          <a:p>
            <a:pPr algn="ctr">
              <a:defRPr/>
            </a:pPr>
            <a:r>
              <a:rPr lang="fa-IR" sz="3600" b="1" dirty="0">
                <a:solidFill>
                  <a:srgbClr val="FF6600"/>
                </a:solidFill>
                <a:effectLst>
                  <a:outerShdw blurRad="38100" dist="38100" dir="2700000" algn="tl">
                    <a:srgbClr val="C0C0C0"/>
                  </a:outerShdw>
                </a:effectLst>
                <a:latin typeface="Times New Roman" pitchFamily="18" charset="0"/>
                <a:ea typeface="+mj-ea"/>
                <a:cs typeface="B Traffic" pitchFamily="2" charset="-78"/>
              </a:rPr>
              <a:t>نظريه " پنجره هاي شکسته "</a:t>
            </a:r>
          </a:p>
        </p:txBody>
      </p:sp>
    </p:spTree>
    <p:extLst>
      <p:ext uri="{BB962C8B-B14F-4D97-AF65-F5344CB8AC3E}">
        <p14:creationId xmlns:p14="http://schemas.microsoft.com/office/powerpoint/2010/main" val="411237322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3016155" y="1228299"/>
            <a:ext cx="8720920" cy="4947313"/>
          </a:xfrm>
          <a:prstGeom prst="rect">
            <a:avLst/>
          </a:prstGeom>
          <a:noFill/>
          <a:ln w="9525" algn="ctr">
            <a:noFill/>
            <a:miter lim="800000"/>
            <a:headEnd/>
            <a:tailEnd/>
          </a:ln>
          <a:effectLst/>
        </p:spPr>
        <p:txBody>
          <a:bodyPr anchor="ctr"/>
          <a:lstStyle/>
          <a:p>
            <a:pPr algn="justLow" rtl="1">
              <a:lnSpc>
                <a:spcPct val="130000"/>
              </a:lnSpc>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‌تبصره ماده 16 – (آیین نامه):</a:t>
            </a:r>
          </a:p>
          <a:p>
            <a:pPr algn="justLow" rtl="1">
              <a:lnSpc>
                <a:spcPct val="130000"/>
              </a:lnSpc>
              <a:defRPr/>
            </a:pPr>
            <a:endPar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در مواردی که پرونده متهم در هیات ها تحت رسیدگی است، هرگونه تصمیم گیری نسبت به حالت استخدامی وی، منوط به کسب نظر بالاترین مقتام دستگاه یا نماینده وی است.</a:t>
            </a:r>
          </a:p>
          <a:p>
            <a:pPr algn="just" rtl="1">
              <a:lnSpc>
                <a:spcPct val="130000"/>
              </a:lnSpc>
              <a:defRPr/>
            </a:pPr>
            <a:endParaRPr lang="en-US" sz="2800" b="1" dirty="0">
              <a:solidFill>
                <a:srgbClr val="000066"/>
              </a:solidFill>
              <a:effectLst>
                <a:outerShdw blurRad="38100" dist="38100" dir="2700000" algn="tl">
                  <a:srgbClr val="C0C0C0"/>
                </a:outerShdw>
              </a:effectLst>
              <a:latin typeface="Times New Roman" pitchFamily="18" charset="0"/>
              <a:cs typeface="B Traffic" pitchFamily="2" charset="-78"/>
            </a:endParaRPr>
          </a:p>
        </p:txBody>
      </p:sp>
      <p:sp>
        <p:nvSpPr>
          <p:cNvPr id="191491"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حالت استخدامی کارمند:</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43035375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3016155" y="1228299"/>
            <a:ext cx="8720920" cy="4947313"/>
          </a:xfrm>
          <a:prstGeom prst="rect">
            <a:avLst/>
          </a:prstGeom>
          <a:noFill/>
          <a:ln w="9525" algn="ctr">
            <a:noFill/>
            <a:miter lim="800000"/>
            <a:headEnd/>
            <a:tailEnd/>
          </a:ln>
          <a:effectLst/>
        </p:spPr>
        <p:txBody>
          <a:bodyPr anchor="ctr"/>
          <a:lstStyle/>
          <a:p>
            <a:pPr algn="justLow" rtl="1">
              <a:lnSpc>
                <a:spcPct val="130000"/>
              </a:lnSpc>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‌ماده 28– (آیین نامه):</a:t>
            </a:r>
          </a:p>
          <a:p>
            <a:pPr algn="justLow" rtl="1">
              <a:lnSpc>
                <a:spcPct val="130000"/>
              </a:lnSpc>
              <a:defRPr/>
            </a:pPr>
            <a:endPar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در صورتیکه که کارمند متخلف در حالتی از حالت های استخدامی باشد که اجرای فوری رای قطعی درباره وی ممکن نباشد، مراتب به هیات عالی گزارش شده و رای صادره نیز به محض حصول امکان اجرا می شود.</a:t>
            </a:r>
          </a:p>
          <a:p>
            <a:pPr algn="just" rtl="1">
              <a:lnSpc>
                <a:spcPct val="130000"/>
              </a:lnSpc>
              <a:defRPr/>
            </a:pPr>
            <a:endParaRPr lang="en-US" sz="2800" b="1" dirty="0">
              <a:solidFill>
                <a:srgbClr val="000066"/>
              </a:solidFill>
              <a:effectLst>
                <a:outerShdw blurRad="38100" dist="38100" dir="2700000" algn="tl">
                  <a:srgbClr val="C0C0C0"/>
                </a:outerShdw>
              </a:effectLst>
              <a:latin typeface="Times New Roman" pitchFamily="18" charset="0"/>
              <a:cs typeface="B Traffic" pitchFamily="2" charset="-78"/>
            </a:endParaRPr>
          </a:p>
        </p:txBody>
      </p:sp>
      <p:sp>
        <p:nvSpPr>
          <p:cNvPr id="191491"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عدم امکان اجرای رای:</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36583910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2074460" y="1091821"/>
            <a:ext cx="9580728" cy="4947313"/>
          </a:xfrm>
          <a:prstGeom prst="rect">
            <a:avLst/>
          </a:prstGeom>
          <a:noFill/>
          <a:ln w="9525" algn="ctr">
            <a:noFill/>
            <a:miter lim="800000"/>
            <a:headEnd/>
            <a:tailEnd/>
          </a:ln>
          <a:effectLst/>
        </p:spPr>
        <p:txBody>
          <a:bodyPr anchor="ctr"/>
          <a:lstStyle/>
          <a:p>
            <a:pPr algn="justLow" rtl="1">
              <a:lnSpc>
                <a:spcPct val="130000"/>
              </a:lnSpc>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ماده 30– (آیین نامه):</a:t>
            </a:r>
          </a:p>
          <a:p>
            <a:pPr algn="justLow" rtl="1">
              <a:lnSpc>
                <a:spcPct val="130000"/>
              </a:lnSpc>
              <a:defRPr/>
            </a:pPr>
            <a:endPar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بلاتکلیف گذاردن مستخدمان دولت در موارد طرح پرونده اتهامی آنان در هیات ها یا صدور آرای غیر قطعی(قابل تجدید نظر) از سوی هیات های بدوی و نیزنقض آرای صادره از سوی دیوان عدالت اداری یا هیات عالی نظارت به هر عنوان </a:t>
            </a:r>
            <a:r>
              <a:rPr lang="fa-IR" sz="2800" b="1" u="sng"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مجوزی ندارد</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a:t>
            </a:r>
          </a:p>
          <a:p>
            <a:pPr algn="just" rtl="1">
              <a:lnSpc>
                <a:spcPct val="130000"/>
              </a:lnSpc>
              <a:defRPr/>
            </a:pPr>
            <a:endParaRPr lang="en-US" sz="2800" b="1" dirty="0">
              <a:solidFill>
                <a:srgbClr val="000066"/>
              </a:solidFill>
              <a:effectLst>
                <a:outerShdw blurRad="38100" dist="38100" dir="2700000" algn="tl">
                  <a:srgbClr val="C0C0C0"/>
                </a:outerShdw>
              </a:effectLst>
              <a:latin typeface="Times New Roman" pitchFamily="18" charset="0"/>
              <a:cs typeface="B Traffic" pitchFamily="2" charset="-78"/>
            </a:endParaRPr>
          </a:p>
        </p:txBody>
      </p:sp>
      <p:sp>
        <p:nvSpPr>
          <p:cNvPr id="191491"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بلاتکلیف گذاردن کارمند:</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250015637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2074460" y="1091821"/>
            <a:ext cx="9580728" cy="4947313"/>
          </a:xfrm>
          <a:prstGeom prst="rect">
            <a:avLst/>
          </a:prstGeom>
          <a:noFill/>
          <a:ln w="9525" algn="ctr">
            <a:noFill/>
            <a:miter lim="800000"/>
            <a:headEnd/>
            <a:tailEnd/>
          </a:ln>
          <a:effectLst/>
        </p:spPr>
        <p:txBody>
          <a:bodyPr anchor="ctr"/>
          <a:lstStyle/>
          <a:p>
            <a:pPr algn="justLow" rtl="1">
              <a:lnSpc>
                <a:spcPct val="130000"/>
              </a:lnSpc>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ماده 31– (آیین نامه):</a:t>
            </a:r>
          </a:p>
          <a:p>
            <a:pPr algn="justLow" rtl="1">
              <a:lnSpc>
                <a:spcPct val="130000"/>
              </a:lnSpc>
              <a:defRPr/>
            </a:pPr>
            <a:endPar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فوت متهم موجب توقف رسیدگی و صدور رای می شود.</a:t>
            </a: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در صورتی که کارمند فوت شده در حال تحمل مجازات های «ج»، «د»، و «ز» ماده ۹ قانون باشد، اجرای مجازات  </a:t>
            </a: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متوقف </a:t>
            </a: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و حالت استخدامی به حالت قبل از تعیین مجازات برمی گردد.</a:t>
            </a:r>
          </a:p>
          <a:p>
            <a:pPr algn="just" rtl="1">
              <a:lnSpc>
                <a:spcPct val="130000"/>
              </a:lnSpc>
              <a:defRPr/>
            </a:pPr>
            <a:endParaRPr lang="en-US" sz="2800" b="1" dirty="0">
              <a:solidFill>
                <a:srgbClr val="000066"/>
              </a:solidFill>
              <a:effectLst>
                <a:outerShdw blurRad="38100" dist="38100" dir="2700000" algn="tl">
                  <a:srgbClr val="C0C0C0"/>
                </a:outerShdw>
              </a:effectLst>
              <a:latin typeface="Times New Roman" pitchFamily="18" charset="0"/>
              <a:cs typeface="B Traffic" pitchFamily="2" charset="-78"/>
            </a:endParaRPr>
          </a:p>
        </p:txBody>
      </p:sp>
      <p:sp>
        <p:nvSpPr>
          <p:cNvPr id="191491"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فوت کارمند متهم:</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270279777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2224586" y="1910686"/>
            <a:ext cx="9580728" cy="4851779"/>
          </a:xfrm>
          <a:prstGeom prst="rect">
            <a:avLst/>
          </a:prstGeom>
          <a:noFill/>
          <a:ln w="9525" algn="ctr">
            <a:noFill/>
            <a:miter lim="800000"/>
            <a:headEnd/>
            <a:tailEnd/>
          </a:ln>
          <a:effectLst/>
        </p:spPr>
        <p:txBody>
          <a:bodyPr anchor="ctr"/>
          <a:lstStyle/>
          <a:p>
            <a:pPr algn="justLow" rtl="1">
              <a:lnSpc>
                <a:spcPct val="130000"/>
              </a:lnSpc>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ماده 14– (دستورالعمل):</a:t>
            </a:r>
          </a:p>
          <a:p>
            <a:pPr algn="justLow" rtl="1">
              <a:lnSpc>
                <a:spcPct val="130000"/>
              </a:lnSpc>
              <a:defRPr/>
            </a:pPr>
            <a:endPar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هیات ها صرفاً می توانند به تخلفات مندرج در قانون رسیدگی و رای صادر نمایند.</a:t>
            </a:r>
          </a:p>
          <a:p>
            <a:pPr algn="justLow" rtl="1">
              <a:lnSpc>
                <a:spcPct val="130000"/>
              </a:lnSpc>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حق:</a:t>
            </a:r>
          </a:p>
          <a:p>
            <a:pPr marL="457200" indent="-457200" algn="justLow" rtl="1">
              <a:lnSpc>
                <a:spcPct val="130000"/>
              </a:lnSpc>
              <a:buFont typeface="Arial" panose="020B0604020202020204" pitchFamily="34" charset="0"/>
              <a:buChar char="•"/>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صدور رای غیر از مجازات های تعیین شده</a:t>
            </a:r>
          </a:p>
          <a:p>
            <a:pPr marL="457200" indent="-457200" algn="justLow" rtl="1">
              <a:lnSpc>
                <a:spcPct val="130000"/>
              </a:lnSpc>
              <a:buFont typeface="Arial" panose="020B0604020202020204" pitchFamily="34" charset="0"/>
              <a:buChar char="•"/>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اظهار نظر نسبت به حالات استخدامی کارمند</a:t>
            </a:r>
          </a:p>
          <a:p>
            <a:pPr marL="457200" indent="-457200" algn="justLow" rtl="1">
              <a:lnSpc>
                <a:spcPct val="130000"/>
              </a:lnSpc>
              <a:buFont typeface="Arial" panose="020B0604020202020204" pitchFamily="34" charset="0"/>
              <a:buChar char="•"/>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نحوه اجرای مقررات استخدامی</a:t>
            </a:r>
          </a:p>
          <a:p>
            <a:pPr marL="457200" indent="-457200" algn="justLow" rtl="1">
              <a:lnSpc>
                <a:spcPct val="130000"/>
              </a:lnSpc>
              <a:buFont typeface="Arial" panose="020B0604020202020204" pitchFamily="34" charset="0"/>
              <a:buChar char="•"/>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جبران ضرر و زیان</a:t>
            </a:r>
          </a:p>
          <a:p>
            <a:pPr algn="justLow" rtl="1">
              <a:lnSpc>
                <a:spcPct val="130000"/>
              </a:lnSpc>
              <a:defRPr/>
            </a:pPr>
            <a:r>
              <a:rPr lang="fa-IR" sz="28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fa-IR" sz="36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ندارند</a:t>
            </a:r>
          </a:p>
          <a:p>
            <a:pPr algn="just" rtl="1">
              <a:lnSpc>
                <a:spcPct val="130000"/>
              </a:lnSpc>
              <a:defRPr/>
            </a:pPr>
            <a:endParaRPr lang="en-US" sz="2800" b="1" dirty="0">
              <a:solidFill>
                <a:srgbClr val="000066"/>
              </a:solidFill>
              <a:effectLst>
                <a:outerShdw blurRad="38100" dist="38100" dir="2700000" algn="tl">
                  <a:srgbClr val="C0C0C0"/>
                </a:outerShdw>
              </a:effectLst>
              <a:latin typeface="Times New Roman" pitchFamily="18" charset="0"/>
              <a:cs typeface="B Traffic" pitchFamily="2" charset="-78"/>
            </a:endParaRPr>
          </a:p>
        </p:txBody>
      </p:sp>
      <p:sp>
        <p:nvSpPr>
          <p:cNvPr id="191491"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شروع رسیدگی:</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97177678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1828800" y="1241946"/>
            <a:ext cx="10085696" cy="5281684"/>
          </a:xfrm>
          <a:prstGeom prst="rect">
            <a:avLst/>
          </a:prstGeom>
          <a:noFill/>
          <a:ln w="9525" algn="ctr">
            <a:noFill/>
            <a:miter lim="800000"/>
            <a:headEnd/>
            <a:tailEnd/>
          </a:ln>
          <a:effectLst/>
        </p:spPr>
        <p:txBody>
          <a:bodyPr anchor="ctr"/>
          <a:lstStyle/>
          <a:p>
            <a:pPr algn="justLow" rtl="1">
              <a:lnSpc>
                <a:spcPct val="130000"/>
              </a:lnSpc>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a:t>
            </a:r>
            <a:r>
              <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ماده 18– (دستورالعمل):</a:t>
            </a:r>
          </a:p>
          <a:p>
            <a:pPr algn="justLow" rtl="1">
              <a:lnSpc>
                <a:spcPct val="130000"/>
              </a:lnSpc>
              <a:defRPr/>
            </a:pPr>
            <a:r>
              <a:rPr lang="fa-IR" sz="27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هیات های بدوی یا تجدید نظر در صورت شکایت:</a:t>
            </a:r>
            <a:endPar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endParaRPr>
          </a:p>
          <a:p>
            <a:pPr marL="457200" indent="-457200" algn="justLow" rtl="1">
              <a:lnSpc>
                <a:spcPct val="130000"/>
              </a:lnSpc>
              <a:buFont typeface="Wingdings" panose="05000000000000000000" pitchFamily="2" charset="2"/>
              <a:buChar char="v"/>
              <a:defRPr/>
            </a:pPr>
            <a:r>
              <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اشخاص (اعم از ارباب رجوع، مردم یا کارمندان).</a:t>
            </a:r>
          </a:p>
          <a:p>
            <a:pPr marL="457200" indent="-457200" algn="justLow" rtl="1">
              <a:lnSpc>
                <a:spcPct val="130000"/>
              </a:lnSpc>
              <a:buFont typeface="Wingdings" panose="05000000000000000000" pitchFamily="2" charset="2"/>
              <a:buChar char="v"/>
              <a:defRPr/>
            </a:pPr>
            <a:r>
              <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مدیران و سرپرستان اداری.</a:t>
            </a:r>
          </a:p>
          <a:p>
            <a:pPr marL="457200" indent="-457200" algn="justLow" rtl="1">
              <a:lnSpc>
                <a:spcPct val="130000"/>
              </a:lnSpc>
              <a:buFont typeface="Wingdings" panose="05000000000000000000" pitchFamily="2" charset="2"/>
              <a:buChar char="v"/>
              <a:defRPr/>
            </a:pPr>
            <a:r>
              <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بازرسان هیات عالی نظارت.</a:t>
            </a:r>
          </a:p>
          <a:p>
            <a:pPr marL="457200" indent="-457200" algn="justLow" rtl="1">
              <a:lnSpc>
                <a:spcPct val="130000"/>
              </a:lnSpc>
              <a:buFont typeface="Wingdings" panose="05000000000000000000" pitchFamily="2" charset="2"/>
              <a:buChar char="v"/>
              <a:defRPr/>
            </a:pPr>
            <a:r>
              <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مقامات موضوع مواد 12 و 17.</a:t>
            </a:r>
          </a:p>
          <a:p>
            <a:pPr marL="457200" indent="-457200" algn="justLow" rtl="1">
              <a:lnSpc>
                <a:spcPct val="130000"/>
              </a:lnSpc>
              <a:buFont typeface="Wingdings" panose="05000000000000000000" pitchFamily="2" charset="2"/>
              <a:buChar char="v"/>
              <a:defRPr/>
            </a:pPr>
            <a:r>
              <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سازمان بازرسی کل کشور.</a:t>
            </a:r>
          </a:p>
          <a:p>
            <a:pPr marL="457200" indent="-457200" algn="justLow" rtl="1">
              <a:lnSpc>
                <a:spcPct val="130000"/>
              </a:lnSpc>
              <a:buFont typeface="Wingdings" panose="05000000000000000000" pitchFamily="2" charset="2"/>
              <a:buChar char="v"/>
              <a:defRPr/>
            </a:pPr>
            <a:r>
              <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ادارت بازرسی و پاسخگویی به شکایات.</a:t>
            </a:r>
          </a:p>
          <a:p>
            <a:pPr marL="457200" indent="-457200" algn="justLow" rtl="1">
              <a:lnSpc>
                <a:spcPct val="130000"/>
              </a:lnSpc>
              <a:buFont typeface="Wingdings" panose="05000000000000000000" pitchFamily="2" charset="2"/>
              <a:buChar char="v"/>
              <a:defRPr/>
            </a:pPr>
            <a:r>
              <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موارد نقض رای توسط دیوان عدالت یا هیات عالی نظارت.  </a:t>
            </a:r>
          </a:p>
          <a:p>
            <a:pPr algn="justLow" rtl="1">
              <a:lnSpc>
                <a:spcPct val="130000"/>
              </a:lnSpc>
              <a:defRPr/>
            </a:pPr>
            <a:r>
              <a:rPr lang="fa-IR" sz="27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 شروع به رسیدگی می نمایند.                                                                         </a:t>
            </a:r>
            <a:endParaRPr lang="en-US" sz="2700" b="1" dirty="0">
              <a:solidFill>
                <a:srgbClr val="000066"/>
              </a:solidFill>
              <a:effectLst>
                <a:outerShdw blurRad="38100" dist="38100" dir="2700000" algn="tl">
                  <a:srgbClr val="C0C0C0"/>
                </a:outerShdw>
              </a:effectLst>
              <a:latin typeface="Times New Roman" pitchFamily="18" charset="0"/>
              <a:cs typeface="B Traffic" pitchFamily="2" charset="-78"/>
            </a:endParaRPr>
          </a:p>
        </p:txBody>
      </p:sp>
      <p:sp>
        <p:nvSpPr>
          <p:cNvPr id="191491"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شروع رسیدگی:</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403903589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1928883" y="845425"/>
            <a:ext cx="10085696" cy="5281684"/>
          </a:xfrm>
          <a:prstGeom prst="rect">
            <a:avLst/>
          </a:prstGeom>
          <a:noFill/>
          <a:ln w="9525" algn="ctr">
            <a:noFill/>
            <a:miter lim="800000"/>
            <a:headEnd/>
            <a:tailEnd/>
          </a:ln>
          <a:effectLst/>
        </p:spPr>
        <p:txBody>
          <a:bodyPr anchor="ctr"/>
          <a:lstStyle/>
          <a:p>
            <a:pPr algn="justLow" rtl="1">
              <a:lnSpc>
                <a:spcPct val="130000"/>
              </a:lnSpc>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a:t>
            </a:r>
            <a:r>
              <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ماده 31– (دستورالعمل):</a:t>
            </a:r>
          </a:p>
          <a:p>
            <a:pPr algn="justLow" rtl="1">
              <a:lnSpc>
                <a:spcPct val="130000"/>
              </a:lnSpc>
              <a:defRPr/>
            </a:pPr>
            <a:endPar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7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در صورتی که شکایت شاکی واقعی نبوده و در جریان رسیدگی متهم در هیات تبرئه گردد، شاکی به عنوان متخلف در اجرای بند 4 ماده ۸ قانون مورد تعقیب قرار خواهد گرفت.</a:t>
            </a:r>
          </a:p>
        </p:txBody>
      </p:sp>
      <p:sp>
        <p:nvSpPr>
          <p:cNvPr id="191491"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شروع رسیدگی:</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212385184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1928883" y="845425"/>
            <a:ext cx="10085696" cy="5281684"/>
          </a:xfrm>
          <a:prstGeom prst="rect">
            <a:avLst/>
          </a:prstGeom>
          <a:noFill/>
          <a:ln w="9525" algn="ctr">
            <a:noFill/>
            <a:miter lim="800000"/>
            <a:headEnd/>
            <a:tailEnd/>
          </a:ln>
          <a:effectLst/>
        </p:spPr>
        <p:txBody>
          <a:bodyPr anchor="ctr"/>
          <a:lstStyle/>
          <a:p>
            <a:pPr algn="justLow" rtl="1">
              <a:lnSpc>
                <a:spcPct val="130000"/>
              </a:lnSpc>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a:t>
            </a:r>
            <a:r>
              <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ماده 31– (دستورالعمل):</a:t>
            </a:r>
          </a:p>
          <a:p>
            <a:pPr algn="justLow" rtl="1">
              <a:lnSpc>
                <a:spcPct val="130000"/>
              </a:lnSpc>
              <a:defRPr/>
            </a:pPr>
            <a:endPar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30000"/>
              </a:lnSpc>
              <a:defRPr/>
            </a:pPr>
            <a:r>
              <a:rPr lang="fa-IR" sz="27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در صورتی که شکایت شاکی واقعی نبوده و در جریان رسیدگی متهم در هیات تبرئه گردد، شاکی به عنوان متخلف در اجرای بند 4 ماده ۸ قانون مورد تعقیب قرار خواهد گرفت.</a:t>
            </a:r>
          </a:p>
        </p:txBody>
      </p:sp>
      <p:sp>
        <p:nvSpPr>
          <p:cNvPr id="191491"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شروع رسیدگی:</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6722282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0" y="1785938"/>
            <a:ext cx="12192000" cy="2435150"/>
          </a:xfrm>
        </p:spPr>
        <p:txBody>
          <a:bodyPr anchor="ctr">
            <a:noAutofit/>
          </a:bodyPr>
          <a:lstStyle/>
          <a:p>
            <a:pPr algn="ctr" eaLnBrk="1" hangingPunct="1"/>
            <a:r>
              <a:rPr lang="fa-IR" sz="5400" b="1" dirty="0" smtClean="0">
                <a:solidFill>
                  <a:srgbClr val="0070C0"/>
                </a:solidFill>
                <a:cs typeface="B Mitra" pitchFamily="2" charset="-78"/>
              </a:rPr>
              <a:t>موارد خاص</a:t>
            </a:r>
            <a:endParaRPr lang="en-US" sz="5400" dirty="0" smtClean="0">
              <a:solidFill>
                <a:srgbClr val="0070C0"/>
              </a:solidFill>
            </a:endParaRPr>
          </a:p>
        </p:txBody>
      </p:sp>
      <p:sp>
        <p:nvSpPr>
          <p:cNvPr id="3" name="Slide Number Placeholder 2"/>
          <p:cNvSpPr>
            <a:spLocks noGrp="1"/>
          </p:cNvSpPr>
          <p:nvPr>
            <p:ph type="sldNum" sz="quarter" idx="12"/>
          </p:nvPr>
        </p:nvSpPr>
        <p:spPr/>
        <p:txBody>
          <a:bodyPr/>
          <a:lstStyle/>
          <a:p>
            <a:pPr>
              <a:defRPr/>
            </a:pPr>
            <a:fld id="{6BA61AE5-16AB-480A-960D-20E31EAECC24}" type="slidenum">
              <a:rPr lang="ar-SA" smtClean="0">
                <a:solidFill>
                  <a:schemeClr val="tx1"/>
                </a:solidFill>
              </a:rPr>
              <a:pPr>
                <a:defRPr/>
              </a:pPr>
              <a:t>58</a:t>
            </a:fld>
            <a:endParaRPr lang="en-US">
              <a:solidFill>
                <a:schemeClr val="tx1"/>
              </a:solidFill>
            </a:endParaRPr>
          </a:p>
        </p:txBody>
      </p:sp>
      <p:sp>
        <p:nvSpPr>
          <p:cNvPr id="2" name="AutoShape 4" descr="نتیجه تصویری برای فوت"/>
          <p:cNvSpPr>
            <a:spLocks noChangeAspect="1" noChangeArrowheads="1"/>
          </p:cNvSpPr>
          <p:nvPr/>
        </p:nvSpPr>
        <p:spPr bwMode="auto">
          <a:xfrm>
            <a:off x="0" y="-144463"/>
            <a:ext cx="4064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6" descr="نتیجه تصویری برای فوت"/>
          <p:cNvSpPr>
            <a:spLocks noChangeAspect="1" noChangeArrowheads="1"/>
          </p:cNvSpPr>
          <p:nvPr/>
        </p:nvSpPr>
        <p:spPr bwMode="auto">
          <a:xfrm>
            <a:off x="203200" y="7938"/>
            <a:ext cx="4064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نتیجه تصویری برای فوت"/>
          <p:cNvSpPr>
            <a:spLocks noChangeAspect="1" noChangeArrowheads="1"/>
          </p:cNvSpPr>
          <p:nvPr/>
        </p:nvSpPr>
        <p:spPr bwMode="auto">
          <a:xfrm>
            <a:off x="406400" y="160338"/>
            <a:ext cx="4064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2109997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1928883" y="845425"/>
            <a:ext cx="10085696" cy="5281684"/>
          </a:xfrm>
          <a:prstGeom prst="rect">
            <a:avLst/>
          </a:prstGeom>
          <a:noFill/>
          <a:ln w="9525" algn="ctr">
            <a:noFill/>
            <a:miter lim="800000"/>
            <a:headEnd/>
            <a:tailEnd/>
          </a:ln>
          <a:effectLst/>
        </p:spPr>
        <p:txBody>
          <a:bodyPr anchor="ctr"/>
          <a:lstStyle/>
          <a:p>
            <a:pPr algn="justLow" rtl="1">
              <a:lnSpc>
                <a:spcPct val="130000"/>
              </a:lnSpc>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a:t>
            </a:r>
            <a:r>
              <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ماده 91– (قانون مدیریت خدمات کشوری):</a:t>
            </a:r>
          </a:p>
          <a:p>
            <a:pPr algn="justLow" rtl="1">
              <a:lnSpc>
                <a:spcPct val="130000"/>
              </a:lnSpc>
              <a:defRPr/>
            </a:pPr>
            <a:endPar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endParaRPr>
          </a:p>
          <a:p>
            <a:pPr marL="457200" indent="-457200" algn="justLow" rtl="1">
              <a:lnSpc>
                <a:spcPct val="130000"/>
              </a:lnSpc>
              <a:buFont typeface="Wingdings" panose="05000000000000000000" pitchFamily="2" charset="2"/>
              <a:buChar char="§"/>
              <a:defRPr/>
            </a:pPr>
            <a:r>
              <a:rPr lang="fa-IR" sz="27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اخذ رشوه و سوء استفاده از مقام اداری ممنوع می باشد.</a:t>
            </a:r>
          </a:p>
          <a:p>
            <a:pPr marL="457200" indent="-457200" algn="justLow" rtl="1">
              <a:lnSpc>
                <a:spcPct val="130000"/>
              </a:lnSpc>
              <a:buFont typeface="Wingdings" panose="05000000000000000000" pitchFamily="2" charset="2"/>
              <a:buChar char="§"/>
              <a:defRPr/>
            </a:pPr>
            <a:r>
              <a:rPr lang="fa-IR" sz="27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استفاده هرگونه امتیاز، تسهیلات، حق مشاوره، هدیه و موارد مشابه در مقابل</a:t>
            </a:r>
          </a:p>
        </p:txBody>
      </p:sp>
      <p:sp>
        <p:nvSpPr>
          <p:cNvPr id="191491"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موارد خاص:</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13922326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52625" y="1866901"/>
            <a:ext cx="8229600" cy="4028932"/>
          </a:xfrm>
        </p:spPr>
        <p:txBody>
          <a:bodyPr>
            <a:noAutofit/>
          </a:bodyPr>
          <a:lstStyle/>
          <a:p>
            <a:pPr marL="0" indent="0" algn="justLow" rtl="1" eaLnBrk="1" hangingPunct="1">
              <a:lnSpc>
                <a:spcPct val="150000"/>
              </a:lnSpc>
              <a:buNone/>
              <a:defRPr/>
            </a:pPr>
            <a:r>
              <a:rPr lang="fa-IR" b="1" dirty="0">
                <a:solidFill>
                  <a:srgbClr val="000066"/>
                </a:solidFill>
                <a:latin typeface="Times New Roman" pitchFamily="18" charset="0"/>
                <a:cs typeface="B Zar" panose="00000400000000000000" pitchFamily="2" charset="-78"/>
              </a:rPr>
              <a:t>یقينا، پنجره هاي شکسته اي در سازمان ما وجود دارد که رهبري را مشکل مي نمايد. </a:t>
            </a:r>
            <a:endParaRPr lang="fa-IR" b="1" dirty="0" smtClean="0">
              <a:solidFill>
                <a:srgbClr val="000066"/>
              </a:solidFill>
              <a:latin typeface="Times New Roman" pitchFamily="18" charset="0"/>
              <a:cs typeface="B Zar" panose="00000400000000000000" pitchFamily="2" charset="-78"/>
            </a:endParaRPr>
          </a:p>
          <a:p>
            <a:pPr marL="0" indent="0" algn="justLow" rtl="1" eaLnBrk="1" hangingPunct="1">
              <a:lnSpc>
                <a:spcPct val="150000"/>
              </a:lnSpc>
              <a:buNone/>
              <a:defRPr/>
            </a:pPr>
            <a:r>
              <a:rPr lang="fa-IR" b="1" dirty="0" smtClean="0">
                <a:solidFill>
                  <a:srgbClr val="000066"/>
                </a:solidFill>
                <a:latin typeface="Times New Roman" pitchFamily="18" charset="0"/>
                <a:cs typeface="B Zar" panose="00000400000000000000" pitchFamily="2" charset="-78"/>
              </a:rPr>
              <a:t>تخلفات </a:t>
            </a:r>
            <a:r>
              <a:rPr lang="fa-IR" b="1" dirty="0">
                <a:solidFill>
                  <a:srgbClr val="000066"/>
                </a:solidFill>
                <a:latin typeface="Times New Roman" pitchFamily="18" charset="0"/>
                <a:cs typeface="B Zar" panose="00000400000000000000" pitchFamily="2" charset="-78"/>
              </a:rPr>
              <a:t>کوچک، نشانه اي براي نقض قانون و ناديده انگاشتن مقررات، خط مشي ها و فرايند هاي سازمان است و تخلفات ديگر را در پي خواهد آورد.</a:t>
            </a:r>
            <a:endParaRPr lang="en-US" b="1" dirty="0">
              <a:solidFill>
                <a:srgbClr val="000066"/>
              </a:solidFill>
              <a:latin typeface="Times New Roman" pitchFamily="18" charset="0"/>
              <a:cs typeface="B Zar" panose="00000400000000000000" pitchFamily="2" charset="-78"/>
            </a:endParaRPr>
          </a:p>
        </p:txBody>
      </p:sp>
      <p:sp>
        <p:nvSpPr>
          <p:cNvPr id="2" name="Rectangle 1"/>
          <p:cNvSpPr/>
          <p:nvPr/>
        </p:nvSpPr>
        <p:spPr>
          <a:xfrm>
            <a:off x="1703388" y="549275"/>
            <a:ext cx="8640762" cy="584200"/>
          </a:xfrm>
          <a:prstGeom prst="rect">
            <a:avLst/>
          </a:prstGeom>
        </p:spPr>
        <p:txBody>
          <a:bodyPr>
            <a:spAutoFit/>
          </a:bodyPr>
          <a:lstStyle/>
          <a:p>
            <a:pPr algn="ctr">
              <a:defRPr/>
            </a:pPr>
            <a:r>
              <a:rPr lang="fa-IR" sz="3200" b="1" dirty="0">
                <a:solidFill>
                  <a:srgbClr val="FF6600"/>
                </a:solidFill>
                <a:effectLst>
                  <a:outerShdw blurRad="38100" dist="38100" dir="2700000" algn="tl">
                    <a:srgbClr val="C0C0C0"/>
                  </a:outerShdw>
                </a:effectLst>
                <a:latin typeface="Times New Roman" pitchFamily="18" charset="0"/>
                <a:ea typeface="+mj-ea"/>
                <a:cs typeface="B Traffic" pitchFamily="2" charset="-78"/>
              </a:rPr>
              <a:t>نظريه " پنجره هاي شکسته " </a:t>
            </a:r>
          </a:p>
        </p:txBody>
      </p:sp>
    </p:spTree>
    <p:extLst>
      <p:ext uri="{BB962C8B-B14F-4D97-AF65-F5344CB8AC3E}">
        <p14:creationId xmlns:p14="http://schemas.microsoft.com/office/powerpoint/2010/main" val="193531381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1928883" y="845425"/>
            <a:ext cx="10085696" cy="5281684"/>
          </a:xfrm>
          <a:prstGeom prst="rect">
            <a:avLst/>
          </a:prstGeom>
          <a:noFill/>
          <a:ln w="9525" algn="ctr">
            <a:noFill/>
            <a:miter lim="800000"/>
            <a:headEnd/>
            <a:tailEnd/>
          </a:ln>
          <a:effectLst/>
        </p:spPr>
        <p:txBody>
          <a:bodyPr anchor="ctr"/>
          <a:lstStyle/>
          <a:p>
            <a:pPr algn="justLow" rtl="1">
              <a:lnSpc>
                <a:spcPct val="130000"/>
              </a:lnSpc>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a:t>
            </a:r>
            <a:r>
              <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ماده 91– (قانون مدیریت خدمات کشوری):</a:t>
            </a:r>
          </a:p>
          <a:p>
            <a:pPr algn="justLow" rtl="1">
              <a:lnSpc>
                <a:spcPct val="130000"/>
              </a:lnSpc>
              <a:defRPr/>
            </a:pPr>
            <a:r>
              <a:rPr lang="fa-IR" sz="24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تبصره ۱: </a:t>
            </a:r>
          </a:p>
          <a:p>
            <a:pPr marL="457200" indent="-457200" algn="justLow" rtl="1">
              <a:lnSpc>
                <a:spcPct val="130000"/>
              </a:lnSpc>
              <a:buFont typeface="Arial" panose="020B0604020202020204" pitchFamily="34" charset="0"/>
              <a:buChar char="•"/>
              <a:defRPr/>
            </a:pPr>
            <a:r>
              <a:rPr lang="fa-IR" sz="24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تکلیف دستگاهها به نظارت مستقیم از طریق بازرسان:</a:t>
            </a:r>
          </a:p>
          <a:p>
            <a:pPr marL="457200" indent="-457200" algn="justLow" rtl="1">
              <a:lnSpc>
                <a:spcPct val="130000"/>
              </a:lnSpc>
              <a:buFont typeface="Arial" panose="020B0604020202020204" pitchFamily="34" charset="0"/>
              <a:buChar char="•"/>
              <a:defRPr/>
            </a:pPr>
            <a:r>
              <a:rPr lang="fa-IR" sz="24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انفصال از خدمات دولتی برای یک ماه تا یکسال برای افراد متخلف با گزارش تایید شده بازرس</a:t>
            </a:r>
          </a:p>
          <a:p>
            <a:pPr algn="justLow" rtl="1">
              <a:lnSpc>
                <a:spcPct val="130000"/>
              </a:lnSpc>
              <a:defRPr/>
            </a:pPr>
            <a:r>
              <a:rPr lang="fa-IR" sz="24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تبصره ۲:</a:t>
            </a:r>
          </a:p>
          <a:p>
            <a:pPr marL="457200" indent="-457200" algn="justLow" rtl="1">
              <a:lnSpc>
                <a:spcPct val="130000"/>
              </a:lnSpc>
              <a:buFont typeface="Arial" panose="020B0604020202020204" pitchFamily="34" charset="0"/>
              <a:buChar char="•"/>
              <a:defRPr/>
            </a:pPr>
            <a:r>
              <a:rPr lang="fa-IR" sz="24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بازخرید، اخراج و انفصال دائم در صورت تکرار.</a:t>
            </a:r>
          </a:p>
          <a:p>
            <a:pPr algn="justLow" rtl="1">
              <a:lnSpc>
                <a:spcPct val="130000"/>
              </a:lnSpc>
              <a:defRPr/>
            </a:pPr>
            <a:r>
              <a:rPr lang="fa-IR" sz="24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تبصره3:</a:t>
            </a:r>
          </a:p>
          <a:p>
            <a:pPr marL="457200" indent="-457200" algn="justLow" rtl="1">
              <a:lnSpc>
                <a:spcPct val="130000"/>
              </a:lnSpc>
              <a:buFont typeface="Arial" panose="020B0604020202020204" pitchFamily="34" charset="0"/>
              <a:buChar char="•"/>
              <a:defRPr/>
            </a:pPr>
            <a:r>
              <a:rPr lang="fa-IR" sz="24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تکلیف دستگاهها به ارجاع پرونده رشوه دهندگان به مراجع قضایی</a:t>
            </a:r>
          </a:p>
          <a:p>
            <a:pPr algn="justLow" rtl="1">
              <a:lnSpc>
                <a:spcPct val="130000"/>
              </a:lnSpc>
              <a:defRPr/>
            </a:pPr>
            <a:r>
              <a:rPr lang="fa-IR" sz="27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 </a:t>
            </a:r>
          </a:p>
        </p:txBody>
      </p:sp>
      <p:sp>
        <p:nvSpPr>
          <p:cNvPr id="191491"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موارد خاص:</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277137755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1928883" y="845425"/>
            <a:ext cx="10085696" cy="5281684"/>
          </a:xfrm>
          <a:prstGeom prst="rect">
            <a:avLst/>
          </a:prstGeom>
          <a:noFill/>
          <a:ln w="9525" algn="ctr">
            <a:noFill/>
            <a:miter lim="800000"/>
            <a:headEnd/>
            <a:tailEnd/>
          </a:ln>
          <a:effectLst/>
        </p:spPr>
        <p:txBody>
          <a:bodyPr anchor="ctr"/>
          <a:lstStyle/>
          <a:p>
            <a:pPr algn="justLow" rtl="1">
              <a:lnSpc>
                <a:spcPct val="130000"/>
              </a:lnSpc>
              <a:defRPr/>
            </a:pPr>
            <a:r>
              <a:rPr lang="fa-IR" sz="28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 </a:t>
            </a:r>
            <a:r>
              <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ماده 89– (آیین نامه اداری و استخدامی کارمندان غیر هیات علمی):</a:t>
            </a:r>
          </a:p>
          <a:p>
            <a:pPr algn="justLow" rtl="1">
              <a:lnSpc>
                <a:spcPct val="130000"/>
              </a:lnSpc>
              <a:defRPr/>
            </a:pPr>
            <a:r>
              <a:rPr lang="fa-IR" sz="24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کارمندان موظفند وظایف خود را با دقت، سرعت، صداقت، امانت، گشاده رویی، انصاف و تبعیت از قوانین انجام دهند.</a:t>
            </a:r>
          </a:p>
          <a:p>
            <a:pPr algn="justLow" rtl="1">
              <a:lnSpc>
                <a:spcPct val="130000"/>
              </a:lnSpc>
              <a:defRPr/>
            </a:pPr>
            <a:endParaRPr lang="fa-IR" sz="24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endParaRPr>
          </a:p>
          <a:p>
            <a:pPr algn="justLow">
              <a:lnSpc>
                <a:spcPct val="130000"/>
              </a:lnSpc>
              <a:defRPr/>
            </a:pPr>
            <a:r>
              <a:rPr lang="fa-IR" sz="27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 </a:t>
            </a:r>
            <a:r>
              <a:rPr lang="fa-IR" sz="27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ماده </a:t>
            </a:r>
            <a:r>
              <a:rPr lang="fa-IR" sz="2700" b="1" dirty="0" smtClean="0">
                <a:solidFill>
                  <a:srgbClr val="FF0000"/>
                </a:solidFill>
                <a:effectLst>
                  <a:outerShdw blurRad="38100" dist="38100" dir="2700000" algn="tl">
                    <a:srgbClr val="C0C0C0"/>
                  </a:outerShdw>
                </a:effectLst>
                <a:latin typeface="Times New Roman" pitchFamily="18" charset="0"/>
                <a:cs typeface="B Zar" panose="00000400000000000000" pitchFamily="2" charset="-78"/>
              </a:rPr>
              <a:t>91– </a:t>
            </a:r>
            <a:r>
              <a:rPr lang="fa-IR" sz="2700" b="1" dirty="0">
                <a:solidFill>
                  <a:srgbClr val="FF0000"/>
                </a:solidFill>
                <a:effectLst>
                  <a:outerShdw blurRad="38100" dist="38100" dir="2700000" algn="tl">
                    <a:srgbClr val="C0C0C0"/>
                  </a:outerShdw>
                </a:effectLst>
                <a:latin typeface="Times New Roman" pitchFamily="18" charset="0"/>
                <a:cs typeface="B Zar" panose="00000400000000000000" pitchFamily="2" charset="-78"/>
              </a:rPr>
              <a:t>(آیین نامه اداری و استخدامی کارمندان غیر هیات علمی):</a:t>
            </a:r>
          </a:p>
          <a:p>
            <a:pPr algn="justLow">
              <a:lnSpc>
                <a:spcPct val="130000"/>
              </a:lnSpc>
              <a:defRPr/>
            </a:pPr>
            <a:r>
              <a:rPr lang="fa-IR" sz="24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مسئولیت پاسخگویی مدیران و سرپرستان بلافصل در قبال روابط سالم کارمندان تحت حوزه </a:t>
            </a:r>
            <a:r>
              <a:rPr lang="fa-IR" sz="2400" b="1" dirty="0">
                <a:solidFill>
                  <a:srgbClr val="002060"/>
                </a:solidFill>
                <a:effectLst>
                  <a:outerShdw blurRad="38100" dist="38100" dir="2700000" algn="tl">
                    <a:srgbClr val="C0C0C0"/>
                  </a:outerShdw>
                </a:effectLst>
                <a:latin typeface="Times New Roman" pitchFamily="18" charset="0"/>
                <a:cs typeface="B Zar" panose="00000400000000000000" pitchFamily="2" charset="-78"/>
              </a:rPr>
              <a:t>مسئولیت و نظارت و کنترل </a:t>
            </a:r>
            <a:r>
              <a:rPr lang="fa-IR" sz="24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بر عملکرد آنان.</a:t>
            </a:r>
          </a:p>
          <a:p>
            <a:pPr algn="justLow">
              <a:lnSpc>
                <a:spcPct val="130000"/>
              </a:lnSpc>
              <a:defRPr/>
            </a:pPr>
            <a:r>
              <a:rPr lang="fa-IR" sz="2400" b="1" dirty="0" smtClean="0">
                <a:solidFill>
                  <a:srgbClr val="002060"/>
                </a:solidFill>
                <a:effectLst>
                  <a:outerShdw blurRad="38100" dist="38100" dir="2700000" algn="tl">
                    <a:srgbClr val="C0C0C0"/>
                  </a:outerShdw>
                </a:effectLst>
                <a:latin typeface="Times New Roman" pitchFamily="18" charset="0"/>
                <a:cs typeface="B Zar" panose="00000400000000000000" pitchFamily="2" charset="-78"/>
              </a:rPr>
              <a:t>در صورت اثبات تخلف علاوه بر کارمند با مدیران و سرپرستان که در کشف تخلف اهمال نموده اند نیز برخورد می شود.</a:t>
            </a:r>
          </a:p>
        </p:txBody>
      </p:sp>
      <p:sp>
        <p:nvSpPr>
          <p:cNvPr id="191491" name="AutoShape 3"/>
          <p:cNvSpPr>
            <a:spLocks noChangeArrowheads="1"/>
          </p:cNvSpPr>
          <p:nvPr/>
        </p:nvSpPr>
        <p:spPr bwMode="auto">
          <a:xfrm>
            <a:off x="1641476" y="198439"/>
            <a:ext cx="8812213" cy="646986"/>
          </a:xfrm>
          <a:prstGeom prst="roundRect">
            <a:avLst>
              <a:gd name="adj" fmla="val 16667"/>
            </a:avLst>
          </a:prstGeom>
          <a:noFill/>
          <a:ln w="19050">
            <a:noFill/>
            <a:round/>
            <a:headEnd/>
            <a:tailEnd/>
          </a:ln>
          <a:effectLst/>
        </p:spPr>
        <p:txBody>
          <a:bodyPr>
            <a:spAutoFit/>
            <a:flatTx/>
          </a:bodyPr>
          <a:lstStyle/>
          <a:p>
            <a:pPr algn="justLow" rtl="1" eaLnBrk="0" hangingPunct="0">
              <a:spcBef>
                <a:spcPct val="50000"/>
              </a:spcBef>
              <a:defRPr/>
            </a:pPr>
            <a:r>
              <a:rPr lang="fa-IR" sz="3200" b="1" dirty="0" smtClean="0">
                <a:solidFill>
                  <a:srgbClr val="0070C0"/>
                </a:solidFill>
                <a:effectLst>
                  <a:outerShdw blurRad="38100" dist="38100" dir="2700000" algn="tl">
                    <a:srgbClr val="C0C0C0"/>
                  </a:outerShdw>
                </a:effectLst>
                <a:latin typeface="Times New Roman" pitchFamily="18" charset="0"/>
                <a:cs typeface="B Zar" panose="00000400000000000000" pitchFamily="2" charset="-78"/>
              </a:rPr>
              <a:t>موارد خاص:</a:t>
            </a:r>
            <a:endParaRPr lang="en-US" sz="3200" b="1" dirty="0">
              <a:solidFill>
                <a:srgbClr val="0070C0"/>
              </a:solidFill>
              <a:effectLst>
                <a:outerShdw blurRad="38100" dist="38100" dir="2700000" algn="tl">
                  <a:srgbClr val="C0C0C0"/>
                </a:outerShdw>
              </a:effectLst>
              <a:latin typeface="Times New Roman" pitchFamily="18" charset="0"/>
              <a:cs typeface="B Zar" panose="00000400000000000000" pitchFamily="2" charset="-78"/>
            </a:endParaRPr>
          </a:p>
        </p:txBody>
      </p:sp>
    </p:spTree>
    <p:extLst>
      <p:ext uri="{BB962C8B-B14F-4D97-AF65-F5344CB8AC3E}">
        <p14:creationId xmlns:p14="http://schemas.microsoft.com/office/powerpoint/2010/main" val="251863405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5000"/>
          </a:stretch>
        </a:blipFill>
        <a:effectLst/>
      </p:bgPr>
    </p:bg>
    <p:spTree>
      <p:nvGrpSpPr>
        <p:cNvPr id="1" name=""/>
        <p:cNvGrpSpPr/>
        <p:nvPr/>
      </p:nvGrpSpPr>
      <p:grpSpPr>
        <a:xfrm>
          <a:off x="0" y="0"/>
          <a:ext cx="0" cy="0"/>
          <a:chOff x="0" y="0"/>
          <a:chExt cx="0" cy="0"/>
        </a:xfrm>
      </p:grpSpPr>
      <p:sp>
        <p:nvSpPr>
          <p:cNvPr id="2" name="Rectangle 1"/>
          <p:cNvSpPr/>
          <p:nvPr/>
        </p:nvSpPr>
        <p:spPr>
          <a:xfrm>
            <a:off x="292660" y="3674035"/>
            <a:ext cx="3949140" cy="2308324"/>
          </a:xfrm>
          <a:prstGeom prst="rect">
            <a:avLst/>
          </a:prstGeom>
        </p:spPr>
        <p:txBody>
          <a:bodyPr wrap="square">
            <a:spAutoFit/>
          </a:bodyPr>
          <a:lstStyle/>
          <a:p>
            <a:pPr lvl="0" algn="ctr" rtl="0"/>
            <a:r>
              <a:rPr lang="fa-IR" sz="4800" b="1" dirty="0">
                <a:solidFill>
                  <a:srgbClr val="FFFF00"/>
                </a:solidFill>
                <a:cs typeface="B Davat" pitchFamily="2" charset="-78"/>
              </a:rPr>
              <a:t>با سپاس </a:t>
            </a:r>
            <a:r>
              <a:rPr lang="fa-IR" sz="4800" b="1" dirty="0" smtClean="0">
                <a:solidFill>
                  <a:srgbClr val="FFFF00"/>
                </a:solidFill>
                <a:cs typeface="B Davat" pitchFamily="2" charset="-78"/>
              </a:rPr>
              <a:t>فراوان از </a:t>
            </a:r>
            <a:r>
              <a:rPr lang="fa-IR" sz="4800" b="1" dirty="0">
                <a:solidFill>
                  <a:srgbClr val="FFFF00"/>
                </a:solidFill>
                <a:cs typeface="B Davat" pitchFamily="2" charset="-78"/>
              </a:rPr>
              <a:t>توجه شما </a:t>
            </a:r>
            <a:r>
              <a:rPr lang="fa-IR" sz="4800" b="1" dirty="0" smtClean="0">
                <a:solidFill>
                  <a:srgbClr val="FFFF00"/>
                </a:solidFill>
                <a:cs typeface="B Davat" pitchFamily="2" charset="-78"/>
              </a:rPr>
              <a:t>عزیزان</a:t>
            </a:r>
          </a:p>
          <a:p>
            <a:pPr lvl="0" algn="ctr" rtl="0"/>
            <a:r>
              <a:rPr lang="fa-IR" sz="4800" b="1" dirty="0" smtClean="0">
                <a:solidFill>
                  <a:srgbClr val="FFFF00"/>
                </a:solidFill>
                <a:cs typeface="B Davat" pitchFamily="2" charset="-78"/>
              </a:rPr>
              <a:t>بهمنی</a:t>
            </a:r>
            <a:endParaRPr lang="en-US" sz="4800" b="1" dirty="0">
              <a:solidFill>
                <a:srgbClr val="FFFF00"/>
              </a:solidFill>
              <a:cs typeface="B Davat"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1570039" y="2060575"/>
            <a:ext cx="8955087" cy="3816350"/>
          </a:xfrm>
          <a:prstGeom prst="rect">
            <a:avLst/>
          </a:prstGeom>
          <a:noFill/>
          <a:ln w="9525">
            <a:noFill/>
            <a:miter lim="800000"/>
            <a:headEnd/>
            <a:tailEnd/>
          </a:ln>
          <a:effectLst/>
        </p:spPr>
        <p:txBody>
          <a:bodyPr>
            <a:spAutoFit/>
          </a:bodyPr>
          <a:lstStyle/>
          <a:p>
            <a:pPr algn="justLow" rtl="1" eaLnBrk="0" hangingPunct="0">
              <a:spcBef>
                <a:spcPct val="50000"/>
              </a:spcBef>
              <a:defRPr/>
            </a:pPr>
            <a:r>
              <a:rPr lang="ar-SA" sz="36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به منظور رسيدگي به تخلفات اداري در هر يك از دستگاه هاي مشمول اين قانون هياتهاي تحت عنوان "</a:t>
            </a:r>
            <a:r>
              <a:rPr lang="ar-SA" sz="4000" b="1" dirty="0">
                <a:solidFill>
                  <a:srgbClr val="FF6600"/>
                </a:solidFill>
                <a:effectLst>
                  <a:outerShdw blurRad="38100" dist="38100" dir="2700000" algn="tl">
                    <a:srgbClr val="C0C0C0"/>
                  </a:outerShdw>
                </a:effectLst>
                <a:latin typeface="Times New Roman" pitchFamily="18" charset="0"/>
                <a:cs typeface="B Zar" panose="00000400000000000000" pitchFamily="2" charset="-78"/>
              </a:rPr>
              <a:t>هيات رسيدگي به تخلفات اداري كارمندان</a:t>
            </a:r>
            <a:r>
              <a:rPr lang="ar-SA" sz="36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 تشكيل خواهد شد. </a:t>
            </a:r>
            <a:endParaRPr lang="fa-IR" sz="36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eaLnBrk="0" hangingPunct="0">
              <a:spcBef>
                <a:spcPct val="50000"/>
              </a:spcBef>
              <a:defRPr/>
            </a:pPr>
            <a:r>
              <a:rPr lang="ar-SA" sz="36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هيات</a:t>
            </a:r>
            <a:r>
              <a:rPr lang="fa-IR" sz="36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36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هاي مزبور شامل هيات</a:t>
            </a:r>
            <a:r>
              <a:rPr lang="fa-IR" sz="36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a:t>
            </a:r>
            <a:r>
              <a:rPr lang="ar-SA" sz="36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هاي بدوي و تجديد نظر مي باشد. </a:t>
            </a:r>
            <a:endParaRPr lang="en-US" sz="36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p:txBody>
      </p:sp>
      <p:sp>
        <p:nvSpPr>
          <p:cNvPr id="54275" name="AutoShape 3"/>
          <p:cNvSpPr>
            <a:spLocks noChangeArrowheads="1"/>
          </p:cNvSpPr>
          <p:nvPr/>
        </p:nvSpPr>
        <p:spPr bwMode="auto">
          <a:xfrm>
            <a:off x="1912939" y="542925"/>
            <a:ext cx="8397875" cy="850900"/>
          </a:xfrm>
          <a:prstGeom prst="roundRect">
            <a:avLst>
              <a:gd name="adj" fmla="val 16667"/>
            </a:avLst>
          </a:prstGeom>
          <a:noFill/>
          <a:ln w="19050">
            <a:noFill/>
            <a:round/>
            <a:headEnd/>
            <a:tailEnd/>
          </a:ln>
          <a:effectLst/>
        </p:spPr>
        <p:txBody>
          <a:bodyPr>
            <a:spAutoFit/>
            <a:flatTx/>
          </a:bodyPr>
          <a:lstStyle/>
          <a:p>
            <a:pPr algn="ctr" rtl="1" eaLnBrk="0" hangingPunct="0">
              <a:spcBef>
                <a:spcPct val="50000"/>
              </a:spcBef>
              <a:defRPr/>
            </a:pPr>
            <a:r>
              <a:rPr lang="fa-IR" sz="4400" b="1" dirty="0">
                <a:solidFill>
                  <a:srgbClr val="FF6600"/>
                </a:solidFill>
                <a:effectLst>
                  <a:outerShdw blurRad="38100" dist="38100" dir="2700000" algn="tl">
                    <a:srgbClr val="C0C0C0"/>
                  </a:outerShdw>
                </a:effectLst>
                <a:latin typeface="Times New Roman" pitchFamily="18" charset="0"/>
                <a:cs typeface="B Traffic" pitchFamily="2" charset="-78"/>
              </a:rPr>
              <a:t>نحوه ی تشكيل هيات </a:t>
            </a:r>
            <a:r>
              <a:rPr lang="fa-IR" sz="4400" b="1" dirty="0" smtClean="0">
                <a:solidFill>
                  <a:srgbClr val="FF6600"/>
                </a:solidFill>
                <a:effectLst>
                  <a:outerShdw blurRad="38100" dist="38100" dir="2700000" algn="tl">
                    <a:srgbClr val="C0C0C0"/>
                  </a:outerShdw>
                </a:effectLst>
                <a:latin typeface="Times New Roman" pitchFamily="18" charset="0"/>
                <a:cs typeface="B Traffic" pitchFamily="2" charset="-78"/>
              </a:rPr>
              <a:t>ها</a:t>
            </a:r>
            <a:r>
              <a:rPr lang="fa-IR" sz="3600" b="1" dirty="0" smtClean="0">
                <a:solidFill>
                  <a:srgbClr val="FF6600"/>
                </a:solidFill>
                <a:effectLst>
                  <a:outerShdw blurRad="38100" dist="38100" dir="2700000" algn="tl">
                    <a:srgbClr val="C0C0C0"/>
                  </a:outerShdw>
                </a:effectLst>
                <a:latin typeface="Times New Roman" pitchFamily="18" charset="0"/>
                <a:cs typeface="B Traffic" pitchFamily="2" charset="-78"/>
              </a:rPr>
              <a:t> </a:t>
            </a:r>
            <a:endParaRPr lang="en-US" sz="3600" b="1" dirty="0">
              <a:solidFill>
                <a:srgbClr val="FF6600"/>
              </a:solidFill>
              <a:effectLst>
                <a:outerShdw blurRad="38100" dist="38100" dir="2700000" algn="tl">
                  <a:srgbClr val="C0C0C0"/>
                </a:outerShdw>
              </a:effectLst>
              <a:latin typeface="Times New Roman" pitchFamily="18" charset="0"/>
              <a:cs typeface="B Traffic" pitchFamily="2" charset="-78"/>
            </a:endParaRPr>
          </a:p>
        </p:txBody>
      </p:sp>
    </p:spTree>
    <p:extLst>
      <p:ext uri="{BB962C8B-B14F-4D97-AF65-F5344CB8AC3E}">
        <p14:creationId xmlns:p14="http://schemas.microsoft.com/office/powerpoint/2010/main" val="156577159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1818369" y="1075418"/>
            <a:ext cx="8607425" cy="5016758"/>
          </a:xfrm>
          <a:prstGeom prst="rect">
            <a:avLst/>
          </a:prstGeom>
          <a:noFill/>
          <a:ln w="9525">
            <a:noFill/>
            <a:miter lim="800000"/>
            <a:headEnd/>
            <a:tailEnd/>
          </a:ln>
          <a:effectLst/>
        </p:spPr>
        <p:txBody>
          <a:bodyPr>
            <a:spAutoFit/>
          </a:bodyPr>
          <a:lstStyle/>
          <a:p>
            <a:pPr algn="justLow" rtl="1">
              <a:defRPr/>
            </a:pPr>
            <a:r>
              <a:rPr lang="fa-IR" sz="32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كليه وزارتخانه ها , سازمان ها , شهرداري ها و به طور كلي شركت هاي دولتي كه شمول قانون بر آن ها مستلزم ذكر نام است و موسساتي كه تمام يا قسمتي از بودجه آن ها از بودجه عمومي تامين مي شود و نيز كاركنان مجلس و نهاد هاي انقلاب </a:t>
            </a:r>
            <a:r>
              <a:rPr lang="fa-IR" sz="3200" b="1" dirty="0" smtClean="0">
                <a:solidFill>
                  <a:srgbClr val="000066"/>
                </a:solidFill>
                <a:effectLst>
                  <a:outerShdw blurRad="38100" dist="38100" dir="2700000" algn="tl">
                    <a:srgbClr val="C0C0C0"/>
                  </a:outerShdw>
                </a:effectLst>
                <a:latin typeface="Times New Roman" pitchFamily="18" charset="0"/>
                <a:cs typeface="B Zar" panose="00000400000000000000" pitchFamily="2" charset="-78"/>
              </a:rPr>
              <a:t>اسلامي مشمول </a:t>
            </a:r>
            <a:r>
              <a:rPr lang="fa-IR" sz="32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مقررات اين قانون هستند.</a:t>
            </a:r>
          </a:p>
          <a:p>
            <a:pPr algn="justLow" rtl="1">
              <a:defRPr/>
            </a:pPr>
            <a:r>
              <a:rPr lang="fa-IR" sz="3200" b="1" dirty="0">
                <a:solidFill>
                  <a:srgbClr val="FF6600"/>
                </a:solidFill>
                <a:effectLst>
                  <a:outerShdw blurRad="38100" dist="38100" dir="2700000" algn="tl">
                    <a:srgbClr val="C0C0C0"/>
                  </a:outerShdw>
                </a:effectLst>
                <a:latin typeface="Times New Roman" pitchFamily="18" charset="0"/>
                <a:cs typeface="B Zar" panose="00000400000000000000" pitchFamily="2" charset="-78"/>
              </a:rPr>
              <a:t>مشمولان قانون استخدام نيروهاي مسلح و غير نظاميان ارتش و نيروهاي انتظامي , قضات , اعضاي هيات هاي علمي دانشگاه ها و موسسات آموزش عالي و مشمولان قانون كار</a:t>
            </a:r>
            <a:r>
              <a:rPr lang="fa-IR" sz="32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از شمول اين قانون خارج بوده و تابع مقررات مربوط به خود خواهند بود.</a:t>
            </a:r>
            <a:endParaRPr lang="en-US" sz="32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p:txBody>
      </p:sp>
      <p:sp>
        <p:nvSpPr>
          <p:cNvPr id="55299" name="AutoShape 3"/>
          <p:cNvSpPr>
            <a:spLocks noChangeArrowheads="1"/>
          </p:cNvSpPr>
          <p:nvPr/>
        </p:nvSpPr>
        <p:spPr bwMode="auto">
          <a:xfrm>
            <a:off x="1938112" y="171450"/>
            <a:ext cx="8750300" cy="511175"/>
          </a:xfrm>
          <a:prstGeom prst="roundRect">
            <a:avLst>
              <a:gd name="adj" fmla="val 16667"/>
            </a:avLst>
          </a:prstGeom>
          <a:noFill/>
          <a:ln w="19050">
            <a:noFill/>
            <a:round/>
            <a:headEnd/>
            <a:tailEnd/>
          </a:ln>
          <a:effectLst/>
        </p:spPr>
        <p:txBody>
          <a:bodyPr>
            <a:spAutoFit/>
            <a:flatTx/>
          </a:bodyPr>
          <a:lstStyle/>
          <a:p>
            <a:pPr algn="ctr" rtl="1" eaLnBrk="0" hangingPunct="0">
              <a:spcBef>
                <a:spcPct val="50000"/>
              </a:spcBef>
              <a:defRPr/>
            </a:pPr>
            <a:r>
              <a:rPr lang="fa-IR" sz="2400" b="1" dirty="0">
                <a:solidFill>
                  <a:srgbClr val="FF6600"/>
                </a:solidFill>
                <a:effectLst>
                  <a:outerShdw blurRad="38100" dist="38100" dir="2700000" algn="tl">
                    <a:srgbClr val="C0C0C0"/>
                  </a:outerShdw>
                </a:effectLst>
                <a:latin typeface="Times New Roman" pitchFamily="18" charset="0"/>
                <a:cs typeface="B Traffic" pitchFamily="2" charset="-78"/>
              </a:rPr>
              <a:t>سازمان هاي مشمول قانون رسيدگي به تخلفات اداري</a:t>
            </a:r>
            <a:endParaRPr lang="en-US" sz="2400" b="1" dirty="0">
              <a:solidFill>
                <a:srgbClr val="FF6600"/>
              </a:solidFill>
              <a:effectLst>
                <a:outerShdw blurRad="38100" dist="38100" dir="2700000" algn="tl">
                  <a:srgbClr val="C0C0C0"/>
                </a:outerShdw>
              </a:effectLst>
              <a:latin typeface="Times New Roman" pitchFamily="18" charset="0"/>
              <a:cs typeface="B Traffic" pitchFamily="2" charset="-78"/>
            </a:endParaRPr>
          </a:p>
        </p:txBody>
      </p:sp>
    </p:spTree>
    <p:extLst>
      <p:ext uri="{BB962C8B-B14F-4D97-AF65-F5344CB8AC3E}">
        <p14:creationId xmlns:p14="http://schemas.microsoft.com/office/powerpoint/2010/main" val="45164132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p:cNvSpPr txBox="1">
            <a:spLocks noChangeArrowheads="1"/>
          </p:cNvSpPr>
          <p:nvPr/>
        </p:nvSpPr>
        <p:spPr bwMode="auto">
          <a:xfrm>
            <a:off x="2617788" y="1521733"/>
            <a:ext cx="8678862" cy="2640723"/>
          </a:xfrm>
          <a:prstGeom prst="rect">
            <a:avLst/>
          </a:prstGeom>
          <a:noFill/>
          <a:ln w="9525" algn="ctr">
            <a:noFill/>
            <a:miter lim="800000"/>
            <a:headEnd/>
            <a:tailEnd/>
          </a:ln>
          <a:effectLst/>
        </p:spPr>
        <p:txBody>
          <a:bodyPr>
            <a:spAutoFit/>
          </a:bodyPr>
          <a:lstStyle/>
          <a:p>
            <a:pPr algn="justLow" rtl="1">
              <a:lnSpc>
                <a:spcPct val="140000"/>
              </a:lnSpc>
              <a:defRPr/>
            </a:pP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به منظور نظارت بر حسن اجراي اين قانون در دستگاه هاي مشمول و براي ايجاد هماهنگي در كار هياتهاي رسيدگي به تخلفات اداري </a:t>
            </a:r>
            <a:endParaRPr lang="fa-IR"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a:p>
            <a:pPr algn="justLow" rtl="1">
              <a:lnSpc>
                <a:spcPct val="140000"/>
              </a:lnSpc>
              <a:defRPr/>
            </a:pP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a:t>
            </a:r>
            <a:r>
              <a:rPr lang="ar-SA" sz="2400" b="1" dirty="0">
                <a:solidFill>
                  <a:srgbClr val="FF6600"/>
                </a:solidFill>
                <a:effectLst>
                  <a:outerShdw blurRad="38100" dist="38100" dir="2700000" algn="tl">
                    <a:srgbClr val="C0C0C0"/>
                  </a:outerShdw>
                </a:effectLst>
                <a:latin typeface="Times New Roman" pitchFamily="18" charset="0"/>
                <a:cs typeface="B Zar" panose="00000400000000000000" pitchFamily="2" charset="-78"/>
              </a:rPr>
              <a:t>هيات عالي نظارت</a:t>
            </a:r>
            <a:r>
              <a:rPr lang="ar-SA"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rPr>
              <a:t> " به رياست دبير كل سازمان امور اداري و استخدامي كشور و عضويت يك نفر نماينده رييس قوه قضاييه و سه نفر از بين نمايندگان وزرا و يا بالاترين مقام سازمانهاي مستقل دولتي تشكيل مي شود. </a:t>
            </a:r>
            <a:endParaRPr lang="en-US" sz="2400" b="1" dirty="0">
              <a:solidFill>
                <a:srgbClr val="000066"/>
              </a:solidFill>
              <a:effectLst>
                <a:outerShdw blurRad="38100" dist="38100" dir="2700000" algn="tl">
                  <a:srgbClr val="C0C0C0"/>
                </a:outerShdw>
              </a:effectLst>
              <a:latin typeface="Times New Roman" pitchFamily="18" charset="0"/>
              <a:cs typeface="B Zar" panose="00000400000000000000" pitchFamily="2" charset="-78"/>
            </a:endParaRPr>
          </a:p>
        </p:txBody>
      </p:sp>
      <p:sp>
        <p:nvSpPr>
          <p:cNvPr id="67587" name="AutoShape 3"/>
          <p:cNvSpPr>
            <a:spLocks noChangeArrowheads="1"/>
          </p:cNvSpPr>
          <p:nvPr/>
        </p:nvSpPr>
        <p:spPr bwMode="auto">
          <a:xfrm>
            <a:off x="1631951" y="188914"/>
            <a:ext cx="8893175" cy="782637"/>
          </a:xfrm>
          <a:prstGeom prst="roundRect">
            <a:avLst>
              <a:gd name="adj" fmla="val 16667"/>
            </a:avLst>
          </a:prstGeom>
          <a:noFill/>
          <a:ln w="19050">
            <a:noFill/>
            <a:round/>
            <a:headEnd/>
            <a:tailEnd/>
          </a:ln>
          <a:effectLst/>
        </p:spPr>
        <p:txBody>
          <a:bodyPr>
            <a:spAutoFit/>
            <a:flatTx/>
          </a:bodyPr>
          <a:lstStyle/>
          <a:p>
            <a:pPr algn="ctr" rtl="1" eaLnBrk="0" hangingPunct="0">
              <a:spcBef>
                <a:spcPct val="50000"/>
              </a:spcBef>
              <a:defRPr/>
            </a:pPr>
            <a:r>
              <a:rPr lang="ar-SA" sz="4000" b="1" dirty="0">
                <a:solidFill>
                  <a:srgbClr val="FF6600"/>
                </a:solidFill>
                <a:effectLst>
                  <a:outerShdw blurRad="38100" dist="38100" dir="2700000" algn="tl">
                    <a:srgbClr val="C0C0C0"/>
                  </a:outerShdw>
                </a:effectLst>
                <a:latin typeface="Times New Roman" pitchFamily="18" charset="0"/>
                <a:cs typeface="B Traffic" pitchFamily="2" charset="-78"/>
              </a:rPr>
              <a:t>هيات عالي نظارت</a:t>
            </a:r>
            <a:endParaRPr lang="en-US" sz="4000" b="1" dirty="0">
              <a:solidFill>
                <a:srgbClr val="FF6600"/>
              </a:solidFill>
              <a:effectLst>
                <a:outerShdw blurRad="38100" dist="38100" dir="2700000" algn="tl">
                  <a:srgbClr val="C0C0C0"/>
                </a:outerShdw>
              </a:effectLst>
              <a:latin typeface="Times New Roman" pitchFamily="18" charset="0"/>
              <a:cs typeface="B Traffic" pitchFamily="2" charset="-78"/>
            </a:endParaRPr>
          </a:p>
        </p:txBody>
      </p:sp>
    </p:spTree>
    <p:extLst>
      <p:ext uri="{BB962C8B-B14F-4D97-AF65-F5344CB8AC3E}">
        <p14:creationId xmlns:p14="http://schemas.microsoft.com/office/powerpoint/2010/main" val="143325084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6_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4418</TotalTime>
  <Words>3307</Words>
  <Application>Microsoft Office PowerPoint</Application>
  <PresentationFormat>Widescreen</PresentationFormat>
  <Paragraphs>329</Paragraphs>
  <Slides>62</Slides>
  <Notes>0</Notes>
  <HiddenSlides>0</HiddenSlides>
  <MMClips>0</MMClips>
  <ScaleCrop>false</ScaleCrop>
  <HeadingPairs>
    <vt:vector size="6" baseType="variant">
      <vt:variant>
        <vt:lpstr>Fonts Used</vt:lpstr>
      </vt:variant>
      <vt:variant>
        <vt:i4>18</vt:i4>
      </vt:variant>
      <vt:variant>
        <vt:lpstr>Theme</vt:lpstr>
      </vt:variant>
      <vt:variant>
        <vt:i4>2</vt:i4>
      </vt:variant>
      <vt:variant>
        <vt:lpstr>Slide Titles</vt:lpstr>
      </vt:variant>
      <vt:variant>
        <vt:i4>62</vt:i4>
      </vt:variant>
    </vt:vector>
  </HeadingPairs>
  <TitlesOfParts>
    <vt:vector size="82" baseType="lpstr">
      <vt:lpstr>Arial</vt:lpstr>
      <vt:lpstr>B Davat</vt:lpstr>
      <vt:lpstr>B Elham</vt:lpstr>
      <vt:lpstr>B Farnaz</vt:lpstr>
      <vt:lpstr>B Mah</vt:lpstr>
      <vt:lpstr>B Mitra</vt:lpstr>
      <vt:lpstr>B Traffic</vt:lpstr>
      <vt:lpstr>B Zar</vt:lpstr>
      <vt:lpstr>Calibri</vt:lpstr>
      <vt:lpstr>Calibri Light</vt:lpstr>
      <vt:lpstr>Courier New</vt:lpstr>
      <vt:lpstr>Franklin Gothic Book</vt:lpstr>
      <vt:lpstr>Franklin Gothic Medium</vt:lpstr>
      <vt:lpstr>Symbol</vt:lpstr>
      <vt:lpstr>Tahoma</vt:lpstr>
      <vt:lpstr>Times New Roman</vt:lpstr>
      <vt:lpstr>Wingdings</vt:lpstr>
      <vt:lpstr>Wingdings 2</vt:lpstr>
      <vt:lpstr>Office Theme</vt:lpstr>
      <vt:lpstr>6_Trek</vt:lpstr>
      <vt:lpstr>PowerPoint Presentation</vt:lpstr>
      <vt:lpstr>PowerPoint Presentation</vt:lpstr>
      <vt:lpstr>آئين نامه هيات تخلفات اداري كاركنان  آشنايي با نظام رسيدگي به تخلفات اداري كارمندان دولت</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تخلف اداری و فساد اداري چیست؟   </vt:lpstr>
      <vt:lpstr>PowerPoint Presentation</vt:lpstr>
      <vt:lpstr>PowerPoint Presentation</vt:lpstr>
      <vt:lpstr>فساد اداري حالتي در نظام اداري است كه در اثر تخلفات مكرر ومستمر كاركنان و نهادينه شدن تخلف به وجود مي‌آيد و آن را از كارايي مطلوب و اثربخشي مورد انتظار باز مي‌دارد. در واقع تخلفات اداري با تكرار، ‌استمرار و نهادينه شدن، و تأثيرات قابل توجه در نظام اداري به فساد اداري منجر مي‌شود.</vt:lpstr>
      <vt:lpstr>PowerPoint Presentation</vt:lpstr>
      <vt:lpstr>PowerPoint Presentation</vt:lpstr>
      <vt:lpstr>PowerPoint Presentation</vt:lpstr>
      <vt:lpstr>PowerPoint Presentation</vt:lpstr>
      <vt:lpstr>تخلفات اداري موضوع ماده 8 قانون رسيدگي به تخلفات اداري عبارتند از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تخلفاتی که مصداق جرم دارند.</vt:lpstr>
      <vt:lpstr> تنبيهات اداري به ترتيب عبارتند از :</vt:lpstr>
      <vt:lpstr> تنبيهات اداري به ترتيب عبارتند از :</vt:lpstr>
      <vt:lpstr>PowerPoint Presentation</vt:lpstr>
      <vt:lpstr>PowerPoint Presentation</vt:lpstr>
      <vt:lpstr>نکات قابل توجه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موارد خاص</vt:lpstr>
      <vt:lpstr>PowerPoint Presentation</vt:lpstr>
      <vt:lpstr>PowerPoint Presentation</vt:lpstr>
      <vt:lpstr>PowerPoint Presentation</vt:lpstr>
      <vt:lpstr>PowerPoint Presentation</vt:lpstr>
    </vt:vector>
  </TitlesOfParts>
  <Company>MRT www.Win2Farsi.com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Moorche 30 DVDs</dc:creator>
  <cp:lastModifiedBy>محمد دهداری</cp:lastModifiedBy>
  <cp:revision>597</cp:revision>
  <cp:lastPrinted>2016-10-04T08:42:11Z</cp:lastPrinted>
  <dcterms:created xsi:type="dcterms:W3CDTF">2016-02-14T16:31:37Z</dcterms:created>
  <dcterms:modified xsi:type="dcterms:W3CDTF">2021-10-31T10:46:01Z</dcterms:modified>
</cp:coreProperties>
</file>