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96" r:id="rId1"/>
  </p:sldMasterIdLst>
  <p:sldIdLst>
    <p:sldId id="340" r:id="rId2"/>
    <p:sldId id="341" r:id="rId3"/>
    <p:sldId id="256" r:id="rId4"/>
    <p:sldId id="257" r:id="rId5"/>
    <p:sldId id="258" r:id="rId6"/>
    <p:sldId id="349" r:id="rId7"/>
    <p:sldId id="262" r:id="rId8"/>
    <p:sldId id="348" r:id="rId9"/>
    <p:sldId id="350" r:id="rId10"/>
    <p:sldId id="351" r:id="rId11"/>
    <p:sldId id="353" r:id="rId12"/>
    <p:sldId id="261" r:id="rId13"/>
    <p:sldId id="269" r:id="rId14"/>
    <p:sldId id="355" r:id="rId15"/>
    <p:sldId id="275" r:id="rId16"/>
    <p:sldId id="276" r:id="rId17"/>
    <p:sldId id="278" r:id="rId18"/>
    <p:sldId id="279" r:id="rId19"/>
    <p:sldId id="284" r:id="rId20"/>
    <p:sldId id="280" r:id="rId21"/>
    <p:sldId id="281" r:id="rId22"/>
    <p:sldId id="282" r:id="rId23"/>
    <p:sldId id="283" r:id="rId24"/>
    <p:sldId id="285" r:id="rId25"/>
    <p:sldId id="286" r:id="rId26"/>
    <p:sldId id="287" r:id="rId27"/>
    <p:sldId id="288" r:id="rId28"/>
    <p:sldId id="289" r:id="rId29"/>
    <p:sldId id="290" r:id="rId30"/>
    <p:sldId id="291" r:id="rId31"/>
    <p:sldId id="292" r:id="rId32"/>
    <p:sldId id="293" r:id="rId33"/>
    <p:sldId id="294" r:id="rId34"/>
    <p:sldId id="295" r:id="rId35"/>
    <p:sldId id="296" r:id="rId36"/>
    <p:sldId id="297" r:id="rId37"/>
    <p:sldId id="298" r:id="rId38"/>
    <p:sldId id="300" r:id="rId39"/>
    <p:sldId id="343" r:id="rId40"/>
    <p:sldId id="318" r:id="rId41"/>
    <p:sldId id="319" r:id="rId42"/>
    <p:sldId id="320" r:id="rId43"/>
    <p:sldId id="321" r:id="rId44"/>
    <p:sldId id="322" r:id="rId45"/>
    <p:sldId id="356" r:id="rId46"/>
    <p:sldId id="328" r:id="rId47"/>
    <p:sldId id="338" r:id="rId48"/>
    <p:sldId id="364" r:id="rId49"/>
    <p:sldId id="365" r:id="rId50"/>
    <p:sldId id="366" r:id="rId51"/>
    <p:sldId id="367" r:id="rId52"/>
    <p:sldId id="368" r:id="rId53"/>
    <p:sldId id="357" r:id="rId54"/>
    <p:sldId id="342" r:id="rId55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000" autoAdjust="0"/>
    <p:restoredTop sz="94660"/>
  </p:normalViewPr>
  <p:slideViewPr>
    <p:cSldViewPr>
      <p:cViewPr varScale="1">
        <p:scale>
          <a:sx n="92" d="100"/>
          <a:sy n="92" d="100"/>
        </p:scale>
        <p:origin x="137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603A0-53ED-4AD3-8A81-8F8E9C54FF7D}" type="datetimeFigureOut">
              <a:rPr lang="fa-IR" smtClean="0"/>
              <a:pPr/>
              <a:t>30/03/1445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DA6CB-0CDA-40B8-BF3B-233793E75378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603A0-53ED-4AD3-8A81-8F8E9C54FF7D}" type="datetimeFigureOut">
              <a:rPr lang="fa-IR" smtClean="0"/>
              <a:pPr/>
              <a:t>30/03/1445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DA6CB-0CDA-40B8-BF3B-233793E75378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603A0-53ED-4AD3-8A81-8F8E9C54FF7D}" type="datetimeFigureOut">
              <a:rPr lang="fa-IR" smtClean="0"/>
              <a:pPr/>
              <a:t>30/03/1445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DA6CB-0CDA-40B8-BF3B-233793E75378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603A0-53ED-4AD3-8A81-8F8E9C54FF7D}" type="datetimeFigureOut">
              <a:rPr lang="fa-IR" smtClean="0"/>
              <a:pPr/>
              <a:t>30/03/1445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DA6CB-0CDA-40B8-BF3B-233793E75378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603A0-53ED-4AD3-8A81-8F8E9C54FF7D}" type="datetimeFigureOut">
              <a:rPr lang="fa-IR" smtClean="0"/>
              <a:pPr/>
              <a:t>30/03/1445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DA6CB-0CDA-40B8-BF3B-233793E75378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603A0-53ED-4AD3-8A81-8F8E9C54FF7D}" type="datetimeFigureOut">
              <a:rPr lang="fa-IR" smtClean="0"/>
              <a:pPr/>
              <a:t>30/03/1445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DA6CB-0CDA-40B8-BF3B-233793E75378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603A0-53ED-4AD3-8A81-8F8E9C54FF7D}" type="datetimeFigureOut">
              <a:rPr lang="fa-IR" smtClean="0"/>
              <a:pPr/>
              <a:t>30/03/1445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DA6CB-0CDA-40B8-BF3B-233793E75378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603A0-53ED-4AD3-8A81-8F8E9C54FF7D}" type="datetimeFigureOut">
              <a:rPr lang="fa-IR" smtClean="0"/>
              <a:pPr/>
              <a:t>30/03/1445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DA6CB-0CDA-40B8-BF3B-233793E75378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603A0-53ED-4AD3-8A81-8F8E9C54FF7D}" type="datetimeFigureOut">
              <a:rPr lang="fa-IR" smtClean="0"/>
              <a:pPr/>
              <a:t>30/03/1445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DA6CB-0CDA-40B8-BF3B-233793E75378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603A0-53ED-4AD3-8A81-8F8E9C54FF7D}" type="datetimeFigureOut">
              <a:rPr lang="fa-IR" smtClean="0"/>
              <a:pPr/>
              <a:t>30/03/1445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DA6CB-0CDA-40B8-BF3B-233793E75378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603A0-53ED-4AD3-8A81-8F8E9C54FF7D}" type="datetimeFigureOut">
              <a:rPr lang="fa-IR" smtClean="0"/>
              <a:pPr/>
              <a:t>30/03/1445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DA6CB-0CDA-40B8-BF3B-233793E75378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A603A0-53ED-4AD3-8A81-8F8E9C54FF7D}" type="datetimeFigureOut">
              <a:rPr lang="fa-IR" smtClean="0"/>
              <a:pPr/>
              <a:t>30/03/1445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DA6CB-0CDA-40B8-BF3B-233793E75378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pn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3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Picture 3" descr="4106-735x64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144124"/>
          </a:xfrm>
          <a:solidFill>
            <a:schemeClr val="accent6"/>
          </a:solidFill>
        </p:spPr>
        <p:txBody>
          <a:bodyPr>
            <a:normAutofit fontScale="90000"/>
          </a:bodyPr>
          <a:lstStyle/>
          <a:p>
            <a:r>
              <a:rPr lang="fa-IR" dirty="0" smtClean="0"/>
              <a:t> </a:t>
            </a:r>
            <a:r>
              <a:rPr lang="fa-IR" dirty="0">
                <a:cs typeface="B Titr" panose="00000700000000000000" pitchFamily="2" charset="-78"/>
              </a:rPr>
              <a:t>اپيدميولوژي بیماری لیشمانیوز جلدی </a:t>
            </a:r>
            <a:r>
              <a:rPr lang="fa-IR" dirty="0" smtClean="0">
                <a:cs typeface="B Titr" panose="00000700000000000000" pitchFamily="2" charset="-78"/>
              </a:rPr>
              <a:t>(سالك</a:t>
            </a:r>
            <a:r>
              <a:rPr lang="en-US" b="1" dirty="0" smtClean="0">
                <a:cs typeface="B Titr" panose="00000700000000000000" pitchFamily="2" charset="-78"/>
              </a:rPr>
              <a:t>(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1428736"/>
            <a:ext cx="8729666" cy="4525963"/>
          </a:xfrm>
        </p:spPr>
        <p:txBody>
          <a:bodyPr>
            <a:normAutofit/>
          </a:bodyPr>
          <a:lstStyle/>
          <a:p>
            <a:pPr algn="just"/>
            <a:r>
              <a:rPr lang="fa-IR" sz="2800" b="1" dirty="0">
                <a:cs typeface="B Nazanin" pitchFamily="2" charset="-78"/>
              </a:rPr>
              <a:t>بيماري سالك از قديم در ايران شناخته شده بوده و در كتب قديم ايران از جمله قانون ابوعلي سينا از زخمي ياد شده به نام خيرونيه كه مدت</a:t>
            </a:r>
            <a:r>
              <a:rPr lang="en-US" sz="2800" b="1" dirty="0">
                <a:cs typeface="B Nazanin" pitchFamily="2" charset="-78"/>
              </a:rPr>
              <a:t>‏</a:t>
            </a:r>
            <a:r>
              <a:rPr lang="fa-IR" sz="2800" b="1" dirty="0">
                <a:cs typeface="B Nazanin" pitchFamily="2" charset="-78"/>
              </a:rPr>
              <a:t>ها دوام داشته و </a:t>
            </a:r>
            <a:r>
              <a:rPr lang="fa-IR" sz="2800" b="1" dirty="0" smtClean="0">
                <a:cs typeface="B Nazanin" pitchFamily="2" charset="-78"/>
              </a:rPr>
              <a:t>درمانش </a:t>
            </a:r>
            <a:r>
              <a:rPr lang="fa-IR" sz="2800" b="1" dirty="0">
                <a:cs typeface="B Nazanin" pitchFamily="2" charset="-78"/>
              </a:rPr>
              <a:t>مشكل و در برابر داروهاي گوناگون مقاوم بوده است و با نشانه</a:t>
            </a:r>
            <a:r>
              <a:rPr lang="en-US" sz="2800" b="1" dirty="0">
                <a:cs typeface="B Nazanin" pitchFamily="2" charset="-78"/>
              </a:rPr>
              <a:t>‏</a:t>
            </a:r>
            <a:r>
              <a:rPr lang="fa-IR" sz="2800" b="1" dirty="0">
                <a:cs typeface="B Nazanin" pitchFamily="2" charset="-78"/>
              </a:rPr>
              <a:t>ها و </a:t>
            </a:r>
            <a:r>
              <a:rPr lang="fa-IR" sz="2800" b="1" dirty="0" smtClean="0">
                <a:cs typeface="B Nazanin" pitchFamily="2" charset="-78"/>
              </a:rPr>
              <a:t>علایمی </a:t>
            </a:r>
            <a:r>
              <a:rPr lang="fa-IR" sz="2800" b="1" dirty="0">
                <a:cs typeface="B Nazanin" pitchFamily="2" charset="-78"/>
              </a:rPr>
              <a:t>كه از اين زخم ذكر شده تصور مي رود كه زخم سالك </a:t>
            </a:r>
            <a:r>
              <a:rPr lang="fa-IR" sz="2800" b="1" dirty="0" smtClean="0">
                <a:cs typeface="B Nazanin" pitchFamily="2" charset="-78"/>
              </a:rPr>
              <a:t>باشد.</a:t>
            </a:r>
          </a:p>
          <a:p>
            <a:pPr marL="0" indent="0" algn="just">
              <a:buNone/>
            </a:pPr>
            <a:endParaRPr lang="fa-IR" sz="2800" b="1" dirty="0" smtClean="0">
              <a:cs typeface="B Nazanin" pitchFamily="2" charset="-78"/>
            </a:endParaRPr>
          </a:p>
          <a:p>
            <a:pPr algn="just"/>
            <a:r>
              <a:rPr lang="fa-IR" sz="2800" b="1" dirty="0" smtClean="0">
                <a:cs typeface="B Nazanin" pitchFamily="2" charset="-78"/>
              </a:rPr>
              <a:t> ازاوايل </a:t>
            </a:r>
            <a:r>
              <a:rPr lang="fa-IR" sz="2800" b="1" dirty="0">
                <a:cs typeface="B Nazanin" pitchFamily="2" charset="-78"/>
              </a:rPr>
              <a:t>قرن بيستم مطالعات گسترده</a:t>
            </a:r>
            <a:r>
              <a:rPr lang="en-US" sz="2800" b="1" dirty="0">
                <a:cs typeface="B Nazanin" pitchFamily="2" charset="-78"/>
              </a:rPr>
              <a:t>‏</a:t>
            </a:r>
            <a:r>
              <a:rPr lang="fa-IR" sz="2800" b="1" dirty="0">
                <a:cs typeface="B Nazanin" pitchFamily="2" charset="-78"/>
              </a:rPr>
              <a:t>اي در مورد ليشمانيوز پوستي در اطراف تهران صورت </a:t>
            </a:r>
            <a:r>
              <a:rPr lang="fa-IR" sz="2800" b="1" dirty="0" smtClean="0">
                <a:cs typeface="B Nazanin" pitchFamily="2" charset="-78"/>
              </a:rPr>
              <a:t>گرفت.</a:t>
            </a:r>
            <a:endParaRPr lang="fa-IR" sz="2800" b="1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70161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13" y="0"/>
            <a:ext cx="9144000" cy="1143000"/>
          </a:xfrm>
          <a:solidFill>
            <a:schemeClr val="accent6"/>
          </a:solidFill>
        </p:spPr>
        <p:txBody>
          <a:bodyPr>
            <a:normAutofit fontScale="90000"/>
          </a:bodyPr>
          <a:lstStyle/>
          <a:p>
            <a:r>
              <a:rPr lang="fa-IR" dirty="0" smtClean="0"/>
              <a:t> </a:t>
            </a:r>
            <a:r>
              <a:rPr lang="fa-IR" b="1" dirty="0" smtClean="0">
                <a:cs typeface="B Titr" panose="00000700000000000000" pitchFamily="2" charset="-78"/>
              </a:rPr>
              <a:t>اپيدميولوژي بیماری لیشمانیوز جلدی </a:t>
            </a:r>
            <a:r>
              <a:rPr lang="fa-IR" b="1" dirty="0">
                <a:cs typeface="B Titr" panose="00000700000000000000" pitchFamily="2" charset="-78"/>
              </a:rPr>
              <a:t>(</a:t>
            </a:r>
            <a:r>
              <a:rPr lang="fa-IR" b="1" dirty="0" smtClean="0">
                <a:cs typeface="B Titr" panose="00000700000000000000" pitchFamily="2" charset="-78"/>
              </a:rPr>
              <a:t>سالك</a:t>
            </a:r>
            <a:r>
              <a:rPr lang="en-US" b="1" dirty="0">
                <a:cs typeface="B Titr" panose="00000700000000000000" pitchFamily="2" charset="-78"/>
              </a:rPr>
              <a:t>(</a:t>
            </a:r>
            <a:r>
              <a:rPr lang="en-US" b="1" dirty="0" smtClean="0">
                <a:cs typeface="B Nazanin" pitchFamily="2" charset="-78"/>
              </a:rPr>
              <a:t/>
            </a:r>
            <a:br>
              <a:rPr lang="en-US" b="1" dirty="0" smtClean="0">
                <a:cs typeface="B Nazanin" pitchFamily="2" charset="-78"/>
              </a:rPr>
            </a:br>
            <a:endParaRPr lang="fa-IR" b="1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600200"/>
            <a:ext cx="8715436" cy="4972072"/>
          </a:xfrm>
        </p:spPr>
        <p:txBody>
          <a:bodyPr/>
          <a:lstStyle/>
          <a:p>
            <a:r>
              <a:rPr lang="fa-IR" b="1" dirty="0">
                <a:cs typeface="B Nazanin" pitchFamily="2" charset="-78"/>
              </a:rPr>
              <a:t>بيش از </a:t>
            </a:r>
            <a:r>
              <a:rPr lang="en-US" b="1" dirty="0">
                <a:cs typeface="B Nazanin" pitchFamily="2" charset="-78"/>
              </a:rPr>
              <a:t>%90</a:t>
            </a:r>
            <a:r>
              <a:rPr lang="fa-IR" b="1" dirty="0">
                <a:cs typeface="B Nazanin" pitchFamily="2" charset="-78"/>
              </a:rPr>
              <a:t> موارد بيماري در </a:t>
            </a:r>
            <a:r>
              <a:rPr lang="en-US" b="1" dirty="0">
                <a:cs typeface="B Nazanin" pitchFamily="2" charset="-78"/>
              </a:rPr>
              <a:t>88</a:t>
            </a:r>
            <a:r>
              <a:rPr lang="fa-IR" b="1" dirty="0">
                <a:cs typeface="B Nazanin" pitchFamily="2" charset="-78"/>
              </a:rPr>
              <a:t> شهرستان كشور اتفاق افتاده است و در </a:t>
            </a:r>
            <a:r>
              <a:rPr lang="en-US" b="1" dirty="0">
                <a:cs typeface="B Nazanin" pitchFamily="2" charset="-78"/>
              </a:rPr>
              <a:t>17</a:t>
            </a:r>
            <a:r>
              <a:rPr lang="fa-IR" b="1" dirty="0">
                <a:cs typeface="B Nazanin" pitchFamily="2" charset="-78"/>
              </a:rPr>
              <a:t> استان</a:t>
            </a:r>
            <a:r>
              <a:rPr lang="en-US" b="1" dirty="0">
                <a:cs typeface="B Nazanin" pitchFamily="2" charset="-78"/>
              </a:rPr>
              <a:t>‏</a:t>
            </a:r>
            <a:r>
              <a:rPr lang="fa-IR" b="1" dirty="0">
                <a:cs typeface="B Nazanin" pitchFamily="2" charset="-78"/>
              </a:rPr>
              <a:t> انتقال بيماري صورت مي</a:t>
            </a:r>
            <a:r>
              <a:rPr lang="en-US" b="1" dirty="0">
                <a:cs typeface="B Nazanin" pitchFamily="2" charset="-78"/>
              </a:rPr>
              <a:t>‏</a:t>
            </a:r>
            <a:r>
              <a:rPr lang="fa-IR" b="1" dirty="0" smtClean="0">
                <a:cs typeface="B Nazanin" pitchFamily="2" charset="-78"/>
              </a:rPr>
              <a:t>گيرد</a:t>
            </a:r>
          </a:p>
          <a:p>
            <a:pPr>
              <a:buNone/>
            </a:pPr>
            <a:endParaRPr lang="fa-IR" b="1" dirty="0" smtClean="0">
              <a:cs typeface="B Nazanin" pitchFamily="2" charset="-78"/>
            </a:endParaRPr>
          </a:p>
          <a:p>
            <a:r>
              <a:rPr lang="fa-IR" b="1" dirty="0">
                <a:cs typeface="B Nazanin" pitchFamily="2" charset="-78"/>
              </a:rPr>
              <a:t>دو نوع سالك شهري و روستايي در ايران وجود دارد كه در بسياري از استان</a:t>
            </a:r>
            <a:r>
              <a:rPr lang="en-US" b="1" dirty="0">
                <a:cs typeface="B Nazanin" pitchFamily="2" charset="-78"/>
              </a:rPr>
              <a:t>‏</a:t>
            </a:r>
            <a:r>
              <a:rPr lang="fa-IR" b="1" dirty="0">
                <a:cs typeface="B Nazanin" pitchFamily="2" charset="-78"/>
              </a:rPr>
              <a:t>ها به خصوص در مناطق روستايي، سالك نوع روستايي </a:t>
            </a:r>
            <a:r>
              <a:rPr lang="fa-IR" b="1" dirty="0" smtClean="0">
                <a:cs typeface="B Nazanin" pitchFamily="2" charset="-78"/>
              </a:rPr>
              <a:t>(بيش </a:t>
            </a:r>
            <a:r>
              <a:rPr lang="fa-IR" b="1" dirty="0">
                <a:cs typeface="B Nazanin" pitchFamily="2" charset="-78"/>
              </a:rPr>
              <a:t>از </a:t>
            </a:r>
            <a:r>
              <a:rPr lang="en-US" b="1" dirty="0">
                <a:cs typeface="B Nazanin" pitchFamily="2" charset="-78"/>
              </a:rPr>
              <a:t>%70</a:t>
            </a:r>
            <a:r>
              <a:rPr lang="fa-IR" b="1" dirty="0">
                <a:cs typeface="B Nazanin" pitchFamily="2" charset="-78"/>
              </a:rPr>
              <a:t> موارد </a:t>
            </a:r>
            <a:r>
              <a:rPr lang="fa-IR" b="1" dirty="0" smtClean="0">
                <a:cs typeface="B Nazanin" pitchFamily="2" charset="-78"/>
              </a:rPr>
              <a:t>مبتلا) </a:t>
            </a:r>
            <a:r>
              <a:rPr lang="fa-IR" b="1" dirty="0">
                <a:cs typeface="B Nazanin" pitchFamily="2" charset="-78"/>
              </a:rPr>
              <a:t>و در شهرهاي بزرگ و متوسط، سالك نوع شهري شايع است.</a:t>
            </a:r>
            <a:endParaRPr lang="en-US" b="1" dirty="0">
              <a:cs typeface="B Nazanin" pitchFamily="2" charset="-78"/>
            </a:endParaRP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259396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1143000"/>
            <a:ext cx="8715436" cy="5286396"/>
          </a:xfrm>
        </p:spPr>
        <p:txBody>
          <a:bodyPr>
            <a:normAutofit/>
          </a:bodyPr>
          <a:lstStyle/>
          <a:p>
            <a:pPr>
              <a:buNone/>
            </a:pPr>
            <a:endParaRPr lang="fa-IR" b="1" dirty="0" smtClean="0">
              <a:cs typeface="B Nazanin" pitchFamily="2" charset="-78"/>
            </a:endParaRPr>
          </a:p>
          <a:p>
            <a:r>
              <a:rPr lang="fa-IR" b="1" dirty="0">
                <a:cs typeface="B Nazanin" pitchFamily="2" charset="-78"/>
              </a:rPr>
              <a:t>كانون</a:t>
            </a:r>
            <a:r>
              <a:rPr lang="en-US" b="1" dirty="0">
                <a:cs typeface="B Nazanin" pitchFamily="2" charset="-78"/>
              </a:rPr>
              <a:t>‏</a:t>
            </a:r>
            <a:r>
              <a:rPr lang="fa-IR" b="1" dirty="0">
                <a:cs typeface="B Nazanin" pitchFamily="2" charset="-78"/>
              </a:rPr>
              <a:t>هاي روستايي ليشمانيوز جلدي </a:t>
            </a:r>
            <a:r>
              <a:rPr lang="fa-IR" b="1" dirty="0" smtClean="0">
                <a:cs typeface="B Nazanin" pitchFamily="2" charset="-78"/>
              </a:rPr>
              <a:t>روستایی كه </a:t>
            </a:r>
            <a:r>
              <a:rPr lang="fa-IR" b="1" dirty="0">
                <a:cs typeface="B Nazanin" pitchFamily="2" charset="-78"/>
              </a:rPr>
              <a:t>عامل آن ليشمانيا ماژور است در افغانستان، مصر، ايران، عراق، اردن، ليبي، مراكش، فلسطين، پاكستان، عربستان </a:t>
            </a:r>
            <a:r>
              <a:rPr lang="fa-IR" b="1" dirty="0" smtClean="0">
                <a:cs typeface="B Nazanin" pitchFamily="2" charset="-78"/>
              </a:rPr>
              <a:t>سعودي،سوريه </a:t>
            </a:r>
            <a:r>
              <a:rPr lang="fa-IR" b="1" dirty="0">
                <a:cs typeface="B Nazanin" pitchFamily="2" charset="-78"/>
              </a:rPr>
              <a:t>و يمن وجود </a:t>
            </a:r>
            <a:r>
              <a:rPr lang="fa-IR" b="1" dirty="0" smtClean="0">
                <a:cs typeface="B Nazanin" pitchFamily="2" charset="-78"/>
              </a:rPr>
              <a:t>دارد</a:t>
            </a:r>
          </a:p>
          <a:p>
            <a:r>
              <a:rPr lang="fa-IR" b="1" dirty="0">
                <a:cs typeface="B Nazanin" pitchFamily="2" charset="-78"/>
              </a:rPr>
              <a:t>سالك نوع شهري </a:t>
            </a:r>
            <a:r>
              <a:rPr lang="fa-IR" b="1" dirty="0" smtClean="0">
                <a:cs typeface="B Nazanin" pitchFamily="2" charset="-78"/>
              </a:rPr>
              <a:t>كه </a:t>
            </a:r>
            <a:r>
              <a:rPr lang="fa-IR" b="1" dirty="0">
                <a:cs typeface="B Nazanin" pitchFamily="2" charset="-78"/>
              </a:rPr>
              <a:t>عامل آن </a:t>
            </a:r>
            <a:r>
              <a:rPr lang="fa-IR" b="1" dirty="0" smtClean="0">
                <a:cs typeface="B Nazanin" pitchFamily="2" charset="-78"/>
              </a:rPr>
              <a:t>ليشمانيا تروپيكا </a:t>
            </a:r>
            <a:r>
              <a:rPr lang="fa-IR" b="1" dirty="0">
                <a:cs typeface="B Nazanin" pitchFamily="2" charset="-78"/>
              </a:rPr>
              <a:t>است در كشورهاي افغانستان، ايران، عراق، مراكش، پاكستان، عربستان سعودي، سوريه، و يمن به چشم مي</a:t>
            </a:r>
            <a:r>
              <a:rPr lang="en-US" b="1" dirty="0">
                <a:cs typeface="B Nazanin" pitchFamily="2" charset="-78"/>
              </a:rPr>
              <a:t>‏</a:t>
            </a:r>
            <a:r>
              <a:rPr lang="fa-IR" b="1" dirty="0" smtClean="0">
                <a:cs typeface="B Nazanin" pitchFamily="2" charset="-78"/>
              </a:rPr>
              <a:t>خورد.</a:t>
            </a:r>
            <a:endParaRPr lang="fa-IR" b="1" dirty="0">
              <a:cs typeface="B Nazanin" pitchFamily="2" charset="-78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1913" y="0"/>
            <a:ext cx="9144000" cy="1143000"/>
          </a:xfrm>
          <a:solidFill>
            <a:schemeClr val="accent6"/>
          </a:solidFill>
        </p:spPr>
        <p:txBody>
          <a:bodyPr>
            <a:normAutofit fontScale="90000"/>
          </a:bodyPr>
          <a:lstStyle/>
          <a:p>
            <a:r>
              <a:rPr lang="fa-IR" dirty="0" smtClean="0"/>
              <a:t> </a:t>
            </a:r>
            <a:r>
              <a:rPr lang="fa-IR" b="1" dirty="0" smtClean="0">
                <a:cs typeface="B Titr" panose="00000700000000000000" pitchFamily="2" charset="-78"/>
              </a:rPr>
              <a:t>اپيدميولوژي بیماری لیشمانیوز جلدی </a:t>
            </a:r>
            <a:r>
              <a:rPr lang="fa-IR" b="1" dirty="0">
                <a:cs typeface="B Titr" panose="00000700000000000000" pitchFamily="2" charset="-78"/>
              </a:rPr>
              <a:t>(</a:t>
            </a:r>
            <a:r>
              <a:rPr lang="fa-IR" b="1" dirty="0" smtClean="0">
                <a:cs typeface="B Titr" panose="00000700000000000000" pitchFamily="2" charset="-78"/>
              </a:rPr>
              <a:t>سالك</a:t>
            </a:r>
            <a:r>
              <a:rPr lang="en-US" b="1" dirty="0">
                <a:cs typeface="B Titr" panose="00000700000000000000" pitchFamily="2" charset="-78"/>
              </a:rPr>
              <a:t>(</a:t>
            </a:r>
            <a:r>
              <a:rPr lang="en-US" b="1" dirty="0" smtClean="0">
                <a:cs typeface="B Nazanin" pitchFamily="2" charset="-78"/>
              </a:rPr>
              <a:t/>
            </a:r>
            <a:br>
              <a:rPr lang="en-US" b="1" dirty="0" smtClean="0">
                <a:cs typeface="B Nazanin" pitchFamily="2" charset="-78"/>
              </a:rPr>
            </a:br>
            <a:endParaRPr lang="fa-IR" b="1" dirty="0"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857232"/>
          </a:xfrm>
        </p:spPr>
        <p:txBody>
          <a:bodyPr>
            <a:normAutofit fontScale="90000"/>
          </a:bodyPr>
          <a:lstStyle/>
          <a:p>
            <a:r>
              <a:rPr lang="fa-IR" dirty="0" smtClean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85852"/>
            <a:ext cx="8643998" cy="509660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a-IR" sz="2400" b="1" dirty="0">
                <a:cs typeface="B Nazanin" pitchFamily="2" charset="-78"/>
              </a:rPr>
              <a:t>در سال </a:t>
            </a:r>
            <a:r>
              <a:rPr lang="en-US" sz="2400" b="1" dirty="0">
                <a:cs typeface="B Nazanin" pitchFamily="2" charset="-78"/>
              </a:rPr>
              <a:t>1390</a:t>
            </a:r>
            <a:r>
              <a:rPr lang="fa-IR" sz="2400" b="1" dirty="0">
                <a:cs typeface="B Nazanin" pitchFamily="2" charset="-78"/>
              </a:rPr>
              <a:t>شهر هاي شيراز، مشهد، اصفهان و استان هاي گلستان، كرمان، </a:t>
            </a:r>
            <a:r>
              <a:rPr lang="fa-IR" sz="2400" b="1" dirty="0" smtClean="0">
                <a:cs typeface="B Nazanin" pitchFamily="2" charset="-78"/>
              </a:rPr>
              <a:t>خوزستان،ایلام، </a:t>
            </a:r>
            <a:r>
              <a:rPr lang="fa-IR" sz="2400" b="1" dirty="0">
                <a:cs typeface="B Nazanin" pitchFamily="2" charset="-78"/>
              </a:rPr>
              <a:t>يزد، سيستان و بلوچستان، سمنان، قم، خراسان شمالي و بوشهر بيشترين موارد آلودگي را داشته اند</a:t>
            </a:r>
            <a:r>
              <a:rPr lang="fa-IR" sz="2400" b="1" dirty="0" smtClean="0">
                <a:cs typeface="B Nazanin" pitchFamily="2" charset="-78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fa-IR" sz="2400" b="1" dirty="0">
                <a:cs typeface="B Nazanin" pitchFamily="2" charset="-78"/>
              </a:rPr>
              <a:t>سالك نوع شهري در شهرهاي مشهد، شيراز، تهران، كرمان، نيشابور، يزد، بم و... وجود دارد كه ممكن است در هر منطقه شهري ديگر اتفاق بيفتد.</a:t>
            </a:r>
            <a:endParaRPr lang="en-US" sz="2400" b="1" dirty="0">
              <a:cs typeface="B Nazanin" pitchFamily="2" charset="-78"/>
            </a:endParaRPr>
          </a:p>
          <a:p>
            <a:endParaRPr lang="fa-IR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815" y="142852"/>
            <a:ext cx="9144000" cy="1143000"/>
          </a:xfrm>
          <a:prstGeom prst="rect">
            <a:avLst/>
          </a:prstGeom>
          <a:solidFill>
            <a:schemeClr val="accent6"/>
          </a:solidFill>
        </p:spPr>
        <p:txBody>
          <a:bodyPr vert="horz" lIns="91440" tIns="45720" rIns="91440" bIns="45720" rtlCol="1" anchor="ctr">
            <a:normAutofit fontScale="90000" lnSpcReduction="20000"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 smtClean="0"/>
              <a:t> </a:t>
            </a:r>
            <a:r>
              <a:rPr lang="fa-IR" b="1" dirty="0" smtClean="0">
                <a:cs typeface="B Titr" panose="00000700000000000000" pitchFamily="2" charset="-78"/>
              </a:rPr>
              <a:t>اپيدميولوژي بیماری لیشمانیوز جلدی (سالك</a:t>
            </a:r>
            <a:r>
              <a:rPr lang="en-US" b="1" dirty="0" smtClean="0">
                <a:cs typeface="B Titr" panose="00000700000000000000" pitchFamily="2" charset="-78"/>
              </a:rPr>
              <a:t>(</a:t>
            </a:r>
            <a:r>
              <a:rPr lang="en-US" b="1" dirty="0" smtClean="0">
                <a:cs typeface="B Nazanin" pitchFamily="2" charset="-78"/>
              </a:rPr>
              <a:t/>
            </a:r>
            <a:br>
              <a:rPr lang="en-US" b="1" dirty="0" smtClean="0">
                <a:cs typeface="B Nazanin" pitchFamily="2" charset="-78"/>
              </a:rPr>
            </a:br>
            <a:endParaRPr lang="fa-IR" b="1" dirty="0">
              <a:cs typeface="B Nazanin" pitchFamily="2" charset="-78"/>
            </a:endParaRPr>
          </a:p>
        </p:txBody>
      </p:sp>
      <p:pic>
        <p:nvPicPr>
          <p:cNvPr id="5" name="Picture 2" descr="Untitle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293096"/>
            <a:ext cx="4392488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cs typeface="B Nazanin" pitchFamily="2" charset="-78"/>
              </a:rPr>
              <a:t/>
            </a:r>
            <a:br>
              <a:rPr lang="en-US" b="1" dirty="0" smtClean="0">
                <a:cs typeface="B Nazanin" pitchFamily="2" charset="-78"/>
              </a:rPr>
            </a:br>
            <a:endParaRPr lang="fa-IR" b="1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235076"/>
            <a:ext cx="8858312" cy="45259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a-IR" sz="2800" b="1" dirty="0">
                <a:cs typeface="B Nazanin" pitchFamily="2" charset="-78"/>
              </a:rPr>
              <a:t> بالغ بر </a:t>
            </a:r>
            <a:r>
              <a:rPr lang="en-US" sz="2800" b="1" dirty="0">
                <a:cs typeface="B Nazanin" pitchFamily="2" charset="-78"/>
              </a:rPr>
              <a:t>‌%80</a:t>
            </a:r>
            <a:r>
              <a:rPr lang="fa-IR" sz="2800" b="1" dirty="0">
                <a:cs typeface="B Nazanin" pitchFamily="2" charset="-78"/>
              </a:rPr>
              <a:t> موارد سالك كشور نوع روستايي مي باشد.</a:t>
            </a:r>
          </a:p>
          <a:p>
            <a:pPr>
              <a:lnSpc>
                <a:spcPct val="150000"/>
              </a:lnSpc>
            </a:pPr>
            <a:r>
              <a:rPr lang="fa-IR" sz="2800" b="1" dirty="0" smtClean="0">
                <a:cs typeface="B Nazanin" pitchFamily="2" charset="-78"/>
              </a:rPr>
              <a:t>سالك </a:t>
            </a:r>
            <a:r>
              <a:rPr lang="fa-IR" sz="2800" b="1" dirty="0">
                <a:cs typeface="B Nazanin" pitchFamily="2" charset="-78"/>
              </a:rPr>
              <a:t>نوع روستايي در مناطقي از استان</a:t>
            </a:r>
            <a:r>
              <a:rPr lang="en-US" sz="2800" b="1" dirty="0">
                <a:cs typeface="B Nazanin" pitchFamily="2" charset="-78"/>
              </a:rPr>
              <a:t>‏</a:t>
            </a:r>
            <a:r>
              <a:rPr lang="fa-IR" sz="2800" b="1" dirty="0">
                <a:cs typeface="B Nazanin" pitchFamily="2" charset="-78"/>
              </a:rPr>
              <a:t>های اصفهان، فارس، خوزستان، كرمان، گلستان، </a:t>
            </a:r>
            <a:r>
              <a:rPr lang="fa-IR" sz="2800" b="1" dirty="0" smtClean="0">
                <a:cs typeface="B Nazanin" pitchFamily="2" charset="-78"/>
              </a:rPr>
              <a:t>خراسان</a:t>
            </a:r>
            <a:r>
              <a:rPr lang="en-US" sz="2800" b="1" dirty="0">
                <a:cs typeface="B Nazanin" pitchFamily="2" charset="-78"/>
              </a:rPr>
              <a:t> </a:t>
            </a:r>
            <a:r>
              <a:rPr lang="fa-IR" sz="2800" b="1" dirty="0" smtClean="0">
                <a:cs typeface="B Nazanin" pitchFamily="2" charset="-78"/>
              </a:rPr>
              <a:t>رضوي</a:t>
            </a:r>
            <a:r>
              <a:rPr lang="fa-IR" sz="2800" b="1" dirty="0">
                <a:cs typeface="B Nazanin" pitchFamily="2" charset="-78"/>
              </a:rPr>
              <a:t>، خراسان شمالي، </a:t>
            </a:r>
            <a:r>
              <a:rPr lang="fa-IR" sz="2800" b="1" dirty="0" smtClean="0">
                <a:cs typeface="B Nazanin" pitchFamily="2" charset="-78"/>
              </a:rPr>
              <a:t>بوشهر،هرمزگان</a:t>
            </a:r>
            <a:r>
              <a:rPr lang="fa-IR" sz="2800" b="1" dirty="0">
                <a:cs typeface="B Nazanin" pitchFamily="2" charset="-78"/>
              </a:rPr>
              <a:t>، سمنان، سيستان </a:t>
            </a:r>
            <a:r>
              <a:rPr lang="fa-IR" sz="2800" b="1" dirty="0" smtClean="0">
                <a:cs typeface="B Nazanin" pitchFamily="2" charset="-78"/>
              </a:rPr>
              <a:t>وبلوچستان</a:t>
            </a:r>
            <a:r>
              <a:rPr lang="fa-IR" sz="2800" b="1" dirty="0">
                <a:cs typeface="B Nazanin" pitchFamily="2" charset="-78"/>
              </a:rPr>
              <a:t>، يزد، </a:t>
            </a:r>
            <a:r>
              <a:rPr lang="fa-IR" sz="2800" b="1" dirty="0" smtClean="0">
                <a:cs typeface="B Nazanin" pitchFamily="2" charset="-78"/>
              </a:rPr>
              <a:t>ایلام </a:t>
            </a:r>
            <a:r>
              <a:rPr lang="fa-IR" sz="2800" b="1" dirty="0">
                <a:cs typeface="B Nazanin" pitchFamily="2" charset="-78"/>
              </a:rPr>
              <a:t>و ... </a:t>
            </a:r>
            <a:r>
              <a:rPr lang="fa-IR" sz="2800" b="1" dirty="0" smtClean="0">
                <a:cs typeface="B Nazanin" pitchFamily="2" charset="-78"/>
              </a:rPr>
              <a:t>وجود دارد</a:t>
            </a:r>
            <a:r>
              <a:rPr lang="fa-IR" sz="2800" b="1" dirty="0">
                <a:cs typeface="B Nazanin" pitchFamily="2" charset="-78"/>
              </a:rPr>
              <a:t>.</a:t>
            </a:r>
            <a:endParaRPr lang="en-US" sz="2800" b="1" dirty="0">
              <a:cs typeface="B Nazanin" pitchFamily="2" charset="-78"/>
            </a:endParaRPr>
          </a:p>
          <a:p>
            <a:endParaRPr lang="fa-IR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-14199" y="92076"/>
            <a:ext cx="9144000" cy="1143000"/>
          </a:xfrm>
          <a:prstGeom prst="rect">
            <a:avLst/>
          </a:prstGeom>
          <a:solidFill>
            <a:schemeClr val="accent6"/>
          </a:solidFill>
        </p:spPr>
        <p:txBody>
          <a:bodyPr vert="horz" lIns="91440" tIns="45720" rIns="91440" bIns="45720" rtlCol="1" anchor="ctr">
            <a:normAutofit fontScale="90000" lnSpcReduction="20000"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mtClean="0"/>
              <a:t> </a:t>
            </a:r>
            <a:r>
              <a:rPr lang="fa-IR" b="1" smtClean="0">
                <a:cs typeface="B Titr" panose="00000700000000000000" pitchFamily="2" charset="-78"/>
              </a:rPr>
              <a:t>اپيدميولوژي بیماری لیشمانیوز جلدی (سالك</a:t>
            </a:r>
            <a:r>
              <a:rPr lang="en-US" b="1" smtClean="0">
                <a:cs typeface="B Titr" panose="00000700000000000000" pitchFamily="2" charset="-78"/>
              </a:rPr>
              <a:t>(</a:t>
            </a:r>
            <a:r>
              <a:rPr lang="en-US" b="1" smtClean="0">
                <a:cs typeface="B Nazanin" pitchFamily="2" charset="-78"/>
              </a:rPr>
              <a:t/>
            </a:r>
            <a:br>
              <a:rPr lang="en-US" b="1" smtClean="0">
                <a:cs typeface="B Nazanin" pitchFamily="2" charset="-78"/>
              </a:rPr>
            </a:br>
            <a:endParaRPr lang="fa-IR" b="1" dirty="0">
              <a:cs typeface="B Nazanin" pitchFamily="2" charset="-78"/>
            </a:endParaRPr>
          </a:p>
        </p:txBody>
      </p:sp>
      <p:pic>
        <p:nvPicPr>
          <p:cNvPr id="8194" name="Picture 2" descr="خطر شیوع سالک در تهران - مجله پل ایده‌آل پارس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227513"/>
            <a:ext cx="4824536" cy="2493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86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444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3568" y="1340768"/>
            <a:ext cx="7572428" cy="5000660"/>
          </a:xfr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255578"/>
            <a:ext cx="9144000" cy="857208"/>
          </a:xfrm>
          <a:prstGeom prst="rect">
            <a:avLst/>
          </a:prstGeom>
          <a:solidFill>
            <a:schemeClr val="accent6"/>
          </a:solidFill>
        </p:spPr>
        <p:txBody>
          <a:bodyPr vert="horz" lIns="91440" tIns="45720" rIns="91440" bIns="45720" rtlCol="1" anchor="ctr">
            <a:norm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2800" dirty="0">
                <a:cs typeface="B Titr" panose="00000700000000000000" pitchFamily="2" charset="-78"/>
              </a:rPr>
              <a:t>نقشه پراكندگي موارد بيماري سالك بر اساس ميزان بروز- </a:t>
            </a:r>
            <a:r>
              <a:rPr lang="fa-IR" sz="2800" dirty="0" smtClean="0">
                <a:cs typeface="B Titr" panose="00000700000000000000" pitchFamily="2" charset="-78"/>
              </a:rPr>
              <a:t>سال 89</a:t>
            </a:r>
            <a:endParaRPr lang="fa-IR" sz="2800" dirty="0">
              <a:cs typeface="B Titr" panose="000007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85794"/>
          </a:xfrm>
          <a:solidFill>
            <a:schemeClr val="accent6"/>
          </a:solidFill>
        </p:spPr>
        <p:txBody>
          <a:bodyPr>
            <a:noAutofit/>
          </a:bodyPr>
          <a:lstStyle/>
          <a:p>
            <a:r>
              <a:rPr lang="fa-IR" sz="5400" b="1" dirty="0" smtClean="0">
                <a:cs typeface="B Nazanin" pitchFamily="2" charset="-78"/>
              </a:rPr>
              <a:t>تعريف </a:t>
            </a:r>
            <a:r>
              <a:rPr lang="fa-IR" sz="5400" b="1" dirty="0">
                <a:cs typeface="B Nazanin" pitchFamily="2" charset="-78"/>
              </a:rPr>
              <a:t>كانون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980728"/>
            <a:ext cx="8715436" cy="5616624"/>
          </a:xfrm>
        </p:spPr>
        <p:txBody>
          <a:bodyPr>
            <a:normAutofit/>
          </a:bodyPr>
          <a:lstStyle/>
          <a:p>
            <a:r>
              <a:rPr lang="fa-IR" sz="2800" b="1" dirty="0">
                <a:cs typeface="B Nazanin" pitchFamily="2" charset="-78"/>
              </a:rPr>
              <a:t>محدوده جغرافيايي معين با حتي </a:t>
            </a:r>
            <a:r>
              <a:rPr lang="fa-IR" sz="2800" b="1" dirty="0" smtClean="0">
                <a:cs typeface="B Nazanin" pitchFamily="2" charset="-78"/>
              </a:rPr>
              <a:t>الامكان </a:t>
            </a:r>
            <a:r>
              <a:rPr lang="fa-IR" sz="2800" b="1" dirty="0">
                <a:cs typeface="B Nazanin" pitchFamily="2" charset="-78"/>
              </a:rPr>
              <a:t>يك عامل بيماريزا، به همراه </a:t>
            </a:r>
            <a:r>
              <a:rPr lang="fa-IR" sz="2800" b="1" dirty="0" smtClean="0">
                <a:cs typeface="B Nazanin" pitchFamily="2" charset="-78"/>
              </a:rPr>
              <a:t>ناقل ومخزن </a:t>
            </a:r>
            <a:r>
              <a:rPr lang="fa-IR" sz="2800" b="1" dirty="0">
                <a:cs typeface="B Nazanin" pitchFamily="2" charset="-78"/>
              </a:rPr>
              <a:t>مرتبط مشخص كه به انتقال محلي بيماري سالك در يك دوره زماني منجر </a:t>
            </a:r>
            <a:r>
              <a:rPr lang="fa-IR" sz="2800" b="1" dirty="0" smtClean="0">
                <a:cs typeface="B Nazanin" pitchFamily="2" charset="-78"/>
              </a:rPr>
              <a:t>شود.</a:t>
            </a:r>
          </a:p>
          <a:p>
            <a:pPr>
              <a:buNone/>
            </a:pPr>
            <a:endParaRPr lang="fa-IR" sz="2800" b="1" dirty="0" smtClean="0">
              <a:cs typeface="B Nazanin" pitchFamily="2" charset="-78"/>
            </a:endParaRPr>
          </a:p>
          <a:p>
            <a:pPr lvl="0"/>
            <a:r>
              <a:rPr lang="fa-IR" sz="2800" b="1" dirty="0">
                <a:cs typeface="B Nazanin" pitchFamily="2" charset="-78"/>
              </a:rPr>
              <a:t>محدوده جغرافيايي مشخص: مناطق مسكوني همجوار با فاصله كمتر از </a:t>
            </a:r>
            <a:r>
              <a:rPr lang="en-US" sz="2800" b="1" dirty="0">
                <a:cs typeface="B Nazanin" pitchFamily="2" charset="-78"/>
              </a:rPr>
              <a:t>2000</a:t>
            </a:r>
            <a:r>
              <a:rPr lang="fa-IR" sz="2800" b="1" dirty="0">
                <a:cs typeface="B Nazanin" pitchFamily="2" charset="-78"/>
              </a:rPr>
              <a:t> متر كه داراي مشخصات يكسان باشد</a:t>
            </a:r>
            <a:r>
              <a:rPr lang="fa-IR" sz="2800" b="1" dirty="0" smtClean="0">
                <a:cs typeface="B Nazanin" pitchFamily="2" charset="-78"/>
              </a:rPr>
              <a:t>.</a:t>
            </a:r>
          </a:p>
          <a:p>
            <a:pPr lvl="0">
              <a:buNone/>
            </a:pPr>
            <a:endParaRPr lang="en-US" sz="2800" b="1" dirty="0">
              <a:cs typeface="B Nazanin" pitchFamily="2" charset="-78"/>
            </a:endParaRPr>
          </a:p>
          <a:p>
            <a:r>
              <a:rPr lang="fa-IR" sz="2800" b="1" dirty="0">
                <a:cs typeface="B Nazanin" pitchFamily="2" charset="-78"/>
              </a:rPr>
              <a:t>انتقال محلي: مورد ثابت شده كه در يك سال قبل از بروز بيماري سابقه مسافرت به خارج از منطقه سكونت خود نداشته باشد.</a:t>
            </a:r>
            <a:endParaRPr lang="en-US" sz="2800" b="1" dirty="0">
              <a:cs typeface="B Nazanin" pitchFamily="2" charset="-78"/>
            </a:endParaRPr>
          </a:p>
          <a:p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chemeClr val="accent6"/>
          </a:solidFill>
        </p:spPr>
        <p:txBody>
          <a:bodyPr>
            <a:normAutofit/>
          </a:bodyPr>
          <a:lstStyle/>
          <a:p>
            <a:r>
              <a:rPr lang="fa-IR" sz="2800" b="1" dirty="0" smtClean="0">
                <a:cs typeface="B Titr" panose="00000700000000000000" pitchFamily="2" charset="-78"/>
              </a:rPr>
              <a:t>تعاريف مربوط به آندميسيته </a:t>
            </a:r>
            <a:r>
              <a:rPr lang="en-US" sz="2800" b="1" dirty="0" smtClean="0">
                <a:cs typeface="B Titr" panose="00000700000000000000" pitchFamily="2" charset="-78"/>
              </a:rPr>
              <a:t>(</a:t>
            </a:r>
            <a:r>
              <a:rPr lang="en-US" sz="2800" b="1" dirty="0" err="1" smtClean="0">
                <a:cs typeface="B Titr" panose="00000700000000000000" pitchFamily="2" charset="-78"/>
              </a:rPr>
              <a:t>endemicity</a:t>
            </a:r>
            <a:r>
              <a:rPr lang="en-US" sz="2800" b="1" dirty="0" smtClean="0">
                <a:cs typeface="B Titr" panose="00000700000000000000" pitchFamily="2" charset="-78"/>
              </a:rPr>
              <a:t>)</a:t>
            </a:r>
            <a:r>
              <a:rPr lang="fa-IR" sz="2800" b="1" dirty="0" smtClean="0">
                <a:cs typeface="B Titr" panose="00000700000000000000" pitchFamily="2" charset="-78"/>
              </a:rPr>
              <a:t> بيماري ليشمانيوز جلدي</a:t>
            </a:r>
            <a:endParaRPr lang="fa-IR" sz="2800" b="1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1600200"/>
            <a:ext cx="8715436" cy="490063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fa-IR" sz="2400" b="1" dirty="0" smtClean="0">
                <a:solidFill>
                  <a:srgbClr val="C00000"/>
                </a:solidFill>
                <a:cs typeface="B Nazanin" pitchFamily="2" charset="-78"/>
              </a:rPr>
              <a:t>هيپراندميك: </a:t>
            </a:r>
            <a:r>
              <a:rPr lang="fa-IR" sz="2400" b="1" dirty="0" smtClean="0">
                <a:cs typeface="B Nazanin" pitchFamily="2" charset="-78"/>
              </a:rPr>
              <a:t>كانون</a:t>
            </a:r>
            <a:r>
              <a:rPr lang="en-US" sz="2400" b="1" dirty="0" smtClean="0">
                <a:cs typeface="B Nazanin" pitchFamily="2" charset="-78"/>
              </a:rPr>
              <a:t>‏</a:t>
            </a:r>
            <a:r>
              <a:rPr lang="fa-IR" sz="2400" b="1" dirty="0" smtClean="0">
                <a:cs typeface="B Nazanin" pitchFamily="2" charset="-78"/>
              </a:rPr>
              <a:t>هايي كه </a:t>
            </a:r>
            <a:r>
              <a:rPr lang="en-US" sz="2400" b="1" dirty="0" smtClean="0">
                <a:cs typeface="B Nazanin" pitchFamily="2" charset="-78"/>
              </a:rPr>
              <a:t>%85</a:t>
            </a:r>
            <a:r>
              <a:rPr lang="fa-IR" sz="2400" b="1" dirty="0" smtClean="0">
                <a:cs typeface="B Nazanin" pitchFamily="2" charset="-78"/>
              </a:rPr>
              <a:t> ابتلا به سالك جديد و به گروه سني صفر تا </a:t>
            </a:r>
            <a:r>
              <a:rPr lang="en-US" sz="2400" b="1" dirty="0" smtClean="0">
                <a:cs typeface="B Nazanin" pitchFamily="2" charset="-78"/>
              </a:rPr>
              <a:t>6</a:t>
            </a:r>
            <a:r>
              <a:rPr lang="fa-IR" sz="2400" b="1" dirty="0" smtClean="0">
                <a:cs typeface="B Nazanin" pitchFamily="2" charset="-78"/>
              </a:rPr>
              <a:t> سال اختصاص دارد و حداقل </a:t>
            </a:r>
            <a:r>
              <a:rPr lang="en-US" sz="2400" b="1" dirty="0" smtClean="0">
                <a:cs typeface="B Nazanin" pitchFamily="2" charset="-78"/>
              </a:rPr>
              <a:t>%25</a:t>
            </a:r>
            <a:r>
              <a:rPr lang="fa-IR" sz="2400" b="1" dirty="0" smtClean="0">
                <a:cs typeface="B Nazanin" pitchFamily="2" charset="-78"/>
              </a:rPr>
              <a:t> آن به بچه هاي زير يك سال مربوط است.</a:t>
            </a:r>
          </a:p>
          <a:p>
            <a:pPr>
              <a:lnSpc>
                <a:spcPct val="150000"/>
              </a:lnSpc>
            </a:pPr>
            <a:endParaRPr lang="fa-IR" sz="2400" b="1" dirty="0" smtClean="0">
              <a:cs typeface="B Nazanin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400" b="1" dirty="0" smtClean="0">
                <a:solidFill>
                  <a:srgbClr val="C00000"/>
                </a:solidFill>
                <a:cs typeface="B Nazanin" pitchFamily="2" charset="-78"/>
              </a:rPr>
              <a:t>هيپواندميك: </a:t>
            </a:r>
            <a:r>
              <a:rPr lang="fa-IR" sz="2400" b="1" dirty="0" smtClean="0">
                <a:cs typeface="B Nazanin" pitchFamily="2" charset="-78"/>
              </a:rPr>
              <a:t>كانون</a:t>
            </a:r>
            <a:r>
              <a:rPr lang="en-US" sz="2400" b="1" dirty="0" smtClean="0">
                <a:cs typeface="B Nazanin" pitchFamily="2" charset="-78"/>
              </a:rPr>
              <a:t>‏</a:t>
            </a:r>
            <a:r>
              <a:rPr lang="fa-IR" sz="2400" b="1" dirty="0" smtClean="0">
                <a:cs typeface="B Nazanin" pitchFamily="2" charset="-78"/>
              </a:rPr>
              <a:t>هايي كه حداقل </a:t>
            </a:r>
            <a:r>
              <a:rPr lang="en-US" sz="2400" b="1" dirty="0" smtClean="0">
                <a:cs typeface="B Nazanin" pitchFamily="2" charset="-78"/>
              </a:rPr>
              <a:t>%20</a:t>
            </a:r>
            <a:r>
              <a:rPr lang="fa-IR" sz="2400" b="1" dirty="0" smtClean="0">
                <a:cs typeface="B Nazanin" pitchFamily="2" charset="-78"/>
              </a:rPr>
              <a:t> از موارد جديد به سنين بالاتر از </a:t>
            </a:r>
            <a:r>
              <a:rPr lang="en-US" sz="2400" b="1" dirty="0" smtClean="0">
                <a:cs typeface="B Nazanin" pitchFamily="2" charset="-78"/>
              </a:rPr>
              <a:t>15</a:t>
            </a:r>
            <a:r>
              <a:rPr lang="fa-IR" sz="2400" b="1" dirty="0" smtClean="0">
                <a:cs typeface="B Nazanin" pitchFamily="2" charset="-78"/>
              </a:rPr>
              <a:t> سال مربوط است.</a:t>
            </a:r>
          </a:p>
          <a:p>
            <a:pPr>
              <a:lnSpc>
                <a:spcPct val="150000"/>
              </a:lnSpc>
            </a:pPr>
            <a:endParaRPr lang="fa-IR" sz="2400" b="1" dirty="0" smtClean="0">
              <a:cs typeface="B Nazanin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400" b="1" dirty="0" smtClean="0">
                <a:solidFill>
                  <a:srgbClr val="C00000"/>
                </a:solidFill>
                <a:cs typeface="B Nazanin" pitchFamily="2" charset="-78"/>
              </a:rPr>
              <a:t>مزواندميك: </a:t>
            </a:r>
            <a:r>
              <a:rPr lang="fa-IR" sz="2400" b="1" dirty="0" smtClean="0">
                <a:cs typeface="B Nazanin" pitchFamily="2" charset="-78"/>
              </a:rPr>
              <a:t>ميزان موارد جديد بيماري در بين درجات فوق (هيپراندمیک و هيپواندميك).</a:t>
            </a:r>
            <a:endParaRPr lang="en-US" sz="2400" b="1" dirty="0" smtClean="0">
              <a:cs typeface="B Nazanin" pitchFamily="2" charset="-78"/>
            </a:endParaRPr>
          </a:p>
          <a:p>
            <a:endParaRPr lang="en-US" dirty="0" smtClean="0"/>
          </a:p>
          <a:p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chemeClr val="accent6"/>
          </a:solidFill>
        </p:spPr>
        <p:txBody>
          <a:bodyPr>
            <a:normAutofit/>
          </a:bodyPr>
          <a:lstStyle/>
          <a:p>
            <a:r>
              <a:rPr lang="fa-IR" sz="3200" b="1" dirty="0" smtClean="0">
                <a:cs typeface="B Titr" panose="00000700000000000000" pitchFamily="2" charset="-78"/>
              </a:rPr>
              <a:t>انواع ليشمانيوز جلدي</a:t>
            </a:r>
            <a:endParaRPr lang="fa-IR" sz="3200" b="1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1600200"/>
            <a:ext cx="8786874" cy="4525963"/>
          </a:xfrm>
        </p:spPr>
        <p:txBody>
          <a:bodyPr/>
          <a:lstStyle/>
          <a:p>
            <a:r>
              <a:rPr lang="fa-IR" b="1" dirty="0" smtClean="0">
                <a:cs typeface="B Nazanin" pitchFamily="2" charset="-78"/>
              </a:rPr>
              <a:t>با توجه به عامل بیماری و علائم بالینی، لیشمانیوز جلدی (سالک) در انسان به دو شکل سالک شهری (خشك) و سالک روستایی (مرطوب) بروز می</a:t>
            </a:r>
            <a:r>
              <a:rPr lang="en-US" b="1" dirty="0" smtClean="0">
                <a:cs typeface="B Nazanin" pitchFamily="2" charset="-78"/>
              </a:rPr>
              <a:t>‏</a:t>
            </a:r>
            <a:r>
              <a:rPr lang="fa-IR" b="1" dirty="0" smtClean="0">
                <a:cs typeface="B Nazanin" pitchFamily="2" charset="-78"/>
              </a:rPr>
              <a:t>کند.</a:t>
            </a:r>
            <a:endParaRPr lang="en-US" b="1" dirty="0" smtClean="0">
              <a:cs typeface="B Nazanin" pitchFamily="2" charset="-78"/>
            </a:endParaRPr>
          </a:p>
          <a:p>
            <a:endParaRPr lang="fa-IR" dirty="0"/>
          </a:p>
        </p:txBody>
      </p:sp>
      <p:pic>
        <p:nvPicPr>
          <p:cNvPr id="2050" name="Picture 2" descr="Leishmaniasis in children (7) آرگا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165" y="3297116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857364"/>
            <a:ext cx="8229600" cy="2857520"/>
          </a:xfrm>
        </p:spPr>
        <p:txBody>
          <a:bodyPr>
            <a:normAutofit/>
          </a:bodyPr>
          <a:lstStyle/>
          <a:p>
            <a:r>
              <a:rPr lang="fa-IR" b="1" dirty="0" smtClean="0">
                <a:cs typeface="B Nazanin" pitchFamily="2" charset="-78"/>
              </a:rPr>
              <a:t>ليشمانيوز جلدي (سالک) نوع شهری</a:t>
            </a:r>
            <a:endParaRPr lang="fa-IR" b="1" dirty="0"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616" y="649909"/>
            <a:ext cx="5185111" cy="714356"/>
          </a:xfrm>
          <a:solidFill>
            <a:srgbClr val="FFC000"/>
          </a:solidFill>
        </p:spPr>
        <p:txBody>
          <a:bodyPr>
            <a:noAutofit/>
          </a:bodyPr>
          <a:lstStyle/>
          <a:p>
            <a:r>
              <a:rPr lang="fa-IR" sz="2400" b="1" dirty="0" smtClean="0">
                <a:cs typeface="B Titr" panose="00000700000000000000" pitchFamily="2" charset="-78"/>
              </a:rPr>
              <a:t>راهنمای مراقبت لیشمانیوز جلدی در ایران</a:t>
            </a:r>
            <a:endParaRPr lang="fa-IR" sz="2400" b="1" dirty="0">
              <a:cs typeface="B Titr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923928" y="1196752"/>
            <a:ext cx="4572000" cy="51717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altLang="en-US" sz="3200" dirty="0">
                <a:cs typeface="B Titr" panose="00000700000000000000" pitchFamily="2" charset="-78"/>
              </a:rPr>
              <a:t/>
            </a:r>
            <a:br>
              <a:rPr lang="fa-IR" altLang="en-US" sz="3200" dirty="0">
                <a:cs typeface="B Titr" panose="00000700000000000000" pitchFamily="2" charset="-78"/>
              </a:rPr>
            </a:br>
            <a:r>
              <a:rPr lang="fa-IR" altLang="en-US" sz="3200" dirty="0">
                <a:cs typeface="B Titr" panose="00000700000000000000" pitchFamily="2" charset="-78"/>
              </a:rPr>
              <a:t>دانشکده علوم پزشکی ساوه</a:t>
            </a:r>
            <a:br>
              <a:rPr lang="fa-IR" altLang="en-US" sz="3200" dirty="0">
                <a:cs typeface="B Titr" panose="00000700000000000000" pitchFamily="2" charset="-78"/>
              </a:rPr>
            </a:br>
            <a:r>
              <a:rPr lang="fa-IR" altLang="en-US" sz="3200" dirty="0">
                <a:cs typeface="B Titr" panose="00000700000000000000" pitchFamily="2" charset="-78"/>
              </a:rPr>
              <a:t>معاونت بهداشت </a:t>
            </a:r>
            <a:br>
              <a:rPr lang="fa-IR" altLang="en-US" sz="3200" dirty="0">
                <a:cs typeface="B Titr" panose="00000700000000000000" pitchFamily="2" charset="-78"/>
              </a:rPr>
            </a:br>
            <a:r>
              <a:rPr lang="fa-IR" altLang="en-US" sz="3200" dirty="0">
                <a:cs typeface="B Titr" panose="00000700000000000000" pitchFamily="2" charset="-78"/>
              </a:rPr>
              <a:t>واحد پیشگیری از بیماریها</a:t>
            </a:r>
            <a:br>
              <a:rPr lang="fa-IR" altLang="en-US" sz="3200" dirty="0">
                <a:cs typeface="B Titr" panose="00000700000000000000" pitchFamily="2" charset="-78"/>
              </a:rPr>
            </a:br>
            <a:r>
              <a:rPr lang="fa-IR" altLang="en-US" sz="3200" dirty="0">
                <a:cs typeface="B Titr" panose="00000700000000000000" pitchFamily="2" charset="-78"/>
              </a:rPr>
              <a:t>مدرس: دکتر کبری ناصح</a:t>
            </a:r>
            <a:br>
              <a:rPr lang="fa-IR" altLang="en-US" sz="3200" dirty="0">
                <a:cs typeface="B Titr" panose="00000700000000000000" pitchFamily="2" charset="-78"/>
              </a:rPr>
            </a:br>
            <a:r>
              <a:rPr lang="fa-IR" altLang="en-US" sz="3200" dirty="0">
                <a:cs typeface="B Titr" panose="00000700000000000000" pitchFamily="2" charset="-78"/>
              </a:rPr>
              <a:t>پزشک واحد بیماریها</a:t>
            </a:r>
            <a:r>
              <a:rPr lang="en-US" altLang="en-US" sz="3200" dirty="0">
                <a:cs typeface="B Titr" panose="00000700000000000000" pitchFamily="2" charset="-78"/>
              </a:rPr>
              <a:t/>
            </a:r>
            <a:br>
              <a:rPr lang="en-US" altLang="en-US" sz="3200" dirty="0">
                <a:cs typeface="B Titr" panose="00000700000000000000" pitchFamily="2" charset="-78"/>
              </a:rPr>
            </a:br>
            <a:endParaRPr lang="fa-IR" sz="3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39442"/>
            <a:ext cx="1816184" cy="1349828"/>
          </a:xfrm>
          <a:prstGeom prst="rect">
            <a:avLst/>
          </a:prstGeom>
        </p:spPr>
      </p:pic>
      <p:pic>
        <p:nvPicPr>
          <p:cNvPr id="1026" name="Picture 2" descr="بیماری سالک چیست؟ - سایت پزشکی و مجله سلامتی راستینه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900" y="2249037"/>
            <a:ext cx="2916932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70"/>
          </a:xfrm>
          <a:solidFill>
            <a:schemeClr val="accent6"/>
          </a:solidFill>
        </p:spPr>
        <p:txBody>
          <a:bodyPr>
            <a:normAutofit/>
          </a:bodyPr>
          <a:lstStyle/>
          <a:p>
            <a:r>
              <a:rPr lang="fa-IR" sz="5400" b="1" dirty="0" smtClean="0">
                <a:cs typeface="B Nazanin" pitchFamily="2" charset="-78"/>
              </a:rPr>
              <a:t>عامل بیماری در ایران</a:t>
            </a:r>
            <a:endParaRPr lang="fa-IR" sz="5400" b="1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268760"/>
            <a:ext cx="8715436" cy="4525963"/>
          </a:xfrm>
        </p:spPr>
        <p:txBody>
          <a:bodyPr>
            <a:normAutofit/>
          </a:bodyPr>
          <a:lstStyle/>
          <a:p>
            <a:r>
              <a:rPr lang="fa-IR" sz="2800" b="1" dirty="0" smtClean="0">
                <a:cs typeface="B Nazanin" pitchFamily="2" charset="-78"/>
              </a:rPr>
              <a:t>به بیماری ناشی از لیشمانیا در پوست، لیشمانیوز جلدی یا سالك گفته می شود، كه در دنیای قدیم از جمله ایران عامل آن عمدتاً لیشمانیا تروپیكا </a:t>
            </a:r>
            <a:r>
              <a:rPr lang="en-US" sz="2800" b="1" dirty="0" smtClean="0">
                <a:cs typeface="B Nazanin" pitchFamily="2" charset="-78"/>
              </a:rPr>
              <a:t>(</a:t>
            </a:r>
            <a:r>
              <a:rPr lang="en-US" sz="2800" b="1" dirty="0" err="1" smtClean="0">
                <a:cs typeface="B Nazanin" pitchFamily="2" charset="-78"/>
              </a:rPr>
              <a:t>L.tropica</a:t>
            </a:r>
            <a:r>
              <a:rPr lang="en-US" sz="2800" b="1" dirty="0" smtClean="0">
                <a:cs typeface="B Nazanin" pitchFamily="2" charset="-78"/>
              </a:rPr>
              <a:t>)</a:t>
            </a:r>
            <a:r>
              <a:rPr lang="fa-IR" sz="2800" b="1" dirty="0" smtClean="0">
                <a:cs typeface="B Nazanin" pitchFamily="2" charset="-78"/>
              </a:rPr>
              <a:t>است.</a:t>
            </a:r>
            <a:endParaRPr lang="en-US" sz="2800" b="1" dirty="0" smtClean="0">
              <a:cs typeface="B Nazanin" pitchFamily="2" charset="-78"/>
            </a:endParaRPr>
          </a:p>
          <a:p>
            <a:pPr>
              <a:buNone/>
            </a:pPr>
            <a:r>
              <a:rPr lang="en-US" sz="2800" b="1" dirty="0" smtClean="0">
                <a:cs typeface="B Nazanin" pitchFamily="2" charset="-78"/>
              </a:rPr>
              <a:t> </a:t>
            </a:r>
          </a:p>
          <a:p>
            <a:r>
              <a:rPr lang="fa-IR" sz="2800" b="1" dirty="0" smtClean="0">
                <a:cs typeface="B Nazanin" pitchFamily="2" charset="-78"/>
              </a:rPr>
              <a:t>به دلیل ظاهر ضایعه به آن نوع خشک نیز گفته می</a:t>
            </a:r>
            <a:r>
              <a:rPr lang="en-US" sz="2800" b="1" dirty="0" smtClean="0">
                <a:cs typeface="B Nazanin" pitchFamily="2" charset="-78"/>
              </a:rPr>
              <a:t>‏</a:t>
            </a:r>
            <a:r>
              <a:rPr lang="fa-IR" sz="2800" b="1" dirty="0" smtClean="0">
                <a:cs typeface="B Nazanin" pitchFamily="2" charset="-78"/>
              </a:rPr>
              <a:t>شود. از آنجا که مخزن آن عمدتاً انسان و بیماران مبتلا می</a:t>
            </a:r>
            <a:r>
              <a:rPr lang="en-US" sz="2800" b="1" dirty="0" smtClean="0">
                <a:cs typeface="B Nazanin" pitchFamily="2" charset="-78"/>
              </a:rPr>
              <a:t>‏</a:t>
            </a:r>
            <a:r>
              <a:rPr lang="fa-IR" sz="2800" b="1" dirty="0" smtClean="0">
                <a:cs typeface="B Nazanin" pitchFamily="2" charset="-78"/>
              </a:rPr>
              <a:t>باشند، به</a:t>
            </a:r>
            <a:r>
              <a:rPr lang="en-US" sz="2800" b="1" dirty="0" smtClean="0">
                <a:cs typeface="B Nazanin" pitchFamily="2" charset="-78"/>
              </a:rPr>
              <a:t> ‏</a:t>
            </a:r>
            <a:r>
              <a:rPr lang="fa-IR" sz="2800" b="1" dirty="0" smtClean="0">
                <a:cs typeface="B Nazanin" pitchFamily="2" charset="-78"/>
              </a:rPr>
              <a:t>نام نوع آنتروپونتیك </a:t>
            </a:r>
            <a:r>
              <a:rPr lang="en-US" sz="2800" b="1" dirty="0" smtClean="0">
                <a:cs typeface="B Nazanin" pitchFamily="2" charset="-78"/>
              </a:rPr>
              <a:t>(</a:t>
            </a:r>
            <a:r>
              <a:rPr lang="en-US" sz="2800" b="1" dirty="0" err="1" smtClean="0">
                <a:cs typeface="B Nazanin" pitchFamily="2" charset="-78"/>
              </a:rPr>
              <a:t>Anthroponotic</a:t>
            </a:r>
            <a:r>
              <a:rPr lang="en-US" sz="2800" b="1" dirty="0" smtClean="0">
                <a:cs typeface="B Nazanin" pitchFamily="2" charset="-78"/>
              </a:rPr>
              <a:t> Cutaneous</a:t>
            </a:r>
          </a:p>
          <a:p>
            <a:r>
              <a:rPr lang="en-US" sz="2800" b="1" dirty="0" smtClean="0">
                <a:cs typeface="B Nazanin" pitchFamily="2" charset="-78"/>
              </a:rPr>
              <a:t> </a:t>
            </a:r>
            <a:r>
              <a:rPr lang="en-US" sz="2800" b="1" dirty="0" err="1" smtClean="0">
                <a:cs typeface="B Nazanin" pitchFamily="2" charset="-78"/>
              </a:rPr>
              <a:t>Leishmaniasis</a:t>
            </a:r>
            <a:r>
              <a:rPr lang="en-US" sz="2800" b="1" dirty="0" smtClean="0">
                <a:cs typeface="B Nazanin" pitchFamily="2" charset="-78"/>
              </a:rPr>
              <a:t>= ACL)</a:t>
            </a:r>
            <a:r>
              <a:rPr lang="fa-IR" sz="2800" b="1" dirty="0" smtClean="0">
                <a:cs typeface="B Nazanin" pitchFamily="2" charset="-78"/>
              </a:rPr>
              <a:t> گفته می</a:t>
            </a:r>
            <a:r>
              <a:rPr lang="en-US" sz="2800" b="1" dirty="0" smtClean="0">
                <a:cs typeface="B Nazanin" pitchFamily="2" charset="-78"/>
              </a:rPr>
              <a:t>‏</a:t>
            </a:r>
            <a:r>
              <a:rPr lang="fa-IR" sz="2800" b="1" dirty="0" smtClean="0">
                <a:cs typeface="B Nazanin" pitchFamily="2" charset="-78"/>
              </a:rPr>
              <a:t>شود.</a:t>
            </a:r>
            <a:endParaRPr lang="fa-IR" sz="2800" b="1" dirty="0"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70"/>
          </a:xfrm>
          <a:solidFill>
            <a:schemeClr val="accent6"/>
          </a:solidFill>
        </p:spPr>
        <p:txBody>
          <a:bodyPr>
            <a:normAutofit/>
          </a:bodyPr>
          <a:lstStyle/>
          <a:p>
            <a:r>
              <a:rPr lang="fa-IR" sz="5400" b="1" dirty="0" smtClean="0">
                <a:cs typeface="B Nazanin" pitchFamily="2" charset="-78"/>
              </a:rPr>
              <a:t>مخزن بیماری در ایران</a:t>
            </a:r>
            <a:endParaRPr lang="fa-IR" sz="5400" b="1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829" y="1107265"/>
            <a:ext cx="8643998" cy="1571636"/>
          </a:xfrm>
        </p:spPr>
        <p:txBody>
          <a:bodyPr/>
          <a:lstStyle/>
          <a:p>
            <a:r>
              <a:rPr lang="fa-IR" sz="2800" b="1" dirty="0" smtClean="0">
                <a:cs typeface="B Nazanin" pitchFamily="2" charset="-78"/>
              </a:rPr>
              <a:t>مخزن اصلی بیماری انسان های مبتلا به سالك خصوصاً مبتلایان به شكل مزمن و لوپوئيد بيماري می</a:t>
            </a:r>
            <a:r>
              <a:rPr lang="en-US" sz="2800" b="1" dirty="0" smtClean="0">
                <a:cs typeface="B Nazanin" pitchFamily="2" charset="-78"/>
              </a:rPr>
              <a:t>‏</a:t>
            </a:r>
            <a:r>
              <a:rPr lang="fa-IR" sz="2800" b="1" dirty="0" smtClean="0">
                <a:cs typeface="B Nazanin" pitchFamily="2" charset="-78"/>
              </a:rPr>
              <a:t>باشند</a:t>
            </a:r>
          </a:p>
          <a:p>
            <a:r>
              <a:rPr lang="fa-IR" sz="2800" b="1" dirty="0" smtClean="0">
                <a:cs typeface="B Nazanin" pitchFamily="2" charset="-78"/>
              </a:rPr>
              <a:t> سگ هم به طور اتفاقی به اين بیماری مبتلا می</a:t>
            </a:r>
            <a:r>
              <a:rPr lang="en-US" sz="2800" b="1" dirty="0" smtClean="0">
                <a:cs typeface="B Nazanin" pitchFamily="2" charset="-78"/>
              </a:rPr>
              <a:t>‏</a:t>
            </a:r>
            <a:r>
              <a:rPr lang="fa-IR" sz="2800" b="1" dirty="0" smtClean="0">
                <a:cs typeface="B Nazanin" pitchFamily="2" charset="-78"/>
              </a:rPr>
              <a:t>گردد.</a:t>
            </a:r>
            <a:endParaRPr lang="en-US" sz="2800" b="1" dirty="0" smtClean="0">
              <a:cs typeface="B Nazanin" pitchFamily="2" charset="-78"/>
            </a:endParaRPr>
          </a:p>
          <a:p>
            <a:endParaRPr lang="fa-IR" dirty="0"/>
          </a:p>
        </p:txBody>
      </p:sp>
      <p:pic>
        <p:nvPicPr>
          <p:cNvPr id="5" name="Picture 4" descr="66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808" y="2857496"/>
            <a:ext cx="6085910" cy="3811864"/>
          </a:xfrm>
          <a:prstGeom prst="rect">
            <a:avLst/>
          </a:prstGeom>
        </p:spPr>
      </p:pic>
      <p:pic>
        <p:nvPicPr>
          <p:cNvPr id="6" name="Picture 4" descr="بیماری سالک چیست ؟ — علائم، علت ابتلا، تشخیص و درمان – فرادرس - مجله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829" y="2857496"/>
            <a:ext cx="2627979" cy="3811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70"/>
          </a:xfrm>
          <a:solidFill>
            <a:schemeClr val="accent6"/>
          </a:solidFill>
        </p:spPr>
        <p:txBody>
          <a:bodyPr>
            <a:normAutofit/>
          </a:bodyPr>
          <a:lstStyle/>
          <a:p>
            <a:r>
              <a:rPr lang="fa-IR" sz="5400" b="1" dirty="0" smtClean="0">
                <a:cs typeface="B Nazanin" pitchFamily="2" charset="-78"/>
              </a:rPr>
              <a:t>ناقل بیماری</a:t>
            </a:r>
            <a:endParaRPr lang="fa-IR" sz="5400" b="1" dirty="0">
              <a:cs typeface="B Nazanin" pitchFamily="2" charset="-78"/>
            </a:endParaRPr>
          </a:p>
        </p:txBody>
      </p:sp>
      <p:pic>
        <p:nvPicPr>
          <p:cNvPr id="8" name="Picture 2" descr="ورامین از مناطق بومی و آندمیک بیماری سالک در تهران است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684180"/>
            <a:ext cx="4176464" cy="1985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357126" y="1412775"/>
            <a:ext cx="8786874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b="1" dirty="0" smtClean="0">
                <a:cs typeface="B Nazanin" pitchFamily="2" charset="-78"/>
              </a:rPr>
              <a:t>گونه</a:t>
            </a:r>
            <a:r>
              <a:rPr lang="en-US" sz="4000" b="1" dirty="0" smtClean="0">
                <a:cs typeface="B Nazanin" pitchFamily="2" charset="-78"/>
              </a:rPr>
              <a:t>‏</a:t>
            </a:r>
            <a:r>
              <a:rPr lang="fa-IR" sz="4000" b="1" dirty="0" smtClean="0">
                <a:cs typeface="B Nazanin" pitchFamily="2" charset="-78"/>
              </a:rPr>
              <a:t>هایی از پشه خاكی</a:t>
            </a:r>
            <a:r>
              <a:rPr lang="en-US" sz="4000" b="1" dirty="0" smtClean="0">
                <a:cs typeface="B Nazanin" pitchFamily="2" charset="-78"/>
              </a:rPr>
              <a:t>‏</a:t>
            </a:r>
            <a:r>
              <a:rPr lang="fa-IR" sz="4000" b="1" dirty="0" smtClean="0">
                <a:cs typeface="B Nazanin" pitchFamily="2" charset="-78"/>
              </a:rPr>
              <a:t>های ماده از جنس فلبوتوموس (</a:t>
            </a:r>
            <a:r>
              <a:rPr lang="en-US" sz="4000" b="1" dirty="0" smtClean="0">
                <a:cs typeface="B Nazanin" pitchFamily="2" charset="-78"/>
              </a:rPr>
              <a:t>( </a:t>
            </a:r>
            <a:r>
              <a:rPr lang="en-US" sz="4000" b="1" dirty="0" err="1" smtClean="0">
                <a:cs typeface="B Nazanin" pitchFamily="2" charset="-78"/>
              </a:rPr>
              <a:t>Phlebotomus</a:t>
            </a:r>
            <a:r>
              <a:rPr lang="fa-IR" sz="4000" b="1" dirty="0" smtClean="0">
                <a:cs typeface="B Nazanin" pitchFamily="2" charset="-78"/>
              </a:rPr>
              <a:t> است كه انـــدازه آن </a:t>
            </a:r>
            <a:r>
              <a:rPr lang="en-US" sz="4000" b="1" dirty="0" smtClean="0">
                <a:cs typeface="B Nazanin" pitchFamily="2" charset="-78"/>
              </a:rPr>
              <a:t>1/5-3</a:t>
            </a:r>
            <a:r>
              <a:rPr lang="fa-IR" sz="4000" b="1" dirty="0" smtClean="0">
                <a:cs typeface="B Nazanin" pitchFamily="2" charset="-78"/>
              </a:rPr>
              <a:t> میلیمتر وبدن آن پر از مو و به رنگ زرد می</a:t>
            </a:r>
            <a:r>
              <a:rPr lang="en-US" sz="4000" b="1" dirty="0" smtClean="0">
                <a:cs typeface="B Nazanin" pitchFamily="2" charset="-78"/>
              </a:rPr>
              <a:t>‏</a:t>
            </a:r>
            <a:r>
              <a:rPr lang="fa-IR" sz="4000" b="1" dirty="0" smtClean="0">
                <a:cs typeface="B Nazanin" pitchFamily="2" charset="-78"/>
              </a:rPr>
              <a:t>باشد. در لیشمانیوز جلدی نوع شهری، فلبوتوموس سرژنتی ناقل اصلی بيماري است.</a:t>
            </a:r>
            <a:endParaRPr lang="en-US" sz="4000" b="1" dirty="0" smtClean="0">
              <a:cs typeface="B Nazanin" pitchFamily="2" charset="-78"/>
            </a:endParaRPr>
          </a:p>
          <a:p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chemeClr val="accent6"/>
          </a:solidFill>
        </p:spPr>
        <p:txBody>
          <a:bodyPr>
            <a:normAutofit/>
          </a:bodyPr>
          <a:lstStyle/>
          <a:p>
            <a:r>
              <a:rPr lang="fa-IR" sz="3200" b="1" dirty="0" smtClean="0">
                <a:cs typeface="B Titr" panose="00000700000000000000" pitchFamily="2" charset="-78"/>
              </a:rPr>
              <a:t>علائم بالینی سالك نوع شهري </a:t>
            </a:r>
            <a:r>
              <a:rPr lang="en-US" sz="3200" b="1" dirty="0" smtClean="0">
                <a:cs typeface="B Titr" panose="00000700000000000000" pitchFamily="2" charset="-78"/>
              </a:rPr>
              <a:t>(ACL)</a:t>
            </a:r>
            <a:r>
              <a:rPr lang="fa-IR" sz="3200" b="1" dirty="0" smtClean="0">
                <a:cs typeface="B Titr" panose="00000700000000000000" pitchFamily="2" charset="-78"/>
              </a:rPr>
              <a:t> در انسان</a:t>
            </a:r>
            <a:endParaRPr lang="fa-IR" sz="3200" b="1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563" y="1340768"/>
            <a:ext cx="8786874" cy="4525963"/>
          </a:xfrm>
        </p:spPr>
        <p:txBody>
          <a:bodyPr/>
          <a:lstStyle/>
          <a:p>
            <a:r>
              <a:rPr lang="fa-IR" sz="2400" b="1" dirty="0" smtClean="0">
                <a:cs typeface="B Nazanin" pitchFamily="2" charset="-78"/>
              </a:rPr>
              <a:t>دوره کمون درلیشمانیوز جلدی نوع خشك ( شهری ) طولانی تر از نوع روستایی بوده و به طور معمول </a:t>
            </a:r>
            <a:r>
              <a:rPr lang="en-US" sz="2400" b="1" dirty="0" smtClean="0">
                <a:cs typeface="B Nazanin" pitchFamily="2" charset="-78"/>
              </a:rPr>
              <a:t>2</a:t>
            </a:r>
            <a:r>
              <a:rPr lang="fa-IR" sz="2400" b="1" dirty="0" smtClean="0">
                <a:cs typeface="B Nazanin" pitchFamily="2" charset="-78"/>
              </a:rPr>
              <a:t> تا </a:t>
            </a:r>
            <a:r>
              <a:rPr lang="en-US" sz="2400" b="1" dirty="0" smtClean="0">
                <a:cs typeface="B Nazanin" pitchFamily="2" charset="-78"/>
              </a:rPr>
              <a:t>8</a:t>
            </a:r>
            <a:r>
              <a:rPr lang="fa-IR" sz="2400" b="1" dirty="0" smtClean="0">
                <a:cs typeface="B Nazanin" pitchFamily="2" charset="-78"/>
              </a:rPr>
              <a:t> ماه و گاهي بيشتر می باشد.</a:t>
            </a:r>
          </a:p>
          <a:p>
            <a:r>
              <a:rPr lang="fa-IR" sz="2400" b="1" dirty="0" smtClean="0">
                <a:cs typeface="B Nazanin" pitchFamily="2" charset="-78"/>
              </a:rPr>
              <a:t>این بیماری دارای مراحل و اشکال بالینی مختلف است.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fa-IR" dirty="0"/>
          </a:p>
        </p:txBody>
      </p:sp>
      <p:pic>
        <p:nvPicPr>
          <p:cNvPr id="4" name="Picture 3" descr="88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2849788"/>
            <a:ext cx="7560840" cy="35315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268760"/>
            <a:ext cx="8786874" cy="7079772"/>
          </a:xfrm>
        </p:spPr>
        <p:txBody>
          <a:bodyPr>
            <a:normAutofit/>
          </a:bodyPr>
          <a:lstStyle/>
          <a:p>
            <a:r>
              <a:rPr lang="fa-IR" sz="2100" b="1" dirty="0" smtClean="0">
                <a:cs typeface="B Nazanin" pitchFamily="2" charset="-78"/>
              </a:rPr>
              <a:t>پس از گذشت دوره كمون در محل گزش پشه، پاپول سرخ رنگی ظاهر می شود این پاپول نرم و بی درد است و دراثر فشار محو نمی شود. گاه خارش مختصری دارد.</a:t>
            </a:r>
          </a:p>
          <a:p>
            <a:pPr>
              <a:buNone/>
            </a:pPr>
            <a:endParaRPr lang="fa-IR" sz="2100" b="1" dirty="0" smtClean="0">
              <a:cs typeface="B Nazanin" pitchFamily="2" charset="-78"/>
            </a:endParaRPr>
          </a:p>
          <a:p>
            <a:r>
              <a:rPr lang="fa-IR" sz="2100" b="1" dirty="0" smtClean="0">
                <a:cs typeface="B Nazanin" pitchFamily="2" charset="-78"/>
              </a:rPr>
              <a:t>پس ازگذشت چند هفته یا چندماه پاپول فعال شده، ضایعه بزرگتر شده و اطراف آن را هاله قرمز رنگی فرا می</a:t>
            </a:r>
            <a:r>
              <a:rPr lang="en-US" sz="2100" b="1" dirty="0" smtClean="0">
                <a:cs typeface="B Nazanin" pitchFamily="2" charset="-78"/>
              </a:rPr>
              <a:t>‏</a:t>
            </a:r>
            <a:r>
              <a:rPr lang="fa-IR" sz="2100" b="1" dirty="0" smtClean="0">
                <a:cs typeface="B Nazanin" pitchFamily="2" charset="-78"/>
              </a:rPr>
              <a:t>گیرد و كم كم بر اثر تجمع سلول ها در آن، ضایعه سفت می</a:t>
            </a:r>
            <a:r>
              <a:rPr lang="en-US" sz="2100" b="1" dirty="0" smtClean="0">
                <a:cs typeface="B Nazanin" pitchFamily="2" charset="-78"/>
              </a:rPr>
              <a:t>‏</a:t>
            </a:r>
            <a:r>
              <a:rPr lang="fa-IR" sz="2100" b="1" dirty="0" smtClean="0">
                <a:cs typeface="B Nazanin" pitchFamily="2" charset="-78"/>
              </a:rPr>
              <a:t>شود.</a:t>
            </a:r>
          </a:p>
          <a:p>
            <a:pPr>
              <a:buNone/>
            </a:pPr>
            <a:endParaRPr lang="fa-IR" sz="2100" b="1" dirty="0" smtClean="0">
              <a:cs typeface="B Nazanin" pitchFamily="2" charset="-78"/>
            </a:endParaRPr>
          </a:p>
          <a:p>
            <a:r>
              <a:rPr lang="fa-IR" sz="2100" b="1" dirty="0" smtClean="0">
                <a:cs typeface="B Nazanin" pitchFamily="2" charset="-78"/>
              </a:rPr>
              <a:t>پس از گذشت </a:t>
            </a:r>
            <a:r>
              <a:rPr lang="en-US" sz="2100" b="1" dirty="0" smtClean="0">
                <a:cs typeface="B Nazanin" pitchFamily="2" charset="-78"/>
              </a:rPr>
              <a:t>2</a:t>
            </a:r>
            <a:r>
              <a:rPr lang="fa-IR" sz="2100" b="1" dirty="0" smtClean="0">
                <a:cs typeface="B Nazanin" pitchFamily="2" charset="-78"/>
              </a:rPr>
              <a:t> تا </a:t>
            </a:r>
            <a:r>
              <a:rPr lang="en-US" sz="2100" b="1" dirty="0" smtClean="0">
                <a:cs typeface="B Nazanin" pitchFamily="2" charset="-78"/>
              </a:rPr>
              <a:t>3</a:t>
            </a:r>
            <a:r>
              <a:rPr lang="fa-IR" sz="2100" b="1" dirty="0" smtClean="0">
                <a:cs typeface="B Nazanin" pitchFamily="2" charset="-78"/>
              </a:rPr>
              <a:t> ماه پاپول به صورت دانه</a:t>
            </a:r>
            <a:r>
              <a:rPr lang="en-US" sz="2100" b="1" dirty="0" smtClean="0">
                <a:cs typeface="B Nazanin" pitchFamily="2" charset="-78"/>
              </a:rPr>
              <a:t>‌</a:t>
            </a:r>
            <a:r>
              <a:rPr lang="fa-IR" sz="2100" b="1" dirty="0" smtClean="0">
                <a:cs typeface="B Nazanin" pitchFamily="2" charset="-78"/>
              </a:rPr>
              <a:t>ای سرخ و برجسته با سطحی صاف و شفاف و قوامی نسبتاً سفت در می</a:t>
            </a:r>
            <a:r>
              <a:rPr lang="en-US" sz="2100" b="1" dirty="0" smtClean="0">
                <a:cs typeface="B Nazanin" pitchFamily="2" charset="-78"/>
              </a:rPr>
              <a:t>‏</a:t>
            </a:r>
            <a:r>
              <a:rPr lang="fa-IR" sz="2100" b="1" dirty="0" smtClean="0">
                <a:cs typeface="B Nazanin" pitchFamily="2" charset="-78"/>
              </a:rPr>
              <a:t>آید.</a:t>
            </a:r>
          </a:p>
          <a:p>
            <a:pPr>
              <a:buNone/>
            </a:pPr>
            <a:endParaRPr lang="fa-IR" sz="2100" b="1" dirty="0" smtClean="0">
              <a:cs typeface="B Nazanin" pitchFamily="2" charset="-78"/>
            </a:endParaRPr>
          </a:p>
          <a:p>
            <a:r>
              <a:rPr lang="fa-IR" sz="2100" b="1" dirty="0" smtClean="0">
                <a:cs typeface="B Nazanin" pitchFamily="2" charset="-78"/>
              </a:rPr>
              <a:t>روی آن فرو رفتگی به عمق یك میلیمتر كه ته آن پوسته پوسته است دیده می</a:t>
            </a:r>
            <a:r>
              <a:rPr lang="en-US" sz="2100" b="1" dirty="0" smtClean="0">
                <a:cs typeface="B Nazanin" pitchFamily="2" charset="-78"/>
              </a:rPr>
              <a:t>‏</a:t>
            </a:r>
            <a:r>
              <a:rPr lang="fa-IR" sz="2100" b="1" dirty="0" smtClean="0">
                <a:cs typeface="B Nazanin" pitchFamily="2" charset="-78"/>
              </a:rPr>
              <a:t>شود. به تدریج مایع سروز ترشح می كند و ممکن است ضایعه به صورت زخمی باز در آید. زخم حدودی مشخص و حاشیه</a:t>
            </a:r>
            <a:r>
              <a:rPr lang="en-US" sz="2100" b="1" dirty="0" smtClean="0">
                <a:cs typeface="B Nazanin" pitchFamily="2" charset="-78"/>
              </a:rPr>
              <a:t>‏</a:t>
            </a:r>
            <a:r>
              <a:rPr lang="fa-IR" sz="2100" b="1" dirty="0" smtClean="0">
                <a:cs typeface="B Nazanin" pitchFamily="2" charset="-78"/>
              </a:rPr>
              <a:t>ای نامنظم و برجسته دارد كه روی آن را دلمه</a:t>
            </a:r>
            <a:r>
              <a:rPr lang="en-US" sz="2100" b="1" dirty="0" smtClean="0">
                <a:cs typeface="B Nazanin" pitchFamily="2" charset="-78"/>
              </a:rPr>
              <a:t>‌</a:t>
            </a:r>
            <a:r>
              <a:rPr lang="fa-IR" sz="2100" b="1" dirty="0" smtClean="0">
                <a:cs typeface="B Nazanin" pitchFamily="2" charset="-78"/>
              </a:rPr>
              <a:t>ای كثیف و قهوه ای رنگ مي</a:t>
            </a:r>
            <a:r>
              <a:rPr lang="en-US" sz="2100" b="1" dirty="0" smtClean="0">
                <a:cs typeface="B Nazanin" pitchFamily="2" charset="-78"/>
              </a:rPr>
              <a:t>‏</a:t>
            </a:r>
            <a:r>
              <a:rPr lang="fa-IR" sz="2100" b="1" dirty="0" smtClean="0">
                <a:cs typeface="B Nazanin" pitchFamily="2" charset="-78"/>
              </a:rPr>
              <a:t>پوشاند.</a:t>
            </a:r>
            <a:endParaRPr lang="en-US" sz="2100" b="1" dirty="0" smtClean="0">
              <a:cs typeface="B Nazanin" pitchFamily="2" charset="-78"/>
            </a:endParaRPr>
          </a:p>
          <a:p>
            <a:endParaRPr lang="fa-IR" dirty="0" smtClean="0"/>
          </a:p>
          <a:p>
            <a:pPr>
              <a:buNone/>
            </a:pPr>
            <a:endParaRPr lang="fa-IR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chemeClr val="accent6"/>
          </a:solidFill>
        </p:spPr>
        <p:txBody>
          <a:bodyPr>
            <a:normAutofit/>
          </a:bodyPr>
          <a:lstStyle/>
          <a:p>
            <a:r>
              <a:rPr lang="fa-IR" sz="3200" b="1" dirty="0" smtClean="0">
                <a:cs typeface="B Titr" panose="00000700000000000000" pitchFamily="2" charset="-78"/>
              </a:rPr>
              <a:t>علائم بالینی سالك نوع شهري </a:t>
            </a:r>
            <a:r>
              <a:rPr lang="en-US" sz="3200" b="1" dirty="0" smtClean="0">
                <a:cs typeface="B Titr" panose="00000700000000000000" pitchFamily="2" charset="-78"/>
              </a:rPr>
              <a:t>(ACL)</a:t>
            </a:r>
            <a:r>
              <a:rPr lang="fa-IR" sz="3200" b="1" dirty="0" smtClean="0">
                <a:cs typeface="B Titr" panose="00000700000000000000" pitchFamily="2" charset="-78"/>
              </a:rPr>
              <a:t> در انسان</a:t>
            </a:r>
            <a:endParaRPr lang="fa-IR" sz="3200" b="1" dirty="0">
              <a:cs typeface="B Titr" panose="000007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14356"/>
          </a:xfrm>
        </p:spPr>
        <p:txBody>
          <a:bodyPr>
            <a:noAutofit/>
          </a:bodyPr>
          <a:lstStyle/>
          <a:p>
            <a:r>
              <a:rPr lang="fa-IR" b="1" dirty="0" smtClean="0">
                <a:cs typeface="B Nazanin" pitchFamily="2" charset="-78"/>
              </a:rPr>
              <a:t>دوره بالینی سالک شهری</a:t>
            </a:r>
            <a:endParaRPr lang="fa-IR" b="1" dirty="0">
              <a:cs typeface="B Nazanin" pitchFamily="2" charset="-78"/>
            </a:endParaRPr>
          </a:p>
        </p:txBody>
      </p:sp>
      <p:pic>
        <p:nvPicPr>
          <p:cNvPr id="4" name="Content Placeholder 3" descr="125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1214422"/>
            <a:ext cx="8143931" cy="53578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14356"/>
          </a:xfrm>
          <a:solidFill>
            <a:schemeClr val="accent6"/>
          </a:solidFill>
        </p:spPr>
        <p:txBody>
          <a:bodyPr>
            <a:normAutofit fontScale="90000"/>
          </a:bodyPr>
          <a:lstStyle/>
          <a:p>
            <a:r>
              <a:rPr lang="fa-IR" dirty="0" smtClean="0"/>
              <a:t> </a:t>
            </a:r>
            <a:r>
              <a:rPr lang="fa-IR" b="1" dirty="0" smtClean="0">
                <a:cs typeface="B Nazanin" pitchFamily="2" charset="-78"/>
              </a:rPr>
              <a:t>تصاویری از زخم سالک</a:t>
            </a:r>
            <a:endParaRPr lang="fa-IR" b="1" dirty="0">
              <a:cs typeface="B Nazanin" pitchFamily="2" charset="-78"/>
            </a:endParaRPr>
          </a:p>
        </p:txBody>
      </p:sp>
      <p:pic>
        <p:nvPicPr>
          <p:cNvPr id="4" name="Content Placeholder 3" descr="987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1636" y="2407635"/>
            <a:ext cx="7940728" cy="291109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204864"/>
            <a:ext cx="8229600" cy="1571628"/>
          </a:xfrm>
        </p:spPr>
        <p:txBody>
          <a:bodyPr/>
          <a:lstStyle/>
          <a:p>
            <a:r>
              <a:rPr lang="fa-IR" b="1" dirty="0" smtClean="0">
                <a:cs typeface="B Nazanin" pitchFamily="2" charset="-78"/>
              </a:rPr>
              <a:t>لیشمانیوز جلدی (سالک) نوع روستایی</a:t>
            </a:r>
            <a:endParaRPr lang="fa-IR" b="1" dirty="0"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85794"/>
          </a:xfrm>
          <a:solidFill>
            <a:schemeClr val="accent6"/>
          </a:solidFill>
        </p:spPr>
        <p:txBody>
          <a:bodyPr/>
          <a:lstStyle/>
          <a:p>
            <a:r>
              <a:rPr lang="fa-IR" b="1" dirty="0" smtClean="0">
                <a:cs typeface="B Nazanin" pitchFamily="2" charset="-78"/>
              </a:rPr>
              <a:t>عامل بیماری در ایران</a:t>
            </a:r>
            <a:endParaRPr lang="fa-IR" b="1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1428736"/>
            <a:ext cx="8786874" cy="5143536"/>
          </a:xfrm>
        </p:spPr>
        <p:txBody>
          <a:bodyPr/>
          <a:lstStyle/>
          <a:p>
            <a:r>
              <a:rPr lang="fa-IR" sz="4000" b="1" dirty="0" smtClean="0"/>
              <a:t>لیشمانیا ماژور عامل بیماری ليشمانيوز جلدي نوع روستایی بوده كه به دلیل وجود ترشح در ضایعه به نام نوع مرطوب نامیده می</a:t>
            </a:r>
            <a:r>
              <a:rPr lang="en-US" sz="4000" b="1" dirty="0" smtClean="0"/>
              <a:t>‏</a:t>
            </a:r>
            <a:r>
              <a:rPr lang="fa-IR" sz="4000" b="1" dirty="0" smtClean="0"/>
              <a:t>شود. لیشمانیا ماژور به دلیل داشتن مخزن جونده به نام نوع زئونوتــــیك </a:t>
            </a:r>
            <a:r>
              <a:rPr lang="en-US" sz="4000" b="1" dirty="0" smtClean="0"/>
              <a:t>( </a:t>
            </a:r>
            <a:r>
              <a:rPr lang="en-US" sz="4000" b="1" dirty="0" err="1" smtClean="0"/>
              <a:t>Zoonotic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Cutaneous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Leishmaniasis</a:t>
            </a:r>
            <a:r>
              <a:rPr lang="en-US" sz="4000" b="1" dirty="0" smtClean="0"/>
              <a:t>, ZCL)</a:t>
            </a:r>
            <a:r>
              <a:rPr lang="fa-IR" sz="4000" b="1" dirty="0" smtClean="0"/>
              <a:t> نيز نامیده می</a:t>
            </a:r>
            <a:r>
              <a:rPr lang="en-US" sz="4000" b="1" dirty="0" smtClean="0"/>
              <a:t>‏</a:t>
            </a:r>
            <a:r>
              <a:rPr lang="fa-IR" sz="4000" b="1" dirty="0" smtClean="0"/>
              <a:t>شود.</a:t>
            </a:r>
            <a:endParaRPr lang="en-US" sz="4000" b="1" dirty="0" smtClean="0"/>
          </a:p>
          <a:p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70"/>
          </a:xfrm>
          <a:solidFill>
            <a:schemeClr val="accent6"/>
          </a:solidFill>
        </p:spPr>
        <p:txBody>
          <a:bodyPr>
            <a:noAutofit/>
          </a:bodyPr>
          <a:lstStyle/>
          <a:p>
            <a:r>
              <a:rPr lang="fa-IR" sz="4800" b="1" dirty="0" smtClean="0"/>
              <a:t>مخزن بیماری در ایران</a:t>
            </a:r>
            <a:endParaRPr lang="fa-IR" sz="4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928670"/>
            <a:ext cx="8715436" cy="4525963"/>
          </a:xfrm>
        </p:spPr>
        <p:txBody>
          <a:bodyPr>
            <a:noAutofit/>
          </a:bodyPr>
          <a:lstStyle/>
          <a:p>
            <a:r>
              <a:rPr lang="fa-IR" sz="3600" b="1" dirty="0" smtClean="0"/>
              <a:t>در </a:t>
            </a:r>
            <a:r>
              <a:rPr lang="fa-IR" sz="2800" b="1" dirty="0" smtClean="0"/>
              <a:t>لیشمانیوز نوع روستایی، مخزن بیماری عمدتاً جوندگان صحرایی بوده و تاکنون چهار گونه از آن</a:t>
            </a:r>
            <a:r>
              <a:rPr lang="en-US" sz="2800" b="1" dirty="0" smtClean="0"/>
              <a:t>‏</a:t>
            </a:r>
            <a:r>
              <a:rPr lang="fa-IR" sz="2800" b="1" dirty="0" smtClean="0"/>
              <a:t>ها به عنوان مخازن اصلی بیماری در ایران شناخته شده</a:t>
            </a:r>
            <a:r>
              <a:rPr lang="en-US" sz="2800" b="1" dirty="0" smtClean="0"/>
              <a:t>‏</a:t>
            </a:r>
            <a:r>
              <a:rPr lang="fa-IR" sz="2800" b="1" dirty="0" smtClean="0"/>
              <a:t>اند (رومبومیس اپیموس، مریونس لیبیکوس، مریونس هوریانه و تاترا ایندیکا).</a:t>
            </a:r>
            <a:endParaRPr lang="fa-IR" sz="28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2924944"/>
            <a:ext cx="4824536" cy="36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785818"/>
          </a:xfrm>
          <a:solidFill>
            <a:schemeClr val="accent6"/>
          </a:solidFill>
        </p:spPr>
        <p:txBody>
          <a:bodyPr>
            <a:noAutofit/>
          </a:bodyPr>
          <a:lstStyle/>
          <a:p>
            <a:r>
              <a:rPr lang="fa-IR" sz="6000" dirty="0" smtClean="0">
                <a:cs typeface="B Nazanin" pitchFamily="2" charset="-78"/>
              </a:rPr>
              <a:t>مقدمه</a:t>
            </a:r>
            <a:endParaRPr lang="fa-IR" sz="6000" dirty="0">
              <a:cs typeface="B Nazanin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844" y="1124744"/>
            <a:ext cx="8858312" cy="4857784"/>
          </a:xfrm>
        </p:spPr>
        <p:txBody>
          <a:bodyPr>
            <a:normAutofit/>
          </a:bodyPr>
          <a:lstStyle/>
          <a:p>
            <a:pPr algn="just"/>
            <a:r>
              <a:rPr lang="fa-IR" sz="2800" b="1" dirty="0">
                <a:solidFill>
                  <a:schemeClr val="tx1"/>
                </a:solidFill>
                <a:cs typeface="B Nazanin" pitchFamily="2" charset="-78"/>
              </a:rPr>
              <a:t>بیماری سالك در مناطق گرمسیری </a:t>
            </a:r>
            <a:r>
              <a:rPr lang="fa-IR" sz="2800" b="1" dirty="0" smtClean="0">
                <a:solidFill>
                  <a:schemeClr val="tx1"/>
                </a:solidFill>
                <a:cs typeface="B Nazanin" pitchFamily="2" charset="-78"/>
              </a:rPr>
              <a:t>آمریكا</a:t>
            </a:r>
            <a:r>
              <a:rPr lang="fa-IR" sz="2800" b="1" dirty="0">
                <a:solidFill>
                  <a:schemeClr val="tx1"/>
                </a:solidFill>
                <a:cs typeface="B Nazanin" pitchFamily="2" charset="-78"/>
              </a:rPr>
              <a:t>، آفریقا و شبه قاره هند و در نواحی نیمه گرمسیری آسیای جنوب غربی و ناحیه مدیترانه آندمیك </a:t>
            </a:r>
            <a:r>
              <a:rPr lang="fa-IR" sz="2800" b="1" dirty="0" smtClean="0">
                <a:solidFill>
                  <a:schemeClr val="tx1"/>
                </a:solidFill>
                <a:cs typeface="B Nazanin" pitchFamily="2" charset="-78"/>
              </a:rPr>
              <a:t>است.</a:t>
            </a:r>
          </a:p>
          <a:p>
            <a:pPr algn="just"/>
            <a:r>
              <a:rPr lang="fa-IR" sz="2800" b="1" dirty="0" smtClean="0">
                <a:solidFill>
                  <a:schemeClr val="tx1"/>
                </a:solidFill>
                <a:cs typeface="B Nazanin" pitchFamily="2" charset="-78"/>
              </a:rPr>
              <a:t>اگر </a:t>
            </a:r>
            <a:r>
              <a:rPr lang="fa-IR" sz="2800" b="1" dirty="0">
                <a:solidFill>
                  <a:schemeClr val="tx1"/>
                </a:solidFill>
                <a:cs typeface="B Nazanin" pitchFamily="2" charset="-78"/>
              </a:rPr>
              <a:t>چه بیماری سالك </a:t>
            </a:r>
            <a:r>
              <a:rPr lang="fa-IR" sz="2800" b="1" dirty="0" smtClean="0">
                <a:solidFill>
                  <a:schemeClr val="tx1"/>
                </a:solidFill>
                <a:cs typeface="B Nazanin" pitchFamily="2" charset="-78"/>
              </a:rPr>
              <a:t>معمولا </a:t>
            </a:r>
            <a:r>
              <a:rPr lang="fa-IR" sz="2800" b="1" dirty="0">
                <a:solidFill>
                  <a:schemeClr val="tx1"/>
                </a:solidFill>
                <a:cs typeface="B Nazanin" pitchFamily="2" charset="-78"/>
              </a:rPr>
              <a:t>با مرگ و میر </a:t>
            </a:r>
            <a:r>
              <a:rPr lang="fa-IR" sz="2800" b="1" dirty="0" smtClean="0">
                <a:solidFill>
                  <a:schemeClr val="tx1"/>
                </a:solidFill>
                <a:cs typeface="B Nazanin" pitchFamily="2" charset="-78"/>
              </a:rPr>
              <a:t>بالایی </a:t>
            </a:r>
            <a:r>
              <a:rPr lang="fa-IR" sz="2800" b="1" dirty="0">
                <a:solidFill>
                  <a:schemeClr val="tx1"/>
                </a:solidFill>
                <a:cs typeface="B Nazanin" pitchFamily="2" charset="-78"/>
              </a:rPr>
              <a:t>همراه نیست ولی میزان </a:t>
            </a:r>
            <a:r>
              <a:rPr lang="fa-IR" sz="2800" b="1" dirty="0" smtClean="0">
                <a:solidFill>
                  <a:schemeClr val="tx1"/>
                </a:solidFill>
                <a:cs typeface="B Nazanin" pitchFamily="2" charset="-78"/>
              </a:rPr>
              <a:t>ابتلا بالا </a:t>
            </a:r>
            <a:r>
              <a:rPr lang="fa-IR" sz="2800" b="1" dirty="0">
                <a:solidFill>
                  <a:schemeClr val="tx1"/>
                </a:solidFill>
                <a:cs typeface="B Nazanin" pitchFamily="2" charset="-78"/>
              </a:rPr>
              <a:t>و ایجاد ضایعات بد شكل پوستی كه در برخی موارد تا بیش ازیكسال باقی می ماند و جوشگاه </a:t>
            </a:r>
            <a:r>
              <a:rPr lang="fa-IR" sz="2800" b="1" dirty="0" smtClean="0">
                <a:solidFill>
                  <a:schemeClr val="tx1"/>
                </a:solidFill>
                <a:cs typeface="B Nazanin" pitchFamily="2" charset="-78"/>
              </a:rPr>
              <a:t>(اسكار)پس </a:t>
            </a:r>
            <a:r>
              <a:rPr lang="fa-IR" sz="2800" b="1" dirty="0">
                <a:solidFill>
                  <a:schemeClr val="tx1"/>
                </a:solidFill>
                <a:cs typeface="B Nazanin" pitchFamily="2" charset="-78"/>
              </a:rPr>
              <a:t>از بهبودی آن نیز كه حتی با درمان استاندارد تا آخر عمر وجود دارد، قابل توجه است و موجب اذیت و آزار بیمار می گردد. </a:t>
            </a:r>
          </a:p>
        </p:txBody>
      </p:sp>
      <p:pic>
        <p:nvPicPr>
          <p:cNvPr id="1026" name="Picture 2" descr="جلوگیری از نیش زدن پشه + دفع پشه ( با عکس ) – کوروک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941168"/>
            <a:ext cx="2880320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70"/>
          </a:xfrm>
          <a:solidFill>
            <a:schemeClr val="accent6"/>
          </a:solidFill>
        </p:spPr>
        <p:txBody>
          <a:bodyPr>
            <a:normAutofit/>
          </a:bodyPr>
          <a:lstStyle/>
          <a:p>
            <a:r>
              <a:rPr lang="fa-IR" sz="5400" b="1" dirty="0" smtClean="0">
                <a:cs typeface="B Nazanin" pitchFamily="2" charset="-78"/>
              </a:rPr>
              <a:t>ناقل بیماری</a:t>
            </a:r>
            <a:endParaRPr lang="fa-IR" sz="5400" b="1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b="1" dirty="0" smtClean="0">
                <a:cs typeface="B Nazanin" pitchFamily="2" charset="-78"/>
              </a:rPr>
              <a:t>در لیشمانیوز جلدی روستایی فلبوتوموس پاپاتاسی ناقل اصلی است.</a:t>
            </a:r>
            <a:endParaRPr lang="en-US" b="1" dirty="0" smtClean="0">
              <a:cs typeface="B Nazanin" pitchFamily="2" charset="-78"/>
            </a:endParaRPr>
          </a:p>
          <a:p>
            <a:pPr>
              <a:buNone/>
            </a:pPr>
            <a:endParaRPr lang="fa-IR" dirty="0"/>
          </a:p>
        </p:txBody>
      </p:sp>
      <p:pic>
        <p:nvPicPr>
          <p:cNvPr id="1028" name="Picture 4" descr="همه چیز درباره بیماری «سالک» که این روزها بیشتر اسمش را می‌شنویم - خبرآنلاین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36912"/>
            <a:ext cx="6336703" cy="4028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65074"/>
            <a:ext cx="8229600" cy="40696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2835" y="939618"/>
            <a:ext cx="8643998" cy="5087488"/>
          </a:xfrm>
        </p:spPr>
        <p:txBody>
          <a:bodyPr>
            <a:normAutofit/>
          </a:bodyPr>
          <a:lstStyle/>
          <a:p>
            <a:r>
              <a:rPr lang="fa-IR" sz="2400" b="1" dirty="0" smtClean="0">
                <a:cs typeface="B Nazanin" pitchFamily="2" charset="-78"/>
              </a:rPr>
              <a:t>درلیشمانیوز جلدی نوع مرطوب ( روستایی)يا </a:t>
            </a:r>
            <a:r>
              <a:rPr lang="en-US" sz="2400" b="1" dirty="0" smtClean="0">
                <a:cs typeface="B Nazanin" pitchFamily="2" charset="-78"/>
              </a:rPr>
              <a:t>ZCL</a:t>
            </a:r>
            <a:r>
              <a:rPr lang="fa-IR" sz="2400" b="1" dirty="0" smtClean="0">
                <a:cs typeface="B Nazanin" pitchFamily="2" charset="-78"/>
              </a:rPr>
              <a:t> دوره كمون كوتاهتر از نوع شهری است و معمولا کمتر از </a:t>
            </a:r>
            <a:r>
              <a:rPr lang="en-US" sz="2400" b="1" dirty="0" smtClean="0">
                <a:cs typeface="B Nazanin" pitchFamily="2" charset="-78"/>
              </a:rPr>
              <a:t>4</a:t>
            </a:r>
            <a:r>
              <a:rPr lang="fa-IR" sz="2400" b="1" dirty="0" smtClean="0">
                <a:cs typeface="B Nazanin" pitchFamily="2" charset="-78"/>
              </a:rPr>
              <a:t> ماه می</a:t>
            </a:r>
            <a:r>
              <a:rPr lang="en-US" sz="2400" b="1" dirty="0" smtClean="0">
                <a:cs typeface="B Nazanin" pitchFamily="2" charset="-78"/>
              </a:rPr>
              <a:t>‏</a:t>
            </a:r>
            <a:r>
              <a:rPr lang="fa-IR" sz="2400" b="1" dirty="0" smtClean="0">
                <a:cs typeface="B Nazanin" pitchFamily="2" charset="-78"/>
              </a:rPr>
              <a:t>باشد.</a:t>
            </a:r>
            <a:endParaRPr lang="en-US" sz="2400" b="1" dirty="0" smtClean="0">
              <a:cs typeface="B Nazanin" pitchFamily="2" charset="-78"/>
            </a:endParaRPr>
          </a:p>
          <a:p>
            <a:r>
              <a:rPr lang="fa-IR" sz="2400" b="1" dirty="0" smtClean="0">
                <a:cs typeface="B Nazanin" pitchFamily="2" charset="-78"/>
              </a:rPr>
              <a:t>این شكل بیماری نیز دارای ضایعات بالینی مختلف می باشد. پس از طی دوره كمون ضایعه به صورت جوش همراه با التهاب حاد ظاهر می</a:t>
            </a:r>
            <a:r>
              <a:rPr lang="en-US" sz="2400" b="1" dirty="0" smtClean="0">
                <a:cs typeface="B Nazanin" pitchFamily="2" charset="-78"/>
              </a:rPr>
              <a:t>‏</a:t>
            </a:r>
            <a:r>
              <a:rPr lang="fa-IR" sz="2400" b="1" dirty="0" smtClean="0">
                <a:cs typeface="B Nazanin" pitchFamily="2" charset="-78"/>
              </a:rPr>
              <a:t>شود. پس از مدتی (چند روز تا چند هفته) زخمی شده كه به سرعت بزرگ و دور آن پرخون می</a:t>
            </a:r>
            <a:r>
              <a:rPr lang="en-US" sz="2400" b="1" dirty="0" smtClean="0">
                <a:cs typeface="B Nazanin" pitchFamily="2" charset="-78"/>
              </a:rPr>
              <a:t>‏</a:t>
            </a:r>
            <a:r>
              <a:rPr lang="fa-IR" sz="2400" b="1" dirty="0" smtClean="0">
                <a:cs typeface="B Nazanin" pitchFamily="2" charset="-78"/>
              </a:rPr>
              <a:t>گردد. زیر لبه زخم معموالً برجسته و دارای ترشح است. بهبودی ضایعه از مرکز و اطراف همزمان اتفاق می</a:t>
            </a:r>
            <a:r>
              <a:rPr lang="en-US" sz="2400" b="1" dirty="0" smtClean="0">
                <a:cs typeface="B Nazanin" pitchFamily="2" charset="-78"/>
              </a:rPr>
              <a:t>‏</a:t>
            </a:r>
            <a:r>
              <a:rPr lang="fa-IR" sz="2400" b="1" dirty="0" smtClean="0">
                <a:cs typeface="B Nazanin" pitchFamily="2" charset="-78"/>
              </a:rPr>
              <a:t>افتد و به طور معمول طی مدت </a:t>
            </a:r>
            <a:r>
              <a:rPr lang="en-US" sz="2400" b="1" dirty="0" smtClean="0">
                <a:cs typeface="B Nazanin" pitchFamily="2" charset="-78"/>
              </a:rPr>
              <a:t>4 – 6</a:t>
            </a:r>
            <a:r>
              <a:rPr lang="fa-IR" sz="2400" b="1" dirty="0" smtClean="0">
                <a:cs typeface="B Nazanin" pitchFamily="2" charset="-78"/>
              </a:rPr>
              <a:t> ماه پس از شروع آن کاملا بهبود می یابد اما به ندرت در افراد سالم بیش از این مدت طول می</a:t>
            </a:r>
            <a:r>
              <a:rPr lang="en-US" sz="2400" b="1" dirty="0" smtClean="0">
                <a:cs typeface="B Nazanin" pitchFamily="2" charset="-78"/>
              </a:rPr>
              <a:t>‏</a:t>
            </a:r>
            <a:r>
              <a:rPr lang="fa-IR" sz="2400" b="1" dirty="0" smtClean="0">
                <a:cs typeface="B Nazanin" pitchFamily="2" charset="-78"/>
              </a:rPr>
              <a:t>كشد.</a:t>
            </a:r>
            <a:endParaRPr lang="fa-IR" sz="2400" b="1" dirty="0">
              <a:cs typeface="B Nazanin" pitchFamily="2" charset="-78"/>
            </a:endParaRPr>
          </a:p>
        </p:txBody>
      </p:sp>
      <p:pic>
        <p:nvPicPr>
          <p:cNvPr id="4" name="Picture 3" descr="اسی و حشره شناسی اراک وبلاگ انگل شناسی،قارچ شن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272268"/>
            <a:ext cx="3960440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739"/>
            <a:ext cx="9144000" cy="928670"/>
          </a:xfrm>
          <a:prstGeom prst="rect">
            <a:avLst/>
          </a:prstGeom>
          <a:solidFill>
            <a:schemeClr val="accent6"/>
          </a:solidFill>
        </p:spPr>
        <p:txBody>
          <a:bodyPr vert="horz" lIns="91440" tIns="45720" rIns="91440" bIns="45720" rtlCol="1" anchor="ctr">
            <a:norm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3200" b="1" dirty="0">
                <a:cs typeface="B Titr" panose="00000700000000000000" pitchFamily="2" charset="-78"/>
              </a:rPr>
              <a:t>علائم بالینی ليشمانيوز جلدي نوع روستايي در انسان:</a:t>
            </a:r>
            <a:endParaRPr lang="fa-IR" sz="3200" b="1" dirty="0"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285728"/>
            <a:ext cx="8472518" cy="6286544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fa-IR" sz="2800" b="1" dirty="0" smtClean="0">
                <a:cs typeface="B Nazanin" pitchFamily="2" charset="-78"/>
              </a:rPr>
              <a:t>ضايعات متعدد در بیماران حتی بیش از </a:t>
            </a:r>
            <a:r>
              <a:rPr lang="en-US" sz="2800" b="1" dirty="0" smtClean="0">
                <a:cs typeface="B Nazanin" pitchFamily="2" charset="-78"/>
              </a:rPr>
              <a:t>200</a:t>
            </a:r>
            <a:r>
              <a:rPr lang="fa-IR" sz="2800" b="1" dirty="0" smtClean="0">
                <a:cs typeface="B Nazanin" pitchFamily="2" charset="-78"/>
              </a:rPr>
              <a:t> ضایعه نیز مشاهده شده است. اشكال متنوع دیگر شامل پوسته پوسته شونده، شاخی، زگیلی شكل و ... نیز گزارش شده است .</a:t>
            </a:r>
          </a:p>
          <a:p>
            <a:pPr>
              <a:lnSpc>
                <a:spcPct val="150000"/>
              </a:lnSpc>
            </a:pPr>
            <a:r>
              <a:rPr lang="fa-IR" sz="2800" b="1" dirty="0" smtClean="0">
                <a:cs typeface="B Nazanin" pitchFamily="2" charset="-78"/>
              </a:rPr>
              <a:t> بروز عفونت ثانویه میکروبی و قارچي ممکن است موجب وخامت بیماری گردد.</a:t>
            </a:r>
            <a:endParaRPr lang="en-US" sz="2800" b="1" dirty="0" smtClean="0">
              <a:cs typeface="B Nazanin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800" b="1" dirty="0" smtClean="0">
                <a:cs typeface="B Nazanin" pitchFamily="2" charset="-78"/>
              </a:rPr>
              <a:t>در این شکل بیماری اختلاف فصلی شدید مشاهده می</a:t>
            </a:r>
            <a:r>
              <a:rPr lang="en-US" sz="2800" b="1" dirty="0" smtClean="0">
                <a:cs typeface="B Nazanin" pitchFamily="2" charset="-78"/>
              </a:rPr>
              <a:t>‏</a:t>
            </a:r>
            <a:r>
              <a:rPr lang="fa-IR" sz="2800" b="1" dirty="0" smtClean="0">
                <a:cs typeface="B Nazanin" pitchFamily="2" charset="-78"/>
              </a:rPr>
              <a:t>شود به طوری که قسمت اعظم موارد طی ماه</a:t>
            </a:r>
            <a:r>
              <a:rPr lang="en-US" sz="2800" b="1" dirty="0" smtClean="0">
                <a:cs typeface="B Nazanin" pitchFamily="2" charset="-78"/>
              </a:rPr>
              <a:t>‏</a:t>
            </a:r>
            <a:r>
              <a:rPr lang="fa-IR" sz="2800" b="1" dirty="0" smtClean="0">
                <a:cs typeface="B Nazanin" pitchFamily="2" charset="-78"/>
              </a:rPr>
              <a:t>های آبان و آذر ظاهر می</a:t>
            </a:r>
            <a:r>
              <a:rPr lang="en-US" sz="2800" b="1" dirty="0" smtClean="0">
                <a:cs typeface="B Nazanin" pitchFamily="2" charset="-78"/>
              </a:rPr>
              <a:t>‏</a:t>
            </a:r>
            <a:r>
              <a:rPr lang="fa-IR" sz="2800" b="1" dirty="0" smtClean="0">
                <a:cs typeface="B Nazanin" pitchFamily="2" charset="-78"/>
              </a:rPr>
              <a:t>گردد.</a:t>
            </a:r>
          </a:p>
          <a:p>
            <a:pPr>
              <a:lnSpc>
                <a:spcPct val="150000"/>
              </a:lnSpc>
            </a:pPr>
            <a:r>
              <a:rPr lang="fa-IR" sz="2800" b="1" dirty="0" smtClean="0">
                <a:cs typeface="B Nazanin" pitchFamily="2" charset="-78"/>
              </a:rPr>
              <a:t>شدت ليشمانيوز جلدي نوع روستايي به مراتب بيشتر از ليشمانيوز جلدي نوع شهري است و بيش از </a:t>
            </a:r>
            <a:r>
              <a:rPr lang="en-US" sz="2800" b="1" dirty="0" smtClean="0">
                <a:cs typeface="B Nazanin" pitchFamily="2" charset="-78"/>
              </a:rPr>
              <a:t>%95</a:t>
            </a:r>
            <a:r>
              <a:rPr lang="fa-IR" sz="2800" b="1" dirty="0" smtClean="0">
                <a:cs typeface="B Nazanin" pitchFamily="2" charset="-78"/>
              </a:rPr>
              <a:t> موارد بيماري در كمتر از يك سال بهبود مي</a:t>
            </a:r>
            <a:r>
              <a:rPr lang="en-US" sz="2800" b="1" dirty="0" smtClean="0">
                <a:cs typeface="B Nazanin" pitchFamily="2" charset="-78"/>
              </a:rPr>
              <a:t>‏</a:t>
            </a:r>
            <a:r>
              <a:rPr lang="fa-IR" sz="2800" b="1" dirty="0" smtClean="0">
                <a:cs typeface="B Nazanin" pitchFamily="2" charset="-78"/>
              </a:rPr>
              <a:t>يابند.</a:t>
            </a:r>
            <a:endParaRPr lang="en-US" sz="2800" b="1" dirty="0" smtClean="0">
              <a:cs typeface="B Nazanin" pitchFamily="2" charset="-78"/>
            </a:endParaRPr>
          </a:p>
          <a:p>
            <a:endParaRPr lang="en-US" dirty="0" smtClean="0"/>
          </a:p>
          <a:p>
            <a:endParaRPr lang="fa-IR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32"/>
          </a:xfrm>
          <a:solidFill>
            <a:schemeClr val="accent6">
              <a:lumMod val="75000"/>
            </a:schemeClr>
          </a:solidFill>
        </p:spPr>
        <p:txBody>
          <a:bodyPr/>
          <a:lstStyle/>
          <a:p>
            <a:r>
              <a:rPr lang="fa-IR" b="1" dirty="0" smtClean="0">
                <a:cs typeface="B Titr" panose="00000700000000000000" pitchFamily="2" charset="-78"/>
              </a:rPr>
              <a:t>دوره بالینی سالک روستایی</a:t>
            </a:r>
            <a:endParaRPr lang="fa-IR" b="1" dirty="0">
              <a:cs typeface="B Titr" panose="00000700000000000000" pitchFamily="2" charset="-78"/>
            </a:endParaRPr>
          </a:p>
        </p:txBody>
      </p:sp>
      <p:pic>
        <p:nvPicPr>
          <p:cNvPr id="4" name="Content Placeholder 3" descr="986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87326" y="1600200"/>
            <a:ext cx="5969348" cy="4525963"/>
          </a:xfr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chemeClr val="accent6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fa-IR" sz="3600" b="1" dirty="0" smtClean="0">
                <a:cs typeface="B Titr" panose="00000700000000000000" pitchFamily="2" charset="-78"/>
              </a:rPr>
              <a:t>چرخه زندگی پشه ناقل بیماری</a:t>
            </a:r>
            <a:endParaRPr lang="fa-IR" sz="3600" b="1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96752"/>
            <a:ext cx="8229600" cy="4525963"/>
          </a:xfrm>
        </p:spPr>
        <p:txBody>
          <a:bodyPr>
            <a:normAutofit/>
          </a:bodyPr>
          <a:lstStyle/>
          <a:p>
            <a:r>
              <a:rPr lang="fa-IR" sz="2800" b="1" dirty="0" smtClean="0">
                <a:cs typeface="B Nazanin" pitchFamily="2" charset="-78"/>
              </a:rPr>
              <a:t>پشه</a:t>
            </a:r>
            <a:r>
              <a:rPr lang="en-US" sz="2800" b="1" dirty="0" smtClean="0">
                <a:cs typeface="B Nazanin" pitchFamily="2" charset="-78"/>
              </a:rPr>
              <a:t>‏</a:t>
            </a:r>
            <a:r>
              <a:rPr lang="fa-IR" sz="2800" b="1" dirty="0" smtClean="0">
                <a:cs typeface="B Nazanin" pitchFamily="2" charset="-78"/>
              </a:rPr>
              <a:t>خاكی ماده به طور متناوب و مکرر خون می</a:t>
            </a:r>
            <a:r>
              <a:rPr lang="en-US" sz="2800" b="1" dirty="0" smtClean="0">
                <a:cs typeface="B Nazanin" pitchFamily="2" charset="-78"/>
              </a:rPr>
              <a:t>‏</a:t>
            </a:r>
            <a:r>
              <a:rPr lang="fa-IR" sz="2800" b="1" dirty="0" smtClean="0">
                <a:cs typeface="B Nazanin" pitchFamily="2" charset="-78"/>
              </a:rPr>
              <a:t>خورد و درموقع خون خوردن آلوده می</a:t>
            </a:r>
            <a:r>
              <a:rPr lang="en-US" sz="2800" b="1" dirty="0" smtClean="0">
                <a:cs typeface="B Nazanin" pitchFamily="2" charset="-78"/>
              </a:rPr>
              <a:t>‏</a:t>
            </a:r>
            <a:r>
              <a:rPr lang="fa-IR" sz="2800" b="1" dirty="0" smtClean="0">
                <a:cs typeface="B Nazanin" pitchFamily="2" charset="-78"/>
              </a:rPr>
              <a:t>شود و پس از حدود </a:t>
            </a:r>
            <a:r>
              <a:rPr lang="en-US" sz="2800" b="1" dirty="0" smtClean="0">
                <a:cs typeface="B Nazanin" pitchFamily="2" charset="-78"/>
              </a:rPr>
              <a:t>4</a:t>
            </a:r>
            <a:r>
              <a:rPr lang="fa-IR" sz="2800" b="1" dirty="0" smtClean="0">
                <a:cs typeface="B Nazanin" pitchFamily="2" charset="-78"/>
              </a:rPr>
              <a:t> الی </a:t>
            </a:r>
            <a:r>
              <a:rPr lang="en-US" sz="2800" b="1" dirty="0" smtClean="0">
                <a:cs typeface="B Nazanin" pitchFamily="2" charset="-78"/>
              </a:rPr>
              <a:t>18</a:t>
            </a:r>
            <a:r>
              <a:rPr lang="fa-IR" sz="2800" b="1" dirty="0" smtClean="0">
                <a:cs typeface="B Nazanin" pitchFamily="2" charset="-78"/>
              </a:rPr>
              <a:t> روز بر حسب نوع انگل و گونه پشه</a:t>
            </a:r>
            <a:r>
              <a:rPr lang="en-US" sz="2800" b="1" dirty="0" smtClean="0">
                <a:cs typeface="B Nazanin" pitchFamily="2" charset="-78"/>
              </a:rPr>
              <a:t>‏</a:t>
            </a:r>
            <a:r>
              <a:rPr lang="fa-IR" sz="2800" b="1" dirty="0" smtClean="0">
                <a:cs typeface="B Nazanin" pitchFamily="2" charset="-78"/>
              </a:rPr>
              <a:t>خاکی و شرایط آب و هوایی، می</a:t>
            </a:r>
            <a:r>
              <a:rPr lang="en-US" sz="2800" b="1" dirty="0" smtClean="0">
                <a:cs typeface="B Nazanin" pitchFamily="2" charset="-78"/>
              </a:rPr>
              <a:t>‏</a:t>
            </a:r>
            <a:r>
              <a:rPr lang="fa-IR" sz="2800" b="1" dirty="0" smtClean="0">
                <a:cs typeface="B Nazanin" pitchFamily="2" charset="-78"/>
              </a:rPr>
              <a:t>تواند آلودگی را به میزبان مهره دار دیگر منتقل كند.</a:t>
            </a:r>
          </a:p>
          <a:p>
            <a:pPr>
              <a:buNone/>
            </a:pPr>
            <a:endParaRPr lang="fa-IR" sz="2800" b="1" dirty="0" smtClean="0">
              <a:cs typeface="B Nazanin" pitchFamily="2" charset="-78"/>
            </a:endParaRPr>
          </a:p>
          <a:p>
            <a:r>
              <a:rPr lang="fa-IR" sz="2800" b="1" dirty="0" smtClean="0">
                <a:cs typeface="B Nazanin" pitchFamily="2" charset="-78"/>
              </a:rPr>
              <a:t>خونخواری پشه</a:t>
            </a:r>
            <a:r>
              <a:rPr lang="en-US" sz="2800" b="1" dirty="0" smtClean="0">
                <a:cs typeface="B Nazanin" pitchFamily="2" charset="-78"/>
              </a:rPr>
              <a:t>‏</a:t>
            </a:r>
            <a:r>
              <a:rPr lang="fa-IR" sz="2800" b="1" dirty="0" smtClean="0">
                <a:cs typeface="B Nazanin" pitchFamily="2" charset="-78"/>
              </a:rPr>
              <a:t>خاكی معمولا ازغروب آفتاب شروع و در طول شب ادامه دارد، اکثر فعالیت آن در نیمه اول شب است ولی در فصل گرما در خیلی از مناطق تا صبح ادامه دارد.</a:t>
            </a:r>
            <a:endParaRPr lang="fa-IR" sz="2800" b="1" dirty="0">
              <a:cs typeface="B Nazanin" pitchFamily="2" charset="-78"/>
            </a:endParaRPr>
          </a:p>
        </p:txBody>
      </p:sp>
      <p:pic>
        <p:nvPicPr>
          <p:cNvPr id="1026" name="Picture 2" descr="پشه | ساعدنیو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509120"/>
            <a:ext cx="1809750" cy="213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  <a:solidFill>
            <a:schemeClr val="accent6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fa-IR" sz="3200" b="1" dirty="0" smtClean="0">
                <a:cs typeface="B Titr" panose="00000700000000000000" pitchFamily="2" charset="-78"/>
              </a:rPr>
              <a:t>چرخه زندگی پشه ناقل بیماری</a:t>
            </a:r>
            <a:endParaRPr lang="fa-IR" sz="3200" b="1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525963"/>
          </a:xfrm>
        </p:spPr>
        <p:txBody>
          <a:bodyPr>
            <a:normAutofit/>
          </a:bodyPr>
          <a:lstStyle/>
          <a:p>
            <a:r>
              <a:rPr lang="fa-IR" sz="2800" b="1" dirty="0" smtClean="0">
                <a:cs typeface="B Nazanin" pitchFamily="2" charset="-78"/>
              </a:rPr>
              <a:t>پشه خاکی روزها را در جای تاریك و مرطوب به خصوص زیر تخت</a:t>
            </a:r>
            <a:r>
              <a:rPr lang="en-US" sz="2800" b="1" dirty="0" smtClean="0">
                <a:cs typeface="B Nazanin" pitchFamily="2" charset="-78"/>
              </a:rPr>
              <a:t>‏</a:t>
            </a:r>
            <a:r>
              <a:rPr lang="fa-IR" sz="2800" b="1" dirty="0" smtClean="0">
                <a:cs typeface="B Nazanin" pitchFamily="2" charset="-78"/>
              </a:rPr>
              <a:t>ها، پشت كمدها، شكاف دیوارها و گوشه دیوارها، زیر زمین و سایر قسمت</a:t>
            </a:r>
            <a:r>
              <a:rPr lang="en-US" sz="2800" b="1" dirty="0" smtClean="0">
                <a:cs typeface="B Nazanin" pitchFamily="2" charset="-78"/>
              </a:rPr>
              <a:t>‏</a:t>
            </a:r>
            <a:r>
              <a:rPr lang="fa-IR" sz="2800" b="1" dirty="0" smtClean="0">
                <a:cs typeface="B Nazanin" pitchFamily="2" charset="-78"/>
              </a:rPr>
              <a:t>های سایه دار اماكن انسانی یا حیوانی شامل لانه های پرندگان، جوندگان و زیر تخته سنگها استراحت می كند.</a:t>
            </a:r>
          </a:p>
          <a:p>
            <a:endParaRPr lang="fa-IR" sz="2800" b="1" dirty="0">
              <a:cs typeface="B Nazanin" pitchFamily="2" charset="-78"/>
            </a:endParaRPr>
          </a:p>
          <a:p>
            <a:r>
              <a:rPr lang="fa-IR" sz="2800" b="1" dirty="0">
                <a:cs typeface="B Nazanin" pitchFamily="2" charset="-78"/>
              </a:rPr>
              <a:t>پرواز پشه خاکی منقطع و طول پرواز آن کوتاه است (حداکثر </a:t>
            </a:r>
            <a:r>
              <a:rPr lang="en-US" sz="2800" b="1" dirty="0">
                <a:cs typeface="B Nazanin" pitchFamily="2" charset="-78"/>
              </a:rPr>
              <a:t>500</a:t>
            </a:r>
            <a:r>
              <a:rPr lang="fa-IR" sz="2800" b="1" dirty="0">
                <a:cs typeface="B Nazanin" pitchFamily="2" charset="-78"/>
              </a:rPr>
              <a:t> متر). حداکثر ارتفاع پرواز پشه خاکی در کشور ما در شرایط آب و هوایی مناسب حدود </a:t>
            </a:r>
            <a:r>
              <a:rPr lang="en-US" sz="2800" b="1" dirty="0">
                <a:cs typeface="B Nazanin" pitchFamily="2" charset="-78"/>
              </a:rPr>
              <a:t>20</a:t>
            </a:r>
            <a:r>
              <a:rPr lang="fa-IR" sz="2800" b="1" dirty="0">
                <a:cs typeface="B Nazanin" pitchFamily="2" charset="-78"/>
              </a:rPr>
              <a:t> متر می</a:t>
            </a:r>
            <a:r>
              <a:rPr lang="en-US" sz="2800" b="1" dirty="0">
                <a:cs typeface="B Nazanin" pitchFamily="2" charset="-78"/>
              </a:rPr>
              <a:t>‏</a:t>
            </a:r>
            <a:r>
              <a:rPr lang="fa-IR" sz="2800" b="1" dirty="0">
                <a:cs typeface="B Nazanin" pitchFamily="2" charset="-78"/>
              </a:rPr>
              <a:t>باشد.</a:t>
            </a:r>
            <a:endParaRPr lang="en-US" sz="2800" b="1" dirty="0">
              <a:cs typeface="B Nazanin" pitchFamily="2" charset="-78"/>
            </a:endParaRPr>
          </a:p>
          <a:p>
            <a:endParaRPr lang="fa-IR" sz="2800" b="1" dirty="0" smtClean="0">
              <a:cs typeface="B Nazanin" pitchFamily="2" charset="-78"/>
            </a:endParaRPr>
          </a:p>
          <a:p>
            <a:endParaRPr lang="fa-IR" sz="2800" b="1" dirty="0">
              <a:cs typeface="B Nazanin" pitchFamily="2" charset="-78"/>
            </a:endParaRPr>
          </a:p>
          <a:p>
            <a:endParaRPr lang="fa-IR" sz="2800" b="1" dirty="0" smtClean="0">
              <a:cs typeface="B Nazanin" pitchFamily="2" charset="-78"/>
            </a:endParaRPr>
          </a:p>
          <a:p>
            <a:pPr>
              <a:buNone/>
            </a:pPr>
            <a:endParaRPr lang="fa-IR" b="1" dirty="0" smtClean="0">
              <a:cs typeface="B Nazanin" pitchFamily="2" charset="-78"/>
            </a:endParaRPr>
          </a:p>
          <a:p>
            <a:endParaRPr lang="fa-IR" b="1" dirty="0"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8374" y="1340768"/>
            <a:ext cx="8786874" cy="6286544"/>
          </a:xfrm>
        </p:spPr>
        <p:txBody>
          <a:bodyPr/>
          <a:lstStyle/>
          <a:p>
            <a:r>
              <a:rPr lang="fa-IR" b="1" dirty="0" smtClean="0">
                <a:cs typeface="B Nazanin" pitchFamily="2" charset="-78"/>
              </a:rPr>
              <a:t>تخم</a:t>
            </a:r>
            <a:r>
              <a:rPr lang="en-US" b="1" dirty="0" smtClean="0">
                <a:cs typeface="B Nazanin" pitchFamily="2" charset="-78"/>
              </a:rPr>
              <a:t>‏</a:t>
            </a:r>
            <a:r>
              <a:rPr lang="fa-IR" b="1" dirty="0" smtClean="0">
                <a:cs typeface="B Nazanin" pitchFamily="2" charset="-78"/>
              </a:rPr>
              <a:t>ها در درجه حرارت مناسب باز می</a:t>
            </a:r>
            <a:r>
              <a:rPr lang="en-US" b="1" dirty="0" smtClean="0">
                <a:cs typeface="B Nazanin" pitchFamily="2" charset="-78"/>
              </a:rPr>
              <a:t>‏</a:t>
            </a:r>
            <a:r>
              <a:rPr lang="fa-IR" b="1" dirty="0" smtClean="0">
                <a:cs typeface="B Nazanin" pitchFamily="2" charset="-78"/>
              </a:rPr>
              <a:t>شوند و پس از طی چهار مرحله لاروی تبدیل به شفیره (پوپ) می</a:t>
            </a:r>
            <a:r>
              <a:rPr lang="en-US" b="1" dirty="0" smtClean="0">
                <a:cs typeface="B Nazanin" pitchFamily="2" charset="-78"/>
              </a:rPr>
              <a:t>‏</a:t>
            </a:r>
            <a:r>
              <a:rPr lang="fa-IR" b="1" dirty="0" smtClean="0">
                <a:cs typeface="B Nazanin" pitchFamily="2" charset="-78"/>
              </a:rPr>
              <a:t>گردد و سپس پشه بالغ از آن خارج می شود. از زمان تخم</a:t>
            </a:r>
            <a:r>
              <a:rPr lang="en-US" b="1" dirty="0" smtClean="0">
                <a:cs typeface="B Nazanin" pitchFamily="2" charset="-78"/>
              </a:rPr>
              <a:t>‏</a:t>
            </a:r>
            <a:r>
              <a:rPr lang="fa-IR" b="1" dirty="0" smtClean="0">
                <a:cs typeface="B Nazanin" pitchFamily="2" charset="-78"/>
              </a:rPr>
              <a:t>گذاری تا خروج حشره بالغ </a:t>
            </a:r>
            <a:r>
              <a:rPr lang="en-US" b="1" dirty="0" smtClean="0">
                <a:cs typeface="B Nazanin" pitchFamily="2" charset="-78"/>
              </a:rPr>
              <a:t>20</a:t>
            </a:r>
            <a:r>
              <a:rPr lang="fa-IR" b="1" dirty="0" smtClean="0">
                <a:cs typeface="B Nazanin" pitchFamily="2" charset="-78"/>
              </a:rPr>
              <a:t> الی </a:t>
            </a:r>
            <a:r>
              <a:rPr lang="en-US" b="1" dirty="0" smtClean="0">
                <a:cs typeface="B Nazanin" pitchFamily="2" charset="-78"/>
              </a:rPr>
              <a:t>40</a:t>
            </a:r>
            <a:r>
              <a:rPr lang="fa-IR" b="1" dirty="0" smtClean="0">
                <a:cs typeface="B Nazanin" pitchFamily="2" charset="-78"/>
              </a:rPr>
              <a:t> روز طول می</a:t>
            </a:r>
            <a:r>
              <a:rPr lang="en-US" b="1" dirty="0" smtClean="0">
                <a:cs typeface="B Nazanin" pitchFamily="2" charset="-78"/>
              </a:rPr>
              <a:t>‏</a:t>
            </a:r>
            <a:r>
              <a:rPr lang="fa-IR" b="1" dirty="0" smtClean="0">
                <a:cs typeface="B Nazanin" pitchFamily="2" charset="-78"/>
              </a:rPr>
              <a:t>کشد.</a:t>
            </a:r>
            <a:endParaRPr lang="en-US" b="1" dirty="0" smtClean="0">
              <a:cs typeface="B Nazanin" pitchFamily="2" charset="-78"/>
            </a:endParaRPr>
          </a:p>
          <a:p>
            <a:endParaRPr lang="en-US" b="1" dirty="0">
              <a:cs typeface="B Nazanin" pitchFamily="2" charset="-78"/>
            </a:endParaRPr>
          </a:p>
          <a:p>
            <a:r>
              <a:rPr lang="fa-IR" b="1" dirty="0">
                <a:cs typeface="B Nazanin" pitchFamily="2" charset="-78"/>
              </a:rPr>
              <a:t>طول عمر پشه خاكی ماده در </a:t>
            </a:r>
            <a:endParaRPr lang="en-US" b="1" dirty="0" smtClean="0">
              <a:cs typeface="B Nazanin" pitchFamily="2" charset="-78"/>
            </a:endParaRPr>
          </a:p>
          <a:p>
            <a:pPr marL="0" indent="0">
              <a:buNone/>
            </a:pPr>
            <a:r>
              <a:rPr lang="fa-IR" b="1" dirty="0" smtClean="0">
                <a:cs typeface="B Nazanin" pitchFamily="2" charset="-78"/>
              </a:rPr>
              <a:t>شرایط </a:t>
            </a:r>
            <a:r>
              <a:rPr lang="fa-IR" b="1" dirty="0">
                <a:cs typeface="B Nazanin" pitchFamily="2" charset="-78"/>
              </a:rPr>
              <a:t>مناسب حدود </a:t>
            </a:r>
            <a:r>
              <a:rPr lang="en-US" b="1" dirty="0">
                <a:cs typeface="B Nazanin" pitchFamily="2" charset="-78"/>
              </a:rPr>
              <a:t>1/5</a:t>
            </a:r>
            <a:r>
              <a:rPr lang="fa-IR" b="1" dirty="0">
                <a:cs typeface="B Nazanin" pitchFamily="2" charset="-78"/>
              </a:rPr>
              <a:t> </a:t>
            </a:r>
            <a:r>
              <a:rPr lang="fa-IR" b="1" dirty="0" smtClean="0">
                <a:cs typeface="B Nazanin" pitchFamily="2" charset="-78"/>
              </a:rPr>
              <a:t>ماه</a:t>
            </a:r>
            <a:r>
              <a:rPr lang="en-US" b="1" dirty="0" smtClean="0">
                <a:cs typeface="B Nazanin" pitchFamily="2" charset="-78"/>
              </a:rPr>
              <a:t> </a:t>
            </a:r>
            <a:endParaRPr lang="fa-IR" b="1" dirty="0" smtClean="0">
              <a:cs typeface="B Nazanin" pitchFamily="2" charset="-78"/>
            </a:endParaRPr>
          </a:p>
          <a:p>
            <a:pPr marL="0" indent="0">
              <a:buNone/>
            </a:pPr>
            <a:r>
              <a:rPr lang="fa-IR" b="1" dirty="0" smtClean="0">
                <a:cs typeface="B Nazanin" pitchFamily="2" charset="-78"/>
              </a:rPr>
              <a:t>است كه دراین </a:t>
            </a:r>
            <a:r>
              <a:rPr lang="fa-IR" b="1" dirty="0">
                <a:cs typeface="B Nazanin" pitchFamily="2" charset="-78"/>
              </a:rPr>
              <a:t>مدت یك یا </a:t>
            </a:r>
            <a:r>
              <a:rPr lang="fa-IR" b="1" dirty="0" smtClean="0">
                <a:cs typeface="B Nazanin" pitchFamily="2" charset="-78"/>
              </a:rPr>
              <a:t>چند</a:t>
            </a:r>
          </a:p>
          <a:p>
            <a:pPr marL="0" indent="0">
              <a:buNone/>
            </a:pPr>
            <a:r>
              <a:rPr lang="fa-IR" b="1" dirty="0" smtClean="0">
                <a:cs typeface="B Nazanin" pitchFamily="2" charset="-78"/>
              </a:rPr>
              <a:t>بارتخم </a:t>
            </a:r>
            <a:r>
              <a:rPr lang="fa-IR" b="1" dirty="0">
                <a:cs typeface="B Nazanin" pitchFamily="2" charset="-78"/>
              </a:rPr>
              <a:t>گذاری می</a:t>
            </a:r>
            <a:r>
              <a:rPr lang="en-US" b="1" dirty="0">
                <a:cs typeface="B Nazanin" pitchFamily="2" charset="-78"/>
              </a:rPr>
              <a:t>‏</a:t>
            </a:r>
            <a:r>
              <a:rPr lang="fa-IR" b="1" dirty="0">
                <a:cs typeface="B Nazanin" pitchFamily="2" charset="-78"/>
              </a:rPr>
              <a:t>كند.</a:t>
            </a:r>
            <a:endParaRPr lang="en-US" b="1" dirty="0">
              <a:cs typeface="B Nazanin" pitchFamily="2" charset="-78"/>
            </a:endParaRPr>
          </a:p>
          <a:p>
            <a:endParaRPr lang="fa-IR" b="1" dirty="0" smtClean="0">
              <a:cs typeface="B Nazanin" pitchFamily="2" charset="-78"/>
            </a:endParaRPr>
          </a:p>
          <a:p>
            <a:pPr>
              <a:buNone/>
            </a:pPr>
            <a:endParaRPr lang="en-US" b="1" dirty="0" smtClean="0">
              <a:cs typeface="B Nazanin" pitchFamily="2" charset="-78"/>
            </a:endParaRPr>
          </a:p>
          <a:p>
            <a:pPr>
              <a:buNone/>
            </a:pPr>
            <a:endParaRPr lang="fa-IR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811" y="188640"/>
            <a:ext cx="9144000" cy="1000108"/>
          </a:xfrm>
          <a:solidFill>
            <a:schemeClr val="accent6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fa-IR" sz="3200" b="1" dirty="0" smtClean="0">
                <a:cs typeface="B Titr" panose="00000700000000000000" pitchFamily="2" charset="-78"/>
              </a:rPr>
              <a:t>چرخه زندگی پشه ناقل بیماری</a:t>
            </a:r>
            <a:endParaRPr lang="fa-IR" sz="3200" b="1" dirty="0">
              <a:cs typeface="B Titr" panose="00000700000000000000" pitchFamily="2" charset="-78"/>
            </a:endParaRPr>
          </a:p>
        </p:txBody>
      </p:sp>
      <p:pic>
        <p:nvPicPr>
          <p:cNvPr id="5" name="Content Placeholder 4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9811" y="3356992"/>
            <a:ext cx="4507642" cy="35010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011" y="1340768"/>
            <a:ext cx="8229600" cy="5697559"/>
          </a:xfrm>
        </p:spPr>
        <p:txBody>
          <a:bodyPr/>
          <a:lstStyle/>
          <a:p>
            <a:r>
              <a:rPr lang="fa-IR" b="1" dirty="0" smtClean="0">
                <a:cs typeface="B Nazanin" pitchFamily="2" charset="-78"/>
              </a:rPr>
              <a:t>پشه خاکی ماده روی مواد آلی در حال فساد، زباله</a:t>
            </a:r>
            <a:r>
              <a:rPr lang="en-US" b="1" dirty="0" smtClean="0">
                <a:cs typeface="B Nazanin" pitchFamily="2" charset="-78"/>
              </a:rPr>
              <a:t>‏</a:t>
            </a:r>
            <a:r>
              <a:rPr lang="fa-IR" b="1" dirty="0" smtClean="0">
                <a:cs typeface="B Nazanin" pitchFamily="2" charset="-78"/>
              </a:rPr>
              <a:t>ها، خاک</a:t>
            </a:r>
            <a:r>
              <a:rPr lang="en-US" b="1" dirty="0" smtClean="0">
                <a:cs typeface="B Nazanin" pitchFamily="2" charset="-78"/>
              </a:rPr>
              <a:t>‏</a:t>
            </a:r>
            <a:r>
              <a:rPr lang="fa-IR" b="1" dirty="0" smtClean="0">
                <a:cs typeface="B Nazanin" pitchFamily="2" charset="-78"/>
              </a:rPr>
              <a:t>های مرطوب، لانه های پرندگان، اماکن مخروبه، اماکن حیوانی و... تخم</a:t>
            </a:r>
            <a:r>
              <a:rPr lang="en-US" b="1" dirty="0" smtClean="0">
                <a:cs typeface="B Nazanin" pitchFamily="2" charset="-78"/>
              </a:rPr>
              <a:t>‏</a:t>
            </a:r>
            <a:r>
              <a:rPr lang="fa-IR" b="1" dirty="0" smtClean="0">
                <a:cs typeface="B Nazanin" pitchFamily="2" charset="-78"/>
              </a:rPr>
              <a:t>گذاری می</a:t>
            </a:r>
            <a:r>
              <a:rPr lang="en-US" b="1" dirty="0" smtClean="0">
                <a:cs typeface="B Nazanin" pitchFamily="2" charset="-78"/>
              </a:rPr>
              <a:t>‏</a:t>
            </a:r>
            <a:r>
              <a:rPr lang="fa-IR" b="1" dirty="0" smtClean="0">
                <a:cs typeface="B Nazanin" pitchFamily="2" charset="-78"/>
              </a:rPr>
              <a:t>کند.</a:t>
            </a:r>
          </a:p>
          <a:p>
            <a:pPr>
              <a:buNone/>
            </a:pPr>
            <a:endParaRPr lang="en-US" b="1" dirty="0" smtClean="0">
              <a:cs typeface="B Nazanin" pitchFamily="2" charset="-78"/>
            </a:endParaRPr>
          </a:p>
          <a:p>
            <a:r>
              <a:rPr lang="fa-IR" b="1" dirty="0" smtClean="0">
                <a:cs typeface="B Nazanin" pitchFamily="2" charset="-78"/>
              </a:rPr>
              <a:t>تاکنون در کشور ما بیش از </a:t>
            </a:r>
            <a:r>
              <a:rPr lang="en-US" b="1" dirty="0" smtClean="0">
                <a:cs typeface="B Nazanin" pitchFamily="2" charset="-78"/>
              </a:rPr>
              <a:t>56</a:t>
            </a:r>
            <a:r>
              <a:rPr lang="fa-IR" b="1" dirty="0" smtClean="0">
                <a:cs typeface="B Nazanin" pitchFamily="2" charset="-78"/>
              </a:rPr>
              <a:t> گونه پشه خاکی تشخیص داده شده و آلودگی برخی از آنها به لیشمانیا ثابت شده است.</a:t>
            </a:r>
            <a:endParaRPr lang="en-US" b="1" dirty="0" smtClean="0">
              <a:cs typeface="B Nazanin" pitchFamily="2" charset="-78"/>
            </a:endParaRPr>
          </a:p>
          <a:p>
            <a:endParaRPr lang="fa-IR" b="1" dirty="0">
              <a:cs typeface="B Nazanin" pitchFamily="2" charset="-78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811" y="188640"/>
            <a:ext cx="9144000" cy="1000108"/>
          </a:xfrm>
          <a:solidFill>
            <a:schemeClr val="accent6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fa-IR" sz="3200" b="1" dirty="0" smtClean="0">
                <a:cs typeface="B Titr" panose="00000700000000000000" pitchFamily="2" charset="-78"/>
              </a:rPr>
              <a:t>چرخه زندگی پشه ناقل بیماری</a:t>
            </a:r>
            <a:endParaRPr lang="fa-IR" sz="3200" b="1" dirty="0">
              <a:cs typeface="B Titr" panose="00000700000000000000" pitchFamily="2" charset="-78"/>
            </a:endParaRPr>
          </a:p>
        </p:txBody>
      </p:sp>
      <p:pic>
        <p:nvPicPr>
          <p:cNvPr id="5" name="Picture 2" descr="جلوگیری از نیش زدن پشه + دفع پشه ( با عکس ) – کوروک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941168"/>
            <a:ext cx="2880320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8229600" cy="1143000"/>
          </a:xfrm>
        </p:spPr>
        <p:txBody>
          <a:bodyPr>
            <a:noAutofit/>
          </a:bodyPr>
          <a:lstStyle/>
          <a:p>
            <a:r>
              <a:rPr lang="fa-IR" sz="3200" b="1" dirty="0" smtClean="0">
                <a:cs typeface="B Nazanin" pitchFamily="2" charset="-78"/>
              </a:rPr>
              <a:t>سالك به وسیله انواع پشه خاكی های ماده آلوده به سه طریق زیر منتقل می</a:t>
            </a:r>
            <a:r>
              <a:rPr lang="en-US" sz="3200" b="1" dirty="0" smtClean="0">
                <a:cs typeface="B Nazanin" pitchFamily="2" charset="-78"/>
              </a:rPr>
              <a:t>‏</a:t>
            </a:r>
            <a:r>
              <a:rPr lang="fa-IR" sz="3200" b="1" dirty="0" smtClean="0">
                <a:cs typeface="B Nazanin" pitchFamily="2" charset="-78"/>
              </a:rPr>
              <a:t>شود</a:t>
            </a:r>
            <a:endParaRPr lang="fa-IR" sz="3200" b="1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2431" y="1556792"/>
            <a:ext cx="8229600" cy="3571900"/>
          </a:xfrm>
        </p:spPr>
        <p:txBody>
          <a:bodyPr>
            <a:normAutofit/>
          </a:bodyPr>
          <a:lstStyle/>
          <a:p>
            <a:r>
              <a:rPr lang="fa-IR" b="1" dirty="0" smtClean="0"/>
              <a:t>انسان، پشه خاکی، انسان </a:t>
            </a:r>
          </a:p>
          <a:p>
            <a:r>
              <a:rPr lang="fa-IR" b="1" dirty="0" smtClean="0"/>
              <a:t>حیوان، پشه خاکی، حیوان</a:t>
            </a:r>
          </a:p>
          <a:p>
            <a:r>
              <a:rPr lang="fa-IR" b="1" dirty="0" smtClean="0"/>
              <a:t>حیوان، پشه خاکی، انسان و بالعكس</a:t>
            </a:r>
            <a:endParaRPr lang="en-US" b="1" dirty="0" smtClean="0"/>
          </a:p>
          <a:p>
            <a:pPr marL="0" indent="0">
              <a:buNone/>
            </a:pPr>
            <a:endParaRPr lang="fa-IR" sz="4400" b="1" dirty="0"/>
          </a:p>
        </p:txBody>
      </p:sp>
      <p:pic>
        <p:nvPicPr>
          <p:cNvPr id="4" name="Picture 2" descr="تحقیق در مورد بیماری سالک کلاس - کلاس درس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350659"/>
            <a:ext cx="6121817" cy="3230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90705" y="404664"/>
            <a:ext cx="8229600" cy="360040"/>
          </a:xfrm>
          <a:solidFill>
            <a:schemeClr val="accent6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fa-IR" sz="2800" dirty="0" smtClean="0">
                <a:cs typeface="B Titr" panose="00000700000000000000" pitchFamily="2" charset="-78"/>
              </a:rPr>
              <a:t>اشکال مختلف زخم لیشمانیوز</a:t>
            </a:r>
            <a:endParaRPr lang="fa-IR" sz="2800" dirty="0">
              <a:cs typeface="B Titr" panose="00000700000000000000" pitchFamily="2" charset="-78"/>
            </a:endParaRPr>
          </a:p>
        </p:txBody>
      </p:sp>
      <p:pic>
        <p:nvPicPr>
          <p:cNvPr id="9" name="Picture 4" descr="سالک – قسمت اول – اخبار سلامت داک تاپ | شبکه حرفه ای پزشکان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0705" y="1628800"/>
            <a:ext cx="1905000" cy="186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131954" y="1037927"/>
            <a:ext cx="66908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b="1" dirty="0" smtClean="0">
                <a:cs typeface="B Titr" panose="00000700000000000000" pitchFamily="2" charset="-78"/>
              </a:rPr>
              <a:t>زخم های سالک به </a:t>
            </a:r>
            <a:r>
              <a:rPr lang="fa-IR" sz="2400" b="1" dirty="0">
                <a:cs typeface="B Titr" panose="00000700000000000000" pitchFamily="2" charset="-78"/>
              </a:rPr>
              <a:t>شکلهای مختلف در افراد بروز می کند</a:t>
            </a:r>
            <a:endParaRPr lang="fa-IR" sz="2400" dirty="0"/>
          </a:p>
        </p:txBody>
      </p:sp>
      <p:pic>
        <p:nvPicPr>
          <p:cNvPr id="6" name="Content Placeholder 3" descr="222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412" y="1575996"/>
            <a:ext cx="2304256" cy="1866900"/>
          </a:xfrm>
          <a:prstGeom prst="rect">
            <a:avLst/>
          </a:prstGeom>
        </p:spPr>
      </p:pic>
      <p:pic>
        <p:nvPicPr>
          <p:cNvPr id="7" name="Content Placehold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3376" y="1628801"/>
            <a:ext cx="2011951" cy="18669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305136" y="3495700"/>
            <a:ext cx="11737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جذامی فرم </a:t>
            </a:r>
            <a:endParaRPr lang="fa-IR" dirty="0"/>
          </a:p>
        </p:txBody>
      </p:sp>
      <p:sp>
        <p:nvSpPr>
          <p:cNvPr id="4" name="Rectangle 3"/>
          <p:cNvSpPr/>
          <p:nvPr/>
        </p:nvSpPr>
        <p:spPr>
          <a:xfrm>
            <a:off x="3346310" y="3495700"/>
            <a:ext cx="10102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عود کننده</a:t>
            </a:r>
          </a:p>
        </p:txBody>
      </p:sp>
      <p:sp>
        <p:nvSpPr>
          <p:cNvPr id="8" name="Rectangle 7"/>
          <p:cNvSpPr/>
          <p:nvPr/>
        </p:nvSpPr>
        <p:spPr>
          <a:xfrm>
            <a:off x="722593" y="3495700"/>
            <a:ext cx="14093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ضایعات اقماری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27035" y="1610470"/>
            <a:ext cx="1738164" cy="1857668"/>
          </a:xfrm>
          <a:prstGeom prst="rect">
            <a:avLst/>
          </a:prstGeom>
        </p:spPr>
      </p:pic>
      <p:pic>
        <p:nvPicPr>
          <p:cNvPr id="11" name="Picture 2" descr="تیر خلاص به سالها سالک در مشهد - ایرنا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608" y="3865032"/>
            <a:ext cx="1956097" cy="1666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735897" y="5547266"/>
            <a:ext cx="11063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زرد زخمی </a:t>
            </a:r>
          </a:p>
        </p:txBody>
      </p:sp>
      <p:pic>
        <p:nvPicPr>
          <p:cNvPr id="13" name="Picture 6" descr="علائم و راه های درمان انواع سرطان پوست چیست؟ آیا کشنده است؟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8423" y="3840074"/>
            <a:ext cx="2160240" cy="1691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2915816" y="5547266"/>
            <a:ext cx="11641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b="1" dirty="0">
                <a:cs typeface="B Titr" panose="00000700000000000000" pitchFamily="2" charset="-78"/>
              </a:rPr>
              <a:t>شاخی شکل </a:t>
            </a:r>
            <a:endParaRPr lang="fa-IR" dirty="0"/>
          </a:p>
        </p:txBody>
      </p:sp>
      <p:pic>
        <p:nvPicPr>
          <p:cNvPr id="15" name="Picture 2" descr="سالک: علل، علائم و درمان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5402" y="3840074"/>
            <a:ext cx="2131492" cy="1707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5438567" y="5531595"/>
            <a:ext cx="10054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b="1" dirty="0">
                <a:cs typeface="B Titr" panose="00000700000000000000" pitchFamily="2" charset="-78"/>
              </a:rPr>
              <a:t>باد سرخی</a:t>
            </a:r>
          </a:p>
        </p:txBody>
      </p:sp>
      <p:pic>
        <p:nvPicPr>
          <p:cNvPr id="17" name="Picture 2" descr="علائم و شیوع بیماری سالک پوستی - سایت پزشکی و مجله سلامتی راستینه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5016" y="3865031"/>
            <a:ext cx="1651858" cy="1666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/>
          <p:cNvSpPr/>
          <p:nvPr/>
        </p:nvSpPr>
        <p:spPr>
          <a:xfrm>
            <a:off x="7599485" y="5591784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b="1" dirty="0">
                <a:cs typeface="B Titr" panose="00000700000000000000" pitchFamily="2" charset="-78"/>
              </a:rPr>
              <a:t>شكل زگيلي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3810393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285728"/>
            <a:ext cx="8643998" cy="6357982"/>
          </a:xfrm>
        </p:spPr>
        <p:txBody>
          <a:bodyPr>
            <a:normAutofit/>
          </a:bodyPr>
          <a:lstStyle/>
          <a:p>
            <a:pPr algn="just"/>
            <a:r>
              <a:rPr lang="fa-IR" b="1" dirty="0" smtClean="0">
                <a:cs typeface="B Nazanin" pitchFamily="2" charset="-78"/>
              </a:rPr>
              <a:t>سالانه </a:t>
            </a:r>
            <a:r>
              <a:rPr lang="en-US" sz="2400" b="1" dirty="0">
                <a:cs typeface="B Nazanin" pitchFamily="2" charset="-78"/>
              </a:rPr>
              <a:t>1500 000</a:t>
            </a:r>
            <a:r>
              <a:rPr lang="fa-IR" sz="2400" b="1" dirty="0">
                <a:cs typeface="B Nazanin" pitchFamily="2" charset="-78"/>
              </a:rPr>
              <a:t> </a:t>
            </a:r>
            <a:r>
              <a:rPr lang="fa-IR" b="1" dirty="0">
                <a:cs typeface="B Nazanin" pitchFamily="2" charset="-78"/>
              </a:rPr>
              <a:t>نفر در دنیا به این بیماری </a:t>
            </a:r>
            <a:r>
              <a:rPr lang="fa-IR" b="1" dirty="0" smtClean="0">
                <a:cs typeface="B Nazanin" pitchFamily="2" charset="-78"/>
              </a:rPr>
              <a:t>مبتلا </a:t>
            </a:r>
            <a:r>
              <a:rPr lang="fa-IR" b="1" dirty="0">
                <a:cs typeface="B Nazanin" pitchFamily="2" charset="-78"/>
              </a:rPr>
              <a:t>می شوند كه بسیاری از آنها ثبت و گزارش نمی شوند. </a:t>
            </a:r>
            <a:endParaRPr lang="fa-IR" b="1" dirty="0" smtClean="0">
              <a:cs typeface="B Nazanin" pitchFamily="2" charset="-78"/>
            </a:endParaRPr>
          </a:p>
          <a:p>
            <a:pPr algn="just"/>
            <a:r>
              <a:rPr lang="fa-IR" b="1" dirty="0">
                <a:cs typeface="B Nazanin" pitchFamily="2" charset="-78"/>
              </a:rPr>
              <a:t>گرچه </a:t>
            </a:r>
            <a:r>
              <a:rPr lang="fa-IR" b="1" dirty="0" smtClean="0">
                <a:cs typeface="B Nazanin" pitchFamily="2" charset="-78"/>
              </a:rPr>
              <a:t>سالانه </a:t>
            </a:r>
            <a:r>
              <a:rPr lang="fa-IR" b="1" dirty="0">
                <a:cs typeface="B Nazanin" pitchFamily="2" charset="-78"/>
              </a:rPr>
              <a:t>حدود بیست هزار مورد بیماری لیشمانیوز جلدی در ایران گزارش می شود ولی </a:t>
            </a:r>
            <a:r>
              <a:rPr lang="fa-IR" b="1" dirty="0" smtClean="0">
                <a:cs typeface="B Nazanin" pitchFamily="2" charset="-78"/>
              </a:rPr>
              <a:t>احتمالا </a:t>
            </a:r>
            <a:r>
              <a:rPr lang="fa-IR" b="1" dirty="0">
                <a:cs typeface="B Nazanin" pitchFamily="2" charset="-78"/>
              </a:rPr>
              <a:t>موارد حقیقی بیش از </a:t>
            </a:r>
            <a:r>
              <a:rPr lang="en-US" b="1" dirty="0">
                <a:cs typeface="B Nazanin" pitchFamily="2" charset="-78"/>
              </a:rPr>
              <a:t>4</a:t>
            </a:r>
            <a:r>
              <a:rPr lang="fa-IR" b="1" dirty="0">
                <a:cs typeface="B Nazanin" pitchFamily="2" charset="-78"/>
              </a:rPr>
              <a:t> تا </a:t>
            </a:r>
            <a:r>
              <a:rPr lang="en-US" b="1" dirty="0">
                <a:cs typeface="B Nazanin" pitchFamily="2" charset="-78"/>
              </a:rPr>
              <a:t>5</a:t>
            </a:r>
            <a:r>
              <a:rPr lang="fa-IR" b="1" dirty="0">
                <a:cs typeface="B Nazanin" pitchFamily="2" charset="-78"/>
              </a:rPr>
              <a:t> برابر آن </a:t>
            </a:r>
            <a:r>
              <a:rPr lang="fa-IR" b="1" dirty="0" smtClean="0">
                <a:cs typeface="B Nazanin" pitchFamily="2" charset="-78"/>
              </a:rPr>
              <a:t>است.</a:t>
            </a:r>
          </a:p>
          <a:p>
            <a:pPr algn="just"/>
            <a:r>
              <a:rPr lang="fa-IR" b="1" dirty="0">
                <a:cs typeface="B Nazanin" pitchFamily="2" charset="-78"/>
              </a:rPr>
              <a:t>ليشمانيوز جلدي در ایران به شکل روستایی </a:t>
            </a:r>
            <a:r>
              <a:rPr lang="fa-IR" b="1" dirty="0" smtClean="0">
                <a:cs typeface="B Nazanin" pitchFamily="2" charset="-78"/>
              </a:rPr>
              <a:t>( </a:t>
            </a:r>
            <a:r>
              <a:rPr lang="fa-IR" b="1" dirty="0">
                <a:cs typeface="B Nazanin" pitchFamily="2" charset="-78"/>
              </a:rPr>
              <a:t>مرطوب </a:t>
            </a:r>
            <a:r>
              <a:rPr lang="fa-IR" b="1" dirty="0" smtClean="0">
                <a:cs typeface="B Nazanin" pitchFamily="2" charset="-78"/>
              </a:rPr>
              <a:t>) </a:t>
            </a:r>
            <a:r>
              <a:rPr lang="fa-IR" b="1" dirty="0">
                <a:cs typeface="B Nazanin" pitchFamily="2" charset="-78"/>
              </a:rPr>
              <a:t>و شهری </a:t>
            </a:r>
            <a:r>
              <a:rPr lang="fa-IR" b="1" dirty="0" smtClean="0">
                <a:cs typeface="B Nazanin" pitchFamily="2" charset="-78"/>
              </a:rPr>
              <a:t>( </a:t>
            </a:r>
            <a:r>
              <a:rPr lang="fa-IR" b="1" dirty="0">
                <a:cs typeface="B Nazanin" pitchFamily="2" charset="-78"/>
              </a:rPr>
              <a:t>خشک </a:t>
            </a:r>
            <a:r>
              <a:rPr lang="fa-IR" b="1" dirty="0" smtClean="0">
                <a:cs typeface="B Nazanin" pitchFamily="2" charset="-78"/>
              </a:rPr>
              <a:t>) </a:t>
            </a:r>
            <a:r>
              <a:rPr lang="fa-IR" b="1" dirty="0">
                <a:cs typeface="B Nazanin" pitchFamily="2" charset="-78"/>
              </a:rPr>
              <a:t>مشاهده </a:t>
            </a:r>
            <a:r>
              <a:rPr lang="fa-IR" b="1" dirty="0" smtClean="0">
                <a:cs typeface="B Nazanin" pitchFamily="2" charset="-78"/>
              </a:rPr>
              <a:t>می شود</a:t>
            </a:r>
            <a:r>
              <a:rPr lang="fa-IR" b="1" dirty="0">
                <a:cs typeface="B Nazanin" pitchFamily="2" charset="-78"/>
              </a:rPr>
              <a:t>، نوع روستایی در اکثر مناطق روستایی </a:t>
            </a:r>
            <a:r>
              <a:rPr lang="en-US" b="1" dirty="0">
                <a:cs typeface="B Nazanin" pitchFamily="2" charset="-78"/>
              </a:rPr>
              <a:t>15</a:t>
            </a:r>
            <a:r>
              <a:rPr lang="fa-IR" b="1" dirty="0">
                <a:cs typeface="B Nazanin" pitchFamily="2" charset="-78"/>
              </a:rPr>
              <a:t> استان کشور شایع است و نوع شهری در بسیاری از نقاط شهری به صورت </a:t>
            </a:r>
            <a:r>
              <a:rPr lang="fa-IR" b="1" dirty="0" smtClean="0">
                <a:cs typeface="B Nazanin" pitchFamily="2" charset="-78"/>
              </a:rPr>
              <a:t>آندمیک </a:t>
            </a:r>
            <a:r>
              <a:rPr lang="fa-IR" b="1" dirty="0">
                <a:cs typeface="B Nazanin" pitchFamily="2" charset="-78"/>
              </a:rPr>
              <a:t>از جمله شهر بم وجود دارد.</a:t>
            </a:r>
            <a:endParaRPr lang="en-US" b="1" dirty="0">
              <a:cs typeface="B Nazanin" pitchFamily="2" charset="-78"/>
            </a:endParaRPr>
          </a:p>
          <a:p>
            <a:endParaRPr lang="fa-IR" dirty="0"/>
          </a:p>
        </p:txBody>
      </p:sp>
      <p:pic>
        <p:nvPicPr>
          <p:cNvPr id="2050" name="Picture 2" descr="پش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085184"/>
            <a:ext cx="2381250" cy="1343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1928802"/>
            <a:ext cx="8786874" cy="4525963"/>
          </a:xfrm>
        </p:spPr>
        <p:txBody>
          <a:bodyPr>
            <a:normAutofit/>
          </a:bodyPr>
          <a:lstStyle/>
          <a:p>
            <a:r>
              <a:rPr lang="fa-IR" sz="4000" b="1" dirty="0" smtClean="0">
                <a:cs typeface="B Nazanin" pitchFamily="2" charset="-78"/>
              </a:rPr>
              <a:t>وجود پاپول یا هر نوع ضایعه پوستی منطبق با علایم بالینی به خصوص در نقاط باز بدن كه بیش از </a:t>
            </a:r>
            <a:r>
              <a:rPr lang="en-US" sz="4000" b="1" dirty="0" smtClean="0">
                <a:cs typeface="B Nazanin" pitchFamily="2" charset="-78"/>
              </a:rPr>
              <a:t>14</a:t>
            </a:r>
            <a:r>
              <a:rPr lang="fa-IR" sz="4000" b="1" dirty="0" smtClean="0">
                <a:cs typeface="B Nazanin" pitchFamily="2" charset="-78"/>
              </a:rPr>
              <a:t> روز طول كشیده باشد.</a:t>
            </a:r>
            <a:endParaRPr lang="fa-IR" sz="4000" b="1" dirty="0">
              <a:cs typeface="B Nazanin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0912" y="0"/>
            <a:ext cx="9144000" cy="142873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vert="horz" lIns="91440" tIns="45720" rIns="91440" bIns="45720" rtlCol="1" anchor="ctr">
            <a:normAutofit fontScale="97500" lnSpcReduction="10000"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4900" b="1" dirty="0" smtClean="0">
                <a:cs typeface="B Titr" panose="00000700000000000000" pitchFamily="2" charset="-78"/>
              </a:rPr>
              <a:t>تعريف مورد مشکوک:</a:t>
            </a:r>
            <a:r>
              <a:rPr lang="en-US" dirty="0" smtClean="0"/>
              <a:t/>
            </a:r>
            <a:br>
              <a:rPr lang="en-US" dirty="0" smtClean="0"/>
            </a:br>
            <a:endParaRPr lang="fa-IR" dirty="0"/>
          </a:p>
        </p:txBody>
      </p:sp>
      <p:sp>
        <p:nvSpPr>
          <p:cNvPr id="2" name="AutoShape 2" descr="سالک» چیست و چگونه منتقل می‌شود؟ - تابناک | TABNA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784" y="4165760"/>
            <a:ext cx="4176464" cy="2431592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28736"/>
          </a:xfrm>
          <a:solidFill>
            <a:schemeClr val="accent6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fa-IR" sz="4900" b="1" dirty="0" smtClean="0">
                <a:cs typeface="B Titr" panose="00000700000000000000" pitchFamily="2" charset="-78"/>
              </a:rPr>
              <a:t>تعريف مورد محتمل:</a:t>
            </a:r>
            <a:r>
              <a:rPr lang="en-US" dirty="0" smtClean="0"/>
              <a:t/>
            </a:r>
            <a:br>
              <a:rPr lang="en-US" dirty="0" smtClean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071678"/>
            <a:ext cx="8858312" cy="4525963"/>
          </a:xfrm>
        </p:spPr>
        <p:txBody>
          <a:bodyPr/>
          <a:lstStyle/>
          <a:p>
            <a:r>
              <a:rPr lang="fa-IR" sz="4000" b="1" dirty="0" smtClean="0">
                <a:cs typeface="B Nazanin" pitchFamily="2" charset="-78"/>
              </a:rPr>
              <a:t>مورد مشكوك به همراه وجود سابقه اپیدمیولوژیك در منطقه، </a:t>
            </a:r>
            <a:endParaRPr lang="fa-IR" sz="4000" b="1" dirty="0">
              <a:cs typeface="B Nazanin" pitchFamily="2" charset="-78"/>
            </a:endParaRPr>
          </a:p>
          <a:p>
            <a:pPr marL="0" indent="0">
              <a:buNone/>
            </a:pPr>
            <a:r>
              <a:rPr lang="fa-IR" sz="4000" b="1" dirty="0" smtClean="0">
                <a:cs typeface="B Nazanin" pitchFamily="2" charset="-78"/>
              </a:rPr>
              <a:t>     </a:t>
            </a:r>
            <a:r>
              <a:rPr lang="en-US" sz="4000" b="1" dirty="0" smtClean="0">
                <a:cs typeface="B Nazanin" pitchFamily="2" charset="-78"/>
              </a:rPr>
              <a:t>‌</a:t>
            </a:r>
            <a:r>
              <a:rPr lang="fa-IR" sz="4000" b="1" dirty="0" smtClean="0">
                <a:solidFill>
                  <a:srgbClr val="C00000"/>
                </a:solidFill>
                <a:cs typeface="B Nazanin" pitchFamily="2" charset="-78"/>
              </a:rPr>
              <a:t>یا</a:t>
            </a:r>
          </a:p>
          <a:p>
            <a:r>
              <a:rPr lang="fa-IR" sz="4000" b="1" dirty="0" smtClean="0">
                <a:cs typeface="B Nazanin" pitchFamily="2" charset="-78"/>
              </a:rPr>
              <a:t> سابقۀ  ابتلا به سالك در همان محل و احتمال عود آن</a:t>
            </a:r>
            <a:endParaRPr lang="en-US" sz="4000" b="1" dirty="0" smtClean="0">
              <a:cs typeface="B Nazanin" pitchFamily="2" charset="-78"/>
            </a:endParaRPr>
          </a:p>
          <a:p>
            <a:pPr>
              <a:buNone/>
            </a:pPr>
            <a:endParaRPr lang="fa-IR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6"/>
          </a:xfrm>
          <a:solidFill>
            <a:schemeClr val="accent6">
              <a:lumMod val="75000"/>
            </a:schemeClr>
          </a:solidFill>
        </p:spPr>
        <p:txBody>
          <a:bodyPr/>
          <a:lstStyle/>
          <a:p>
            <a:r>
              <a:rPr lang="fa-IR" b="1" dirty="0" smtClean="0">
                <a:cs typeface="B Titr" panose="00000700000000000000" pitchFamily="2" charset="-78"/>
              </a:rPr>
              <a:t>تعريف مورد قطعی:</a:t>
            </a:r>
            <a:endParaRPr lang="fa-IR" b="1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563" y="1268760"/>
            <a:ext cx="8786874" cy="4525963"/>
          </a:xfrm>
        </p:spPr>
        <p:txBody>
          <a:bodyPr>
            <a:noAutofit/>
          </a:bodyPr>
          <a:lstStyle/>
          <a:p>
            <a:pPr lvl="0"/>
            <a:r>
              <a:rPr lang="fa-IR" sz="3600" b="1" dirty="0" smtClean="0">
                <a:cs typeface="B Nazanin" pitchFamily="2" charset="-78"/>
              </a:rPr>
              <a:t>دیدن انگل در اسمیر تهیه شده از ضایعه پوستی</a:t>
            </a:r>
            <a:endParaRPr lang="en-US" sz="3600" b="1" dirty="0" smtClean="0">
              <a:cs typeface="B Nazanin" pitchFamily="2" charset="-78"/>
            </a:endParaRPr>
          </a:p>
          <a:p>
            <a:r>
              <a:rPr lang="fa-IR" sz="3600" b="1" dirty="0" smtClean="0">
                <a:cs typeface="B Nazanin" pitchFamily="2" charset="-78"/>
              </a:rPr>
              <a:t>كشت مثبت انگل یا نتیجه مثبت آزمایشات تخصصی دیگر مانند </a:t>
            </a:r>
            <a:r>
              <a:rPr lang="en-US" sz="3600" b="1" dirty="0" smtClean="0">
                <a:cs typeface="B Nazanin" pitchFamily="2" charset="-78"/>
              </a:rPr>
              <a:t>PCR</a:t>
            </a:r>
            <a:r>
              <a:rPr lang="fa-IR" sz="3600" b="1" dirty="0" smtClean="0">
                <a:cs typeface="B Nazanin" pitchFamily="2" charset="-78"/>
              </a:rPr>
              <a:t> و.... كه در آزمایشگاه</a:t>
            </a:r>
            <a:r>
              <a:rPr lang="en-US" sz="3600" b="1" dirty="0" smtClean="0">
                <a:cs typeface="B Nazanin" pitchFamily="2" charset="-78"/>
              </a:rPr>
              <a:t>‏</a:t>
            </a:r>
            <a:r>
              <a:rPr lang="fa-IR" sz="3600" b="1" dirty="0" smtClean="0">
                <a:cs typeface="B Nazanin" pitchFamily="2" charset="-78"/>
              </a:rPr>
              <a:t>های تخصصی رفرانس انجام می شود</a:t>
            </a:r>
          </a:p>
          <a:p>
            <a:pPr marL="0" indent="0">
              <a:buNone/>
            </a:pPr>
            <a:endParaRPr lang="fa-IR" sz="3600" b="1" dirty="0" smtClean="0">
              <a:cs typeface="B Nazanin" pitchFamily="2" charset="-78"/>
            </a:endParaRPr>
          </a:p>
          <a:p>
            <a:r>
              <a:rPr lang="fa-IR" sz="4000" b="1" dirty="0" smtClean="0">
                <a:solidFill>
                  <a:srgbClr val="7030A0"/>
                </a:solidFill>
                <a:cs typeface="B Titr" panose="00000700000000000000" pitchFamily="2" charset="-78"/>
              </a:rPr>
              <a:t>تشخیص:</a:t>
            </a:r>
          </a:p>
          <a:p>
            <a:r>
              <a:rPr lang="fa-IR" sz="3600" dirty="0" smtClean="0">
                <a:solidFill>
                  <a:srgbClr val="7030A0"/>
                </a:solidFill>
                <a:cs typeface="B Titr" panose="00000700000000000000" pitchFamily="2" charset="-78"/>
              </a:rPr>
              <a:t>آزمایش مستقیم  </a:t>
            </a:r>
            <a:r>
              <a:rPr lang="fa-IR" sz="3600" dirty="0">
                <a:solidFill>
                  <a:srgbClr val="7030A0"/>
                </a:solidFill>
                <a:cs typeface="B Titr" panose="00000700000000000000" pitchFamily="2" charset="-78"/>
              </a:rPr>
              <a:t>از نمونه تهیه شده از زخم</a:t>
            </a:r>
          </a:p>
          <a:p>
            <a:endParaRPr lang="fa-IR" sz="3600" b="1" dirty="0"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70"/>
          </a:xfrm>
          <a:solidFill>
            <a:schemeClr val="accent6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fa-IR" sz="4800" b="1" dirty="0" smtClean="0">
                <a:cs typeface="B Titr" panose="00000700000000000000" pitchFamily="2" charset="-78"/>
              </a:rPr>
              <a:t>اهداف درمان بیماران مبتلا به سالك</a:t>
            </a:r>
            <a:endParaRPr lang="fa-IR" sz="4800" b="1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412776"/>
            <a:ext cx="8687972" cy="4525963"/>
          </a:xfrm>
        </p:spPr>
        <p:txBody>
          <a:bodyPr/>
          <a:lstStyle/>
          <a:p>
            <a:r>
              <a:rPr lang="fa-IR" sz="2800" b="1" dirty="0" smtClean="0">
                <a:cs typeface="B Nazanin" pitchFamily="2" charset="-78"/>
              </a:rPr>
              <a:t>بهبود </a:t>
            </a:r>
            <a:r>
              <a:rPr lang="en-US" sz="2800" b="1" dirty="0" smtClean="0">
                <a:cs typeface="B Nazanin" pitchFamily="2" charset="-78"/>
              </a:rPr>
              <a:t>%100</a:t>
            </a:r>
            <a:r>
              <a:rPr lang="fa-IR" sz="2800" b="1" dirty="0" smtClean="0">
                <a:cs typeface="B Nazanin" pitchFamily="2" charset="-78"/>
              </a:rPr>
              <a:t> بیماران و پیشگیری از گسترش ضایعه</a:t>
            </a:r>
          </a:p>
          <a:p>
            <a:r>
              <a:rPr lang="fa-IR" sz="2800" b="1" dirty="0" smtClean="0">
                <a:cs typeface="B Nazanin" pitchFamily="2" charset="-78"/>
              </a:rPr>
              <a:t>کاهش مخزن بیماری و در نتیجه جلوگیری از گسترش بیماری</a:t>
            </a:r>
          </a:p>
          <a:p>
            <a:r>
              <a:rPr lang="fa-IR" sz="2800" b="1" dirty="0" smtClean="0">
                <a:cs typeface="B Nazanin" pitchFamily="2" charset="-78"/>
              </a:rPr>
              <a:t>پیشگیری </a:t>
            </a:r>
            <a:r>
              <a:rPr lang="fa-IR" sz="2800" b="1" dirty="0">
                <a:cs typeface="B Nazanin" pitchFamily="2" charset="-78"/>
              </a:rPr>
              <a:t>از ایجاد اسكار وسیع </a:t>
            </a:r>
            <a:r>
              <a:rPr lang="fa-IR" sz="2800" b="1" dirty="0" smtClean="0">
                <a:cs typeface="B Nazanin" pitchFamily="2" charset="-78"/>
              </a:rPr>
              <a:t>به خصوص در ناحیه صورت</a:t>
            </a:r>
          </a:p>
          <a:p>
            <a:pPr lvl="0"/>
            <a:r>
              <a:rPr lang="fa-IR" sz="2800" b="1" dirty="0" smtClean="0">
                <a:cs typeface="B Nazanin" pitchFamily="2" charset="-78"/>
              </a:rPr>
              <a:t>پیشگیری از عوارض بیماری منجمله عفونت ثانویه. لنفانژیت و....</a:t>
            </a:r>
            <a:endParaRPr lang="en-US" sz="2800" b="1" dirty="0" smtClean="0">
              <a:cs typeface="B Nazanin" pitchFamily="2" charset="-78"/>
            </a:endParaRPr>
          </a:p>
          <a:p>
            <a:pPr lvl="0"/>
            <a:r>
              <a:rPr lang="fa-IR" sz="2800" b="1" dirty="0" smtClean="0">
                <a:cs typeface="B Nazanin" pitchFamily="2" charset="-78"/>
              </a:rPr>
              <a:t>پیشگیری از عود و شکست درمان</a:t>
            </a:r>
            <a:endParaRPr lang="en-US" sz="2800" b="1" dirty="0" smtClean="0">
              <a:cs typeface="B Nazanin" pitchFamily="2" charset="-78"/>
            </a:endParaRPr>
          </a:p>
          <a:p>
            <a:endParaRPr lang="fa-IR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2786058"/>
            <a:ext cx="8229600" cy="1643066"/>
          </a:xfrm>
        </p:spPr>
        <p:txBody>
          <a:bodyPr>
            <a:noAutofit/>
          </a:bodyPr>
          <a:lstStyle/>
          <a:p>
            <a:r>
              <a:rPr lang="fa-IR" sz="7200" b="1" dirty="0" smtClean="0"/>
              <a:t>درمان استاندارد در كشور</a:t>
            </a:r>
            <a:endParaRPr lang="fa-IR" sz="7200" b="1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b="1" dirty="0" smtClean="0">
                <a:cs typeface="B Nazanin" panose="00000400000000000000" pitchFamily="2" charset="-78"/>
              </a:rPr>
              <a:t>روشهای درمانی مختلف بر اساس شرایط بیمار،و تعداد ونوع زخمها توصیه شده است.</a:t>
            </a:r>
          </a:p>
          <a:p>
            <a:pPr marL="0" indent="0">
              <a:buNone/>
            </a:pPr>
            <a:r>
              <a:rPr lang="fa-IR" b="1" dirty="0">
                <a:cs typeface="B Nazanin" pitchFamily="2" charset="-78"/>
              </a:rPr>
              <a:t>1-تزریق </a:t>
            </a:r>
            <a:r>
              <a:rPr lang="fa-IR" b="1" dirty="0" smtClean="0">
                <a:cs typeface="B Nazanin" pitchFamily="2" charset="-78"/>
              </a:rPr>
              <a:t>موضعی مستقیم داخل زخم</a:t>
            </a:r>
            <a:endParaRPr lang="fa-IR" b="1" dirty="0">
              <a:cs typeface="B Nazanin" pitchFamily="2" charset="-78"/>
            </a:endParaRPr>
          </a:p>
          <a:p>
            <a:pPr marL="0" indent="0">
              <a:buNone/>
            </a:pPr>
            <a:r>
              <a:rPr lang="fa-IR" b="1" dirty="0">
                <a:cs typeface="B Nazanin" pitchFamily="2" charset="-78"/>
              </a:rPr>
              <a:t>2-تزریق </a:t>
            </a:r>
            <a:r>
              <a:rPr lang="fa-IR" b="1" dirty="0" smtClean="0">
                <a:cs typeface="B Nazanin" pitchFamily="2" charset="-78"/>
              </a:rPr>
              <a:t>سیستمیک به صورت عضلانی</a:t>
            </a:r>
            <a:endParaRPr lang="fa-IR" b="1" dirty="0">
              <a:cs typeface="B Nazanin" pitchFamily="2" charset="-78"/>
            </a:endParaRPr>
          </a:p>
          <a:p>
            <a:pPr marL="0" indent="0">
              <a:buNone/>
            </a:pPr>
            <a:r>
              <a:rPr lang="fa-IR" b="1" dirty="0">
                <a:cs typeface="B Nazanin" pitchFamily="2" charset="-78"/>
              </a:rPr>
              <a:t>3-پماد موضعی</a:t>
            </a:r>
          </a:p>
          <a:p>
            <a:pPr marL="0" indent="0">
              <a:buNone/>
            </a:pPr>
            <a:r>
              <a:rPr lang="fa-IR" b="1" dirty="0" smtClean="0">
                <a:cs typeface="B Nazanin" pitchFamily="2" charset="-78"/>
              </a:rPr>
              <a:t>4-کرایو درمانی(استفاده از نیتروژن مایع)</a:t>
            </a:r>
          </a:p>
          <a:p>
            <a:pPr marL="0" indent="0">
              <a:buNone/>
            </a:pPr>
            <a:r>
              <a:rPr lang="fa-IR" b="1" dirty="0" smtClean="0">
                <a:cs typeface="B Nazanin" pitchFamily="2" charset="-78"/>
              </a:rPr>
              <a:t>5-آنتی بیوتیک در کنار درمان اصلی</a:t>
            </a:r>
            <a:endParaRPr lang="fa-IR" b="1" dirty="0">
              <a:cs typeface="B Nazanin" pitchFamily="2" charset="-78"/>
            </a:endParaRPr>
          </a:p>
          <a:p>
            <a:endParaRPr lang="en-US" dirty="0"/>
          </a:p>
        </p:txBody>
      </p:sp>
      <p:sp>
        <p:nvSpPr>
          <p:cNvPr id="4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vert="horz" lIns="91440" tIns="45720" rIns="91440" bIns="45720" rtlCol="1" anchor="ctr">
            <a:norm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4800" b="1" dirty="0" smtClean="0">
                <a:cs typeface="B Titr" panose="00000700000000000000" pitchFamily="2" charset="-78"/>
              </a:rPr>
              <a:t>درمان</a:t>
            </a:r>
            <a:endParaRPr lang="fa-IR" sz="4800" b="1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6546196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32"/>
          </a:xfrm>
          <a:solidFill>
            <a:schemeClr val="accent6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fa-IR" sz="4800" b="1" dirty="0" smtClean="0">
                <a:cs typeface="B Titr" panose="00000700000000000000" pitchFamily="2" charset="-78"/>
              </a:rPr>
              <a:t>تزریق موضعی </a:t>
            </a:r>
            <a:endParaRPr lang="fa-IR" sz="4800" b="1" dirty="0">
              <a:cs typeface="B Titr" panose="00000700000000000000" pitchFamily="2" charset="-78"/>
            </a:endParaRPr>
          </a:p>
        </p:txBody>
      </p:sp>
      <p:pic>
        <p:nvPicPr>
          <p:cNvPr id="4" name="Content Placeholder 3" descr="45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1428736"/>
            <a:ext cx="8501121" cy="3786214"/>
          </a:xfr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70"/>
          </a:xfrm>
          <a:solidFill>
            <a:schemeClr val="accent6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fa-IR" sz="4800" b="1" dirty="0" smtClean="0">
                <a:cs typeface="B Titr" panose="00000700000000000000" pitchFamily="2" charset="-78"/>
              </a:rPr>
              <a:t>روش صحیح کرایوتراپی </a:t>
            </a:r>
            <a:endParaRPr lang="fa-IR" sz="4800" b="1" dirty="0">
              <a:cs typeface="B Titr" panose="00000700000000000000" pitchFamily="2" charset="-78"/>
            </a:endParaRPr>
          </a:p>
        </p:txBody>
      </p:sp>
      <p:pic>
        <p:nvPicPr>
          <p:cNvPr id="4" name="Content Placeholder 3" descr="889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5576" y="1785926"/>
            <a:ext cx="4004518" cy="4714908"/>
          </a:xfrm>
        </p:spPr>
      </p:pic>
      <p:sp>
        <p:nvSpPr>
          <p:cNvPr id="3" name="AutoShape 2" descr="کرایوتراپی یا سرما درمانی در چه مواردی انجام می شود؟ | کلینیک تخصصی پوست و  مو آتریسا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056" y="1785926"/>
            <a:ext cx="3816424" cy="4714908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پیشگیری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a-IR" sz="2400" b="1" dirty="0" smtClean="0">
                <a:cs typeface="B Nazanin" panose="00000400000000000000" pitchFamily="2" charset="-78"/>
              </a:rPr>
              <a:t>استفاده از توری پنجره ودربهای ورودی خصوصأ در فصول گرم سال (از اردیبهشت تا آبان ماه روزهای فعالیت پشه است.)</a:t>
            </a:r>
          </a:p>
          <a:p>
            <a:r>
              <a:rPr lang="fa-IR" sz="2400" b="1" dirty="0" smtClean="0">
                <a:cs typeface="B Nazanin" panose="00000400000000000000" pitchFamily="2" charset="-78"/>
              </a:rPr>
              <a:t>در زمان غروب آفتاب که شروع فعالیت پشه است در فضای باز نباشید.</a:t>
            </a:r>
          </a:p>
          <a:p>
            <a:r>
              <a:rPr lang="fa-IR" sz="2400" b="1" dirty="0" smtClean="0">
                <a:cs typeface="B Nazanin" panose="00000400000000000000" pitchFamily="2" charset="-78"/>
              </a:rPr>
              <a:t>از لباسهای آستین بلند و شلوار در فضای باز  استفاده کنید</a:t>
            </a:r>
          </a:p>
          <a:p>
            <a:r>
              <a:rPr lang="fa-IR" sz="2400" b="1" dirty="0" smtClean="0">
                <a:cs typeface="B Nazanin" panose="00000400000000000000" pitchFamily="2" charset="-78"/>
              </a:rPr>
              <a:t>شبها از پشه بند استفاده کنید خصوصأ اگر در فضای باز می خوابید.</a:t>
            </a:r>
          </a:p>
          <a:p>
            <a:r>
              <a:rPr lang="fa-IR" sz="2400" b="1" dirty="0" smtClean="0">
                <a:cs typeface="B Nazanin" panose="00000400000000000000" pitchFamily="2" charset="-78"/>
              </a:rPr>
              <a:t>از کرمهای دور کننده حشرات برای دستها و پاها و نقاط باز بدن استفاده کنید.</a:t>
            </a:r>
          </a:p>
          <a:p>
            <a:r>
              <a:rPr lang="fa-IR" sz="2400" b="1" dirty="0" smtClean="0">
                <a:cs typeface="B Nazanin" panose="00000400000000000000" pitchFamily="2" charset="-78"/>
              </a:rPr>
              <a:t>پشت کمدها،گوشه و کنج سقف اتاقها و جاهایی که محل مناسب جهت استقرار پشه است حتمأ پاک سازی شده و ترجیحأ جاروبرقی کشیده شود.</a:t>
            </a:r>
          </a:p>
          <a:p>
            <a:r>
              <a:rPr lang="fa-IR" sz="2400" b="1" dirty="0" smtClean="0">
                <a:cs typeface="B Nazanin" panose="00000400000000000000" pitchFamily="2" charset="-78"/>
              </a:rPr>
              <a:t>لاستیک های بلا استفاده معدوم شده و یا در فضای بسته انبارشوند.</a:t>
            </a:r>
          </a:p>
          <a:p>
            <a:r>
              <a:rPr lang="fa-IR" sz="2400" b="1" dirty="0" smtClean="0">
                <a:cs typeface="B Nazanin" panose="00000400000000000000" pitchFamily="2" charset="-78"/>
              </a:rPr>
              <a:t> چاله هایی که محل تجمع آب است حتمأ ترمیم شود.</a:t>
            </a:r>
          </a:p>
          <a:p>
            <a:r>
              <a:rPr lang="fa-IR" sz="2400" b="1" dirty="0" smtClean="0">
                <a:cs typeface="B Nazanin" panose="00000400000000000000" pitchFamily="2" charset="-78"/>
              </a:rPr>
              <a:t>در صورت مشاهدۀ زخمی که بیشتر از 2 هفته بهبودی نداشته است به مراکز بهداشتی مراجعه نمایید.</a:t>
            </a:r>
          </a:p>
          <a:p>
            <a:pPr marL="0" indent="0">
              <a:buNone/>
            </a:pPr>
            <a:endParaRPr lang="fa-IR" sz="1800" b="1" dirty="0" smtClean="0">
              <a:cs typeface="B Nazanin" panose="00000400000000000000" pitchFamily="2" charset="-78"/>
            </a:endParaRPr>
          </a:p>
          <a:p>
            <a:pPr marL="0" indent="0">
              <a:buNone/>
            </a:pPr>
            <a:endParaRPr lang="fa-IR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vert="horz" lIns="91440" tIns="45720" rIns="91440" bIns="45720" rtlCol="1" anchor="ctr">
            <a:norm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3600" b="1" dirty="0" smtClean="0">
                <a:cs typeface="B Titr" panose="00000700000000000000" pitchFamily="2" charset="-78"/>
              </a:rPr>
              <a:t>پیشگیری</a:t>
            </a:r>
            <a:endParaRPr lang="fa-IR" sz="3600" b="1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7423548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32"/>
          </a:xfrm>
          <a:solidFill>
            <a:schemeClr val="accent6">
              <a:lumMod val="75000"/>
            </a:schemeClr>
          </a:solidFill>
        </p:spPr>
        <p:txBody>
          <a:bodyPr/>
          <a:lstStyle/>
          <a:p>
            <a:r>
              <a:rPr lang="fa-IR" b="1" dirty="0" smtClean="0">
                <a:cs typeface="B Titr" panose="00000700000000000000" pitchFamily="2" charset="-78"/>
              </a:rPr>
              <a:t>برنامه ملی كنترل سالك </a:t>
            </a:r>
            <a:endParaRPr lang="fa-IR" b="1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1600200"/>
            <a:ext cx="8715436" cy="4525963"/>
          </a:xfrm>
        </p:spPr>
        <p:txBody>
          <a:bodyPr/>
          <a:lstStyle/>
          <a:p>
            <a:r>
              <a:rPr lang="fa-IR" sz="24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وظایف پرسنل مراکز:</a:t>
            </a:r>
          </a:p>
          <a:p>
            <a:r>
              <a:rPr lang="fa-IR" sz="2400" b="1" dirty="0" smtClean="0">
                <a:solidFill>
                  <a:srgbClr val="7030A0"/>
                </a:solidFill>
                <a:cs typeface="B Titr" panose="00000700000000000000" pitchFamily="2" charset="-78"/>
              </a:rPr>
              <a:t>کارشناس بهداشتی مراکز:</a:t>
            </a:r>
          </a:p>
          <a:p>
            <a:r>
              <a:rPr lang="fa-IR" b="1" dirty="0" smtClean="0">
                <a:cs typeface="B Nazanin" pitchFamily="2" charset="-78"/>
              </a:rPr>
              <a:t>توجیه مسئولین در مورد اهمیت بیماری سالك به خصوص خطر همه</a:t>
            </a:r>
            <a:r>
              <a:rPr lang="en-US" b="1" dirty="0" smtClean="0">
                <a:cs typeface="B Nazanin" pitchFamily="2" charset="-78"/>
              </a:rPr>
              <a:t>‏</a:t>
            </a:r>
            <a:r>
              <a:rPr lang="fa-IR" b="1" dirty="0" smtClean="0">
                <a:cs typeface="B Nazanin" pitchFamily="2" charset="-78"/>
              </a:rPr>
              <a:t>گیر شدن آن</a:t>
            </a:r>
            <a:endParaRPr lang="en-US" b="1" dirty="0" smtClean="0">
              <a:cs typeface="B Nazanin" pitchFamily="2" charset="-78"/>
            </a:endParaRPr>
          </a:p>
          <a:p>
            <a:r>
              <a:rPr lang="fa-IR" b="1" dirty="0" smtClean="0">
                <a:cs typeface="B Nazanin" pitchFamily="2" charset="-78"/>
              </a:rPr>
              <a:t>اجرای برنامه های كنترل ناقلین و مخازن با بستر سازی مناسب</a:t>
            </a:r>
          </a:p>
          <a:p>
            <a:r>
              <a:rPr lang="fa-IR" b="1" dirty="0">
                <a:cs typeface="B Nazanin" pitchFamily="2" charset="-78"/>
              </a:rPr>
              <a:t>جلب همكاری سایر سازمان</a:t>
            </a:r>
            <a:r>
              <a:rPr lang="en-US" b="1" dirty="0">
                <a:cs typeface="B Nazanin" pitchFamily="2" charset="-78"/>
              </a:rPr>
              <a:t>‏</a:t>
            </a:r>
            <a:r>
              <a:rPr lang="fa-IR" b="1" dirty="0">
                <a:cs typeface="B Nazanin" pitchFamily="2" charset="-78"/>
              </a:rPr>
              <a:t>ها(شوراها و دهیاریها و...)</a:t>
            </a:r>
          </a:p>
          <a:p>
            <a:endParaRPr lang="fa-IR" b="1" dirty="0" smtClean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594739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214290"/>
            <a:ext cx="8472518" cy="6286544"/>
          </a:xfrm>
        </p:spPr>
        <p:txBody>
          <a:bodyPr/>
          <a:lstStyle/>
          <a:p>
            <a:pPr algn="just"/>
            <a:r>
              <a:rPr lang="fa-IR" b="1" dirty="0">
                <a:cs typeface="B Nazanin" pitchFamily="2" charset="-78"/>
              </a:rPr>
              <a:t>ليشمانيوزها كه در شمار بيماريهاي مشترك انسان و </a:t>
            </a:r>
            <a:r>
              <a:rPr lang="fa-IR" b="1" dirty="0" smtClean="0">
                <a:cs typeface="B Nazanin" pitchFamily="2" charset="-78"/>
              </a:rPr>
              <a:t>حيوانند</a:t>
            </a:r>
            <a:r>
              <a:rPr lang="fa-IR" b="1" dirty="0">
                <a:cs typeface="B Nazanin" pitchFamily="2" charset="-78"/>
              </a:rPr>
              <a:t>، در تمام نقاط جهان وجود </a:t>
            </a:r>
            <a:r>
              <a:rPr lang="fa-IR" b="1" dirty="0" smtClean="0">
                <a:cs typeface="B Nazanin" pitchFamily="2" charset="-78"/>
              </a:rPr>
              <a:t>دارند</a:t>
            </a:r>
            <a:endParaRPr lang="en-US" b="1" dirty="0">
              <a:cs typeface="B Nazanin" pitchFamily="2" charset="-78"/>
            </a:endParaRPr>
          </a:p>
          <a:p>
            <a:pPr algn="just"/>
            <a:r>
              <a:rPr lang="fa-IR" b="1" dirty="0">
                <a:cs typeface="B Nazanin" pitchFamily="2" charset="-78"/>
              </a:rPr>
              <a:t>عامل بيماريزاي ليشمانيوز نوعي تك ياخته به نام ليشمانيا از راسته </a:t>
            </a:r>
            <a:r>
              <a:rPr lang="fa-IR" b="1" dirty="0" smtClean="0">
                <a:cs typeface="B Nazanin" pitchFamily="2" charset="-78"/>
              </a:rPr>
              <a:t>كينتوپلاست </a:t>
            </a:r>
            <a:r>
              <a:rPr lang="fa-IR" b="1" dirty="0">
                <a:cs typeface="B Nazanin" pitchFamily="2" charset="-78"/>
              </a:rPr>
              <a:t>داران است كه بر حسب محيط زندگي خود به دو شكل بدون تاژك آزاد </a:t>
            </a:r>
            <a:r>
              <a:rPr lang="fa-IR" b="1" dirty="0" smtClean="0">
                <a:cs typeface="B Nazanin" pitchFamily="2" charset="-78"/>
              </a:rPr>
              <a:t>(آماستيگوت </a:t>
            </a:r>
            <a:r>
              <a:rPr lang="fa-IR" b="1" dirty="0">
                <a:cs typeface="B Nazanin" pitchFamily="2" charset="-78"/>
              </a:rPr>
              <a:t>يا جسم </a:t>
            </a:r>
            <a:r>
              <a:rPr lang="fa-IR" b="1" dirty="0" smtClean="0">
                <a:cs typeface="B Nazanin" pitchFamily="2" charset="-78"/>
              </a:rPr>
              <a:t>ليشمن) </a:t>
            </a:r>
            <a:r>
              <a:rPr lang="fa-IR" b="1" dirty="0">
                <a:cs typeface="B Nazanin" pitchFamily="2" charset="-78"/>
              </a:rPr>
              <a:t>و تاژكدار </a:t>
            </a:r>
            <a:r>
              <a:rPr lang="fa-IR" b="1" dirty="0" smtClean="0">
                <a:cs typeface="B Nazanin" pitchFamily="2" charset="-78"/>
              </a:rPr>
              <a:t>(پروماستيگوت)</a:t>
            </a:r>
            <a:r>
              <a:rPr lang="en-US" b="1" dirty="0" smtClean="0">
                <a:cs typeface="B Nazanin" pitchFamily="2" charset="-78"/>
              </a:rPr>
              <a:t>‌</a:t>
            </a:r>
            <a:r>
              <a:rPr lang="fa-IR" b="1" dirty="0" smtClean="0">
                <a:cs typeface="B Nazanin" pitchFamily="2" charset="-78"/>
              </a:rPr>
              <a:t> </a:t>
            </a:r>
            <a:r>
              <a:rPr lang="fa-IR" b="1" dirty="0">
                <a:cs typeface="B Nazanin" pitchFamily="2" charset="-78"/>
              </a:rPr>
              <a:t>ديده مي</a:t>
            </a:r>
            <a:r>
              <a:rPr lang="en-US" b="1" dirty="0">
                <a:cs typeface="B Nazanin" pitchFamily="2" charset="-78"/>
              </a:rPr>
              <a:t>‏</a:t>
            </a:r>
            <a:r>
              <a:rPr lang="fa-IR" b="1" dirty="0">
                <a:cs typeface="B Nazanin" pitchFamily="2" charset="-78"/>
              </a:rPr>
              <a:t>شود.</a:t>
            </a:r>
          </a:p>
        </p:txBody>
      </p:sp>
      <p:pic>
        <p:nvPicPr>
          <p:cNvPr id="3074" name="Picture 2" descr="فایل اصل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861048"/>
            <a:ext cx="4968552" cy="2207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70"/>
          </a:xfrm>
          <a:solidFill>
            <a:schemeClr val="accent6">
              <a:lumMod val="75000"/>
            </a:schemeClr>
          </a:solidFill>
        </p:spPr>
        <p:txBody>
          <a:bodyPr/>
          <a:lstStyle/>
          <a:p>
            <a:r>
              <a:rPr lang="fa-IR" b="1" dirty="0" smtClean="0">
                <a:cs typeface="B Nazanin" pitchFamily="2" charset="-78"/>
              </a:rPr>
              <a:t>برنامه ملی كنترل سالك </a:t>
            </a:r>
            <a:endParaRPr lang="fa-IR" b="1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001" y="928670"/>
            <a:ext cx="8643998" cy="5884706"/>
          </a:xfrm>
        </p:spPr>
        <p:txBody>
          <a:bodyPr>
            <a:normAutofit/>
          </a:bodyPr>
          <a:lstStyle/>
          <a:p>
            <a:r>
              <a:rPr lang="fa-IR" sz="3000" b="1" dirty="0" smtClean="0">
                <a:solidFill>
                  <a:srgbClr val="7030A0"/>
                </a:solidFill>
                <a:cs typeface="B Titr" panose="00000700000000000000" pitchFamily="2" charset="-78"/>
              </a:rPr>
              <a:t>شرح وظایف بهورز یا مراقب سلامت:</a:t>
            </a:r>
          </a:p>
          <a:p>
            <a:r>
              <a:rPr lang="fa-IR" b="1" dirty="0" smtClean="0">
                <a:cs typeface="B Nazanin" pitchFamily="2" charset="-78"/>
              </a:rPr>
              <a:t>بیماریابی فعال خانه به خانه در هر فصل و بیماریابی غیر فعال برای كل سال</a:t>
            </a:r>
          </a:p>
          <a:p>
            <a:r>
              <a:rPr lang="fa-IR" b="1" dirty="0" smtClean="0">
                <a:cs typeface="B Nazanin" pitchFamily="2" charset="-78"/>
              </a:rPr>
              <a:t>آموزش و بیماریابی فعال در مدارس در هر فصل یک نوبت در مناطق اندمیک</a:t>
            </a:r>
          </a:p>
          <a:p>
            <a:r>
              <a:rPr lang="fa-IR" b="1" dirty="0">
                <a:cs typeface="B Nazanin" pitchFamily="2" charset="-78"/>
              </a:rPr>
              <a:t>دخالت مستقیم بهورزان و مراقبین سلامت در آموزش  جمعیت تحت پوشش و بیمار </a:t>
            </a:r>
            <a:r>
              <a:rPr lang="fa-IR" b="1" dirty="0" smtClean="0">
                <a:cs typeface="B Nazanin" pitchFamily="2" charset="-78"/>
              </a:rPr>
              <a:t>یابی</a:t>
            </a:r>
          </a:p>
          <a:p>
            <a:r>
              <a:rPr lang="fa-IR" b="1" dirty="0" smtClean="0">
                <a:cs typeface="B Nazanin" pitchFamily="2" charset="-78"/>
              </a:rPr>
              <a:t>ارجاع بیماران به پزشک خانواده مرکز جامع سلامت </a:t>
            </a:r>
            <a:endParaRPr lang="en-US" b="1" dirty="0" smtClean="0">
              <a:cs typeface="B Nazanin" pitchFamily="2" charset="-78"/>
            </a:endParaRPr>
          </a:p>
          <a:p>
            <a:r>
              <a:rPr lang="fa-IR" b="1" dirty="0">
                <a:cs typeface="B Nazanin" pitchFamily="2" charset="-78"/>
              </a:rPr>
              <a:t>جلب همكاری سایر سازمان</a:t>
            </a:r>
            <a:r>
              <a:rPr lang="en-US" b="1" dirty="0">
                <a:cs typeface="B Nazanin" pitchFamily="2" charset="-78"/>
              </a:rPr>
              <a:t>‏</a:t>
            </a:r>
            <a:r>
              <a:rPr lang="fa-IR" b="1" dirty="0" smtClean="0">
                <a:cs typeface="B Nazanin" pitchFamily="2" charset="-78"/>
              </a:rPr>
              <a:t>ها(شوراها و دهیاریها و...)</a:t>
            </a:r>
          </a:p>
          <a:p>
            <a:r>
              <a:rPr lang="fa-IR" b="1" dirty="0">
                <a:cs typeface="B Nazanin" pitchFamily="2" charset="-78"/>
              </a:rPr>
              <a:t>پیگیری فعال مواردی كه غیبت از درمان داشته</a:t>
            </a:r>
            <a:r>
              <a:rPr lang="en-US" b="1" dirty="0">
                <a:cs typeface="B Nazanin" pitchFamily="2" charset="-78"/>
              </a:rPr>
              <a:t>‌</a:t>
            </a:r>
            <a:r>
              <a:rPr lang="fa-IR" b="1" dirty="0">
                <a:cs typeface="B Nazanin" pitchFamily="2" charset="-78"/>
              </a:rPr>
              <a:t>اند</a:t>
            </a:r>
          </a:p>
          <a:p>
            <a:endParaRPr lang="fa-IR" b="1" dirty="0" smtClean="0">
              <a:cs typeface="B Nazanin" pitchFamily="2" charset="-78"/>
            </a:endParaRPr>
          </a:p>
          <a:p>
            <a:endParaRPr lang="fa-IR" b="1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5235958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340768"/>
            <a:ext cx="8443914" cy="6286544"/>
          </a:xfrm>
        </p:spPr>
        <p:txBody>
          <a:bodyPr>
            <a:normAutofit/>
          </a:bodyPr>
          <a:lstStyle/>
          <a:p>
            <a:r>
              <a:rPr lang="fa-IR" b="1" dirty="0" smtClean="0">
                <a:solidFill>
                  <a:srgbClr val="7030A0"/>
                </a:solidFill>
                <a:cs typeface="B Titr" panose="00000700000000000000" pitchFamily="2" charset="-78"/>
              </a:rPr>
              <a:t>شرح وظایف پزشک:</a:t>
            </a:r>
          </a:p>
          <a:p>
            <a:r>
              <a:rPr lang="fa-IR" b="1" dirty="0" smtClean="0">
                <a:cs typeface="B Nazanin" pitchFamily="2" charset="-78"/>
              </a:rPr>
              <a:t>ثبت بیماران شناسایی شده در سامانه سیب توسط پزشک در  قسمت ثبت وقایع  با کد </a:t>
            </a:r>
            <a:r>
              <a:rPr lang="en-US" b="1" dirty="0" smtClean="0">
                <a:cs typeface="B Nazanin" pitchFamily="2" charset="-78"/>
              </a:rPr>
              <a:t>B55</a:t>
            </a:r>
            <a:endParaRPr lang="fa-IR" b="1" dirty="0" smtClean="0">
              <a:cs typeface="B Nazanin" pitchFamily="2" charset="-78"/>
            </a:endParaRPr>
          </a:p>
          <a:p>
            <a:pPr lvl="0"/>
            <a:r>
              <a:rPr lang="fa-IR" b="1" dirty="0" smtClean="0">
                <a:cs typeface="B Nazanin" pitchFamily="2" charset="-78"/>
              </a:rPr>
              <a:t>آموزش چهره به چهره بیماران و خانواده آن</a:t>
            </a:r>
            <a:r>
              <a:rPr lang="en-US" b="1" dirty="0" smtClean="0">
                <a:cs typeface="B Nazanin" pitchFamily="2" charset="-78"/>
              </a:rPr>
              <a:t>‏</a:t>
            </a:r>
            <a:r>
              <a:rPr lang="fa-IR" b="1" dirty="0" smtClean="0">
                <a:cs typeface="B Nazanin" pitchFamily="2" charset="-78"/>
              </a:rPr>
              <a:t>ها به خصوص درمورد اهمیت درمان و پانسمان ضایعه و استفاده از دور کننده</a:t>
            </a:r>
            <a:r>
              <a:rPr lang="en-US" b="1" dirty="0" smtClean="0">
                <a:cs typeface="B Nazanin" pitchFamily="2" charset="-78"/>
              </a:rPr>
              <a:t>‏</a:t>
            </a:r>
            <a:r>
              <a:rPr lang="fa-IR" b="1" dirty="0" smtClean="0">
                <a:cs typeface="B Nazanin" pitchFamily="2" charset="-78"/>
              </a:rPr>
              <a:t>های حشرات توسط بهورزان و مراقبین سلامت و کارشناسان و پزشک</a:t>
            </a:r>
            <a:endParaRPr lang="en-US" b="1" dirty="0" smtClean="0">
              <a:cs typeface="B Nazanin" pitchFamily="2" charset="-78"/>
            </a:endParaRPr>
          </a:p>
          <a:p>
            <a:pPr lvl="0"/>
            <a:r>
              <a:rPr lang="fa-IR" b="1" dirty="0" smtClean="0">
                <a:cs typeface="B Nazanin" pitchFamily="2" charset="-78"/>
              </a:rPr>
              <a:t>معرفی بیمار به مرکز سالک جهت دریافت درمان (بهورز-پزشک و کارشناس بهداشتی مرکز)</a:t>
            </a:r>
          </a:p>
          <a:p>
            <a:endParaRPr lang="fa-IR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928670"/>
          </a:xfrm>
          <a:solidFill>
            <a:schemeClr val="accent6">
              <a:lumMod val="75000"/>
            </a:schemeClr>
          </a:solidFill>
        </p:spPr>
        <p:txBody>
          <a:bodyPr/>
          <a:lstStyle/>
          <a:p>
            <a:r>
              <a:rPr lang="fa-IR" b="1" dirty="0" smtClean="0">
                <a:cs typeface="B Titr" panose="00000700000000000000" pitchFamily="2" charset="-78"/>
              </a:rPr>
              <a:t>برنامه ملی كنترل سالك </a:t>
            </a:r>
            <a:endParaRPr lang="fa-IR" b="1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203515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19802"/>
            <a:ext cx="8229600" cy="4525963"/>
          </a:xfrm>
        </p:spPr>
        <p:txBody>
          <a:bodyPr/>
          <a:lstStyle/>
          <a:p>
            <a:pPr lvl="0"/>
            <a:r>
              <a:rPr lang="fa-IR" b="1" dirty="0">
                <a:cs typeface="B Nazanin" pitchFamily="2" charset="-78"/>
              </a:rPr>
              <a:t>مرکز سالک: مرکز جامع سلامت سرداران-میدان شهرداری خیابان سید </a:t>
            </a:r>
            <a:r>
              <a:rPr lang="fa-IR" b="1" dirty="0" smtClean="0">
                <a:cs typeface="B Nazanin" pitchFamily="2" charset="-78"/>
              </a:rPr>
              <a:t>جمال الدین </a:t>
            </a:r>
            <a:r>
              <a:rPr lang="fa-IR" b="1" dirty="0">
                <a:cs typeface="B Nazanin" pitchFamily="2" charset="-78"/>
              </a:rPr>
              <a:t>اسد آبادی-روبه روی بیمه تأمین </a:t>
            </a:r>
            <a:r>
              <a:rPr lang="fa-IR" b="1" dirty="0" smtClean="0">
                <a:cs typeface="B Nazanin" pitchFamily="2" charset="-78"/>
              </a:rPr>
              <a:t>اجتماعی</a:t>
            </a:r>
          </a:p>
          <a:p>
            <a:pPr marL="0" lvl="0" indent="0">
              <a:buNone/>
            </a:pPr>
            <a:r>
              <a:rPr lang="fa-IR" b="1" dirty="0" smtClean="0">
                <a:cs typeface="B Nazanin" pitchFamily="2" charset="-78"/>
              </a:rPr>
              <a:t>روزهای چهارشنبه از ساعت 8 تا 12 </a:t>
            </a:r>
          </a:p>
          <a:p>
            <a:pPr marL="0" lvl="0" indent="0">
              <a:buNone/>
            </a:pPr>
            <a:r>
              <a:rPr lang="fa-IR" sz="2800" b="1" dirty="0" smtClean="0">
                <a:solidFill>
                  <a:srgbClr val="FF0000"/>
                </a:solidFill>
                <a:cs typeface="B Nazanin" pitchFamily="2" charset="-78"/>
              </a:rPr>
              <a:t>بیمار حتمأ باید نتیجه آزمایش را همراه داشته باشد.</a:t>
            </a:r>
            <a:endParaRPr lang="en-US" sz="2800" b="1" dirty="0">
              <a:solidFill>
                <a:srgbClr val="FF0000"/>
              </a:solidFill>
              <a:cs typeface="B Nazanin" pitchFamily="2" charset="-78"/>
            </a:endParaRPr>
          </a:p>
          <a:p>
            <a:pPr marL="0" indent="0">
              <a:buNone/>
            </a:pPr>
            <a:endParaRPr lang="fa-IR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75000"/>
            </a:schemeClr>
          </a:solidFill>
        </p:spPr>
        <p:txBody>
          <a:bodyPr/>
          <a:lstStyle/>
          <a:p>
            <a:r>
              <a:rPr lang="fa-IR" b="1" dirty="0" smtClean="0">
                <a:cs typeface="B Titr" panose="00000700000000000000" pitchFamily="2" charset="-78"/>
              </a:rPr>
              <a:t>آدرس مرکز سالک ساوه</a:t>
            </a:r>
            <a:endParaRPr lang="fa-IR" b="1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734340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ببینید | لحظه خنده‌دار گوسفند شدن پشه! | ایرج لطف می‌کنی برا من نی بزنی،  چوپونم باشی - همشهری آنلاین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12776"/>
            <a:ext cx="6785631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21623" y="188640"/>
            <a:ext cx="8229600" cy="1143000"/>
          </a:xfrm>
          <a:solidFill>
            <a:schemeClr val="accent6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fa-IR" sz="3600" b="1" dirty="0" smtClean="0">
                <a:cs typeface="B Titr" panose="00000700000000000000" pitchFamily="2" charset="-78"/>
              </a:rPr>
              <a:t>خسته نباشید</a:t>
            </a:r>
            <a:endParaRPr lang="fa-IR" sz="3600" b="1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9768643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image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5576" y="1340768"/>
            <a:ext cx="7848871" cy="4896544"/>
          </a:xfr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1797"/>
            <a:ext cx="9144000" cy="114300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vert="horz" lIns="91440" tIns="45720" rIns="91440" bIns="45720" rtlCol="1" anchor="ctr">
            <a:norm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3600" b="1">
                <a:solidFill>
                  <a:schemeClr val="tx1">
                    <a:lumMod val="95000"/>
                    <a:lumOff val="5000"/>
                  </a:schemeClr>
                </a:solidFill>
                <a:cs typeface="B Titr" panose="00000700000000000000" pitchFamily="2" charset="-78"/>
              </a:rPr>
              <a:t>با تشکر از توجه شما</a:t>
            </a:r>
            <a:endParaRPr lang="fa-IR" sz="3600" b="1" dirty="0">
              <a:cs typeface="B Titr" panose="00000700000000000000" pitchFamily="2" charset="-78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714356"/>
            <a:ext cx="8786874" cy="5411807"/>
          </a:xfrm>
        </p:spPr>
        <p:txBody>
          <a:bodyPr>
            <a:normAutofit/>
          </a:bodyPr>
          <a:lstStyle/>
          <a:p>
            <a:pPr algn="just"/>
            <a:r>
              <a:rPr lang="fa-IR" b="1" dirty="0" smtClean="0">
                <a:cs typeface="B Nazanin" pitchFamily="2" charset="-78"/>
              </a:rPr>
              <a:t>اين </a:t>
            </a:r>
            <a:r>
              <a:rPr lang="fa-IR" b="1" dirty="0">
                <a:cs typeface="B Nazanin" pitchFamily="2" charset="-78"/>
              </a:rPr>
              <a:t>انگل در </a:t>
            </a:r>
            <a:r>
              <a:rPr lang="fa-IR" b="1" dirty="0" smtClean="0">
                <a:cs typeface="B Nazanin" pitchFamily="2" charset="-78"/>
              </a:rPr>
              <a:t>مهره</a:t>
            </a:r>
            <a:r>
              <a:rPr lang="en-US" b="1" dirty="0" smtClean="0">
                <a:cs typeface="B Nazanin" pitchFamily="2" charset="-78"/>
              </a:rPr>
              <a:t> ‏</a:t>
            </a:r>
            <a:r>
              <a:rPr lang="fa-IR" b="1" dirty="0">
                <a:cs typeface="B Nazanin" pitchFamily="2" charset="-78"/>
              </a:rPr>
              <a:t>داران در درون سلول هاي </a:t>
            </a:r>
            <a:r>
              <a:rPr lang="fa-IR" b="1" dirty="0" smtClean="0">
                <a:cs typeface="B Nazanin" pitchFamily="2" charset="-78"/>
              </a:rPr>
              <a:t>ماکروفاژ زندگي </a:t>
            </a:r>
            <a:r>
              <a:rPr lang="fa-IR" b="1" dirty="0">
                <a:cs typeface="B Nazanin" pitchFamily="2" charset="-78"/>
              </a:rPr>
              <a:t>مي كند و تكثير مي يابد</a:t>
            </a:r>
            <a:r>
              <a:rPr lang="fa-IR" b="1" dirty="0" smtClean="0">
                <a:cs typeface="B Nazanin" pitchFamily="2" charset="-78"/>
              </a:rPr>
              <a:t>.</a:t>
            </a:r>
          </a:p>
          <a:p>
            <a:pPr algn="just"/>
            <a:r>
              <a:rPr lang="fa-IR" b="1" dirty="0" smtClean="0">
                <a:cs typeface="B Nazanin" pitchFamily="2" charset="-78"/>
              </a:rPr>
              <a:t> </a:t>
            </a:r>
            <a:r>
              <a:rPr lang="fa-IR" b="1" dirty="0">
                <a:cs typeface="B Nazanin" pitchFamily="2" charset="-78"/>
              </a:rPr>
              <a:t>ليشمانيوزها عموماً توسط گونه هاي پشه خاكي منتقل مي </a:t>
            </a:r>
            <a:r>
              <a:rPr lang="fa-IR" b="1" dirty="0" smtClean="0">
                <a:cs typeface="B Nazanin" pitchFamily="2" charset="-78"/>
              </a:rPr>
              <a:t>شوند.</a:t>
            </a:r>
            <a:endParaRPr lang="fa-IR" b="1" dirty="0">
              <a:cs typeface="B Nazanin" pitchFamily="2" charset="-78"/>
            </a:endParaRPr>
          </a:p>
        </p:txBody>
      </p:sp>
      <p:pic>
        <p:nvPicPr>
          <p:cNvPr id="5122" name="Picture 2" descr="درمان بیماری سالک و جای زخم ناشی از آن - جوانسازی پوست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780928"/>
            <a:ext cx="5472608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7514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  <a:solidFill>
            <a:schemeClr val="accent6"/>
          </a:solidFill>
        </p:spPr>
        <p:txBody>
          <a:bodyPr>
            <a:normAutofit/>
          </a:bodyPr>
          <a:lstStyle/>
          <a:p>
            <a:r>
              <a:rPr lang="fa-IR" sz="5400" b="1" dirty="0" smtClean="0">
                <a:cs typeface="B Nazanin" pitchFamily="2" charset="-78"/>
              </a:rPr>
              <a:t>انواع لیشمانیوز</a:t>
            </a:r>
            <a:endParaRPr lang="fa-IR" sz="5400" b="1" dirty="0">
              <a:cs typeface="B Nazanin" pitchFamily="2" charset="-78"/>
            </a:endParaRPr>
          </a:p>
        </p:txBody>
      </p:sp>
      <p:pic>
        <p:nvPicPr>
          <p:cNvPr id="4" name="Content Placeholder 3" descr="11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504" y="2564904"/>
            <a:ext cx="2857487" cy="4293096"/>
          </a:xfrm>
        </p:spPr>
      </p:pic>
      <p:pic>
        <p:nvPicPr>
          <p:cNvPr id="5" name="Picture 4" descr="22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488" y="2564904"/>
            <a:ext cx="2928958" cy="429309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1459340"/>
            <a:ext cx="88924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b="1" dirty="0" smtClean="0">
                <a:cs typeface="B Nazanin" pitchFamily="2" charset="-78"/>
              </a:rPr>
              <a:t>لیشمانیوز </a:t>
            </a:r>
            <a:r>
              <a:rPr lang="fa-IR" sz="2400" b="1" dirty="0">
                <a:cs typeface="B Nazanin" pitchFamily="2" charset="-78"/>
              </a:rPr>
              <a:t>به صورت ضايعات پوستي (سالك)، احشايي (کالاآزار) و مخاطي-پوستي بروز مي</a:t>
            </a:r>
            <a:r>
              <a:rPr lang="en-US" sz="2400" b="1" dirty="0">
                <a:cs typeface="B Nazanin" pitchFamily="2" charset="-78"/>
              </a:rPr>
              <a:t>‏</a:t>
            </a:r>
            <a:r>
              <a:rPr lang="fa-IR" sz="2400" b="1" dirty="0">
                <a:cs typeface="B Nazanin" pitchFamily="2" charset="-78"/>
              </a:rPr>
              <a:t>كنند</a:t>
            </a:r>
            <a:r>
              <a:rPr lang="fa-IR" b="1" dirty="0">
                <a:cs typeface="B Nazanin" pitchFamily="2" charset="-78"/>
              </a:rPr>
              <a:t>.</a:t>
            </a:r>
            <a:endParaRPr lang="fa-IR" dirty="0"/>
          </a:p>
        </p:txBody>
      </p:sp>
      <p:pic>
        <p:nvPicPr>
          <p:cNvPr id="8" name="Picture 2" descr="تصاویر لیشمانیوز (سالک) - پارسیان لب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46" y="2564904"/>
            <a:ext cx="3357554" cy="429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96752"/>
            <a:ext cx="8784976" cy="5472608"/>
          </a:xfrm>
        </p:spPr>
        <p:txBody>
          <a:bodyPr>
            <a:normAutofit/>
          </a:bodyPr>
          <a:lstStyle/>
          <a:p>
            <a:r>
              <a:rPr lang="fa-IR" sz="3000" b="1" dirty="0">
                <a:cs typeface="B Nazanin" pitchFamily="2" charset="-78"/>
              </a:rPr>
              <a:t>بر اساس گزارش سازمان بهداشت جهانی در </a:t>
            </a:r>
            <a:r>
              <a:rPr lang="en-US" sz="3000" b="1" dirty="0">
                <a:cs typeface="B Nazanin" pitchFamily="2" charset="-78"/>
              </a:rPr>
              <a:t>98</a:t>
            </a:r>
            <a:r>
              <a:rPr lang="fa-IR" sz="3000" b="1" dirty="0">
                <a:cs typeface="B Nazanin" pitchFamily="2" charset="-78"/>
              </a:rPr>
              <a:t> کشور بیماری لیشمانیوز بومي است</a:t>
            </a:r>
            <a:r>
              <a:rPr lang="fa-IR" sz="3000" b="1" dirty="0" smtClean="0">
                <a:cs typeface="B Nazanin" pitchFamily="2" charset="-78"/>
              </a:rPr>
              <a:t>.</a:t>
            </a:r>
          </a:p>
          <a:p>
            <a:r>
              <a:rPr lang="fa-IR" sz="3000" b="1" dirty="0">
                <a:cs typeface="B Nazanin" pitchFamily="2" charset="-78"/>
              </a:rPr>
              <a:t>ليشمانيوز در </a:t>
            </a:r>
            <a:r>
              <a:rPr lang="en-US" sz="3000" b="1" dirty="0">
                <a:cs typeface="B Nazanin" pitchFamily="2" charset="-78"/>
              </a:rPr>
              <a:t>14</a:t>
            </a:r>
            <a:r>
              <a:rPr lang="fa-IR" sz="3000" b="1" dirty="0">
                <a:cs typeface="B Nazanin" pitchFamily="2" charset="-78"/>
              </a:rPr>
              <a:t> كشور از </a:t>
            </a:r>
            <a:r>
              <a:rPr lang="en-US" sz="3000" b="1" dirty="0">
                <a:cs typeface="B Nazanin" pitchFamily="2" charset="-78"/>
              </a:rPr>
              <a:t>22</a:t>
            </a:r>
            <a:r>
              <a:rPr lang="fa-IR" sz="3000" b="1" dirty="0">
                <a:cs typeface="B Nazanin" pitchFamily="2" charset="-78"/>
              </a:rPr>
              <a:t> كشور منطقه خاورميانه وجود دارد</a:t>
            </a:r>
            <a:r>
              <a:rPr lang="fa-IR" sz="3000" b="1" dirty="0" smtClean="0">
                <a:cs typeface="B Nazanin" pitchFamily="2" charset="-78"/>
              </a:rPr>
              <a:t>.</a:t>
            </a:r>
          </a:p>
          <a:p>
            <a:r>
              <a:rPr lang="fa-IR" sz="3000" b="1" dirty="0">
                <a:cs typeface="B Nazanin" pitchFamily="2" charset="-78"/>
              </a:rPr>
              <a:t>بیش از </a:t>
            </a:r>
            <a:r>
              <a:rPr lang="en-US" sz="3000" b="1" dirty="0">
                <a:cs typeface="B Nazanin" pitchFamily="2" charset="-78"/>
              </a:rPr>
              <a:t>350</a:t>
            </a:r>
            <a:r>
              <a:rPr lang="fa-IR" sz="3000" b="1" dirty="0">
                <a:cs typeface="B Nazanin" pitchFamily="2" charset="-78"/>
              </a:rPr>
              <a:t> میلیون نفر در معرض خطر ابتلاهستند</a:t>
            </a:r>
            <a:r>
              <a:rPr lang="fa-IR" sz="3000" b="1" dirty="0" smtClean="0">
                <a:cs typeface="B Nazanin" pitchFamily="2" charset="-78"/>
              </a:rPr>
              <a:t>.</a:t>
            </a:r>
          </a:p>
          <a:p>
            <a:r>
              <a:rPr lang="fa-IR" sz="3000" b="1" dirty="0">
                <a:cs typeface="B Nazanin" pitchFamily="2" charset="-78"/>
              </a:rPr>
              <a:t>تعداد مبتلایان به ليشمانيا حدود </a:t>
            </a:r>
            <a:r>
              <a:rPr lang="en-US" sz="3000" b="1" dirty="0">
                <a:cs typeface="B Nazanin" pitchFamily="2" charset="-78"/>
              </a:rPr>
              <a:t>12</a:t>
            </a:r>
            <a:r>
              <a:rPr lang="fa-IR" sz="3000" b="1" dirty="0">
                <a:cs typeface="B Nazanin" pitchFamily="2" charset="-78"/>
              </a:rPr>
              <a:t> ميليون نفر تخمين زده شده است</a:t>
            </a:r>
            <a:r>
              <a:rPr lang="fa-IR" sz="3000" b="1" dirty="0" smtClean="0">
                <a:cs typeface="B Nazanin" pitchFamily="2" charset="-78"/>
              </a:rPr>
              <a:t>.</a:t>
            </a:r>
          </a:p>
          <a:p>
            <a:r>
              <a:rPr lang="fa-IR" sz="3000" b="1" dirty="0">
                <a:cs typeface="B Nazanin" pitchFamily="2" charset="-78"/>
              </a:rPr>
              <a:t>سالانه </a:t>
            </a:r>
            <a:r>
              <a:rPr lang="en-US" sz="3000" b="1" dirty="0">
                <a:cs typeface="B Nazanin" pitchFamily="2" charset="-78"/>
              </a:rPr>
              <a:t>2</a:t>
            </a:r>
            <a:r>
              <a:rPr lang="fa-IR" sz="3000" b="1" dirty="0">
                <a:cs typeface="B Nazanin" pitchFamily="2" charset="-78"/>
              </a:rPr>
              <a:t> میلیون مورد جدید ليشمانيوز اتفاق می افتد كه حدود </a:t>
            </a:r>
            <a:r>
              <a:rPr lang="en-US" sz="3000" b="1" dirty="0">
                <a:cs typeface="B Nazanin" pitchFamily="2" charset="-78"/>
              </a:rPr>
              <a:t>0/5</a:t>
            </a:r>
            <a:r>
              <a:rPr lang="fa-IR" sz="3000" b="1" dirty="0">
                <a:cs typeface="B Nazanin" pitchFamily="2" charset="-78"/>
              </a:rPr>
              <a:t> ميليون نفر آنها مبتلایان به کالاآزار و </a:t>
            </a:r>
            <a:r>
              <a:rPr lang="en-US" sz="3000" b="1" dirty="0">
                <a:cs typeface="B Nazanin" pitchFamily="2" charset="-78"/>
              </a:rPr>
              <a:t>1/5</a:t>
            </a:r>
            <a:r>
              <a:rPr lang="fa-IR" sz="3000" b="1" dirty="0">
                <a:cs typeface="B Nazanin" pitchFamily="2" charset="-78"/>
              </a:rPr>
              <a:t> ميليون مبتلایان به ليشمانيوز جلدي تخمين زده شده است.</a:t>
            </a:r>
          </a:p>
          <a:p>
            <a:endParaRPr lang="fa-IR" b="1" dirty="0">
              <a:cs typeface="B Nazanin" pitchFamily="2" charset="-78"/>
            </a:endParaRPr>
          </a:p>
          <a:p>
            <a:endParaRPr lang="fa-IR" b="1" dirty="0">
              <a:cs typeface="B Nazanin" pitchFamily="2" charset="-78"/>
            </a:endParaRPr>
          </a:p>
          <a:p>
            <a:endParaRPr lang="fa-IR" b="1" dirty="0">
              <a:cs typeface="B Nazanin" pitchFamily="2" charset="-78"/>
            </a:endParaRPr>
          </a:p>
          <a:p>
            <a:endParaRPr lang="fa-IR" b="1" dirty="0">
              <a:cs typeface="B Nazanin" pitchFamily="2" charset="-78"/>
            </a:endParaRPr>
          </a:p>
          <a:p>
            <a:endParaRPr lang="fa-I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21095"/>
            <a:ext cx="9144000" cy="1143000"/>
          </a:xfrm>
          <a:solidFill>
            <a:schemeClr val="accent6"/>
          </a:solidFill>
        </p:spPr>
        <p:txBody>
          <a:bodyPr>
            <a:normAutofit/>
          </a:bodyPr>
          <a:lstStyle/>
          <a:p>
            <a:r>
              <a:rPr lang="fa-IR" sz="2800" b="1" dirty="0">
                <a:cs typeface="B Titr" panose="00000700000000000000" pitchFamily="2" charset="-78"/>
              </a:rPr>
              <a:t>پراکندگی بیماری ليشمانيوز </a:t>
            </a:r>
            <a:r>
              <a:rPr lang="fa-IR" sz="2800" b="1" dirty="0" smtClean="0">
                <a:cs typeface="B Titr" panose="00000700000000000000" pitchFamily="2" charset="-78"/>
              </a:rPr>
              <a:t>در </a:t>
            </a:r>
            <a:r>
              <a:rPr lang="fa-IR" sz="2800" b="1" dirty="0">
                <a:cs typeface="B Titr" panose="00000700000000000000" pitchFamily="2" charset="-78"/>
              </a:rPr>
              <a:t>جهان- سازمان بهداشت جهانی </a:t>
            </a:r>
          </a:p>
        </p:txBody>
      </p:sp>
    </p:spTree>
    <p:extLst>
      <p:ext uri="{BB962C8B-B14F-4D97-AF65-F5344CB8AC3E}">
        <p14:creationId xmlns:p14="http://schemas.microsoft.com/office/powerpoint/2010/main" val="8916946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chemeClr val="accent6"/>
          </a:solidFill>
        </p:spPr>
        <p:txBody>
          <a:bodyPr>
            <a:normAutofit/>
          </a:bodyPr>
          <a:lstStyle/>
          <a:p>
            <a:r>
              <a:rPr lang="fa-IR" sz="2800" b="1" dirty="0">
                <a:cs typeface="B Titr" panose="00000700000000000000" pitchFamily="2" charset="-78"/>
              </a:rPr>
              <a:t>پراکندگی بیماری ليشمانيوز جلدی در جهان- سازمان بهداشت جهانی </a:t>
            </a:r>
          </a:p>
        </p:txBody>
      </p:sp>
      <p:pic>
        <p:nvPicPr>
          <p:cNvPr id="6" name="Content Placeholder 5" descr="888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1556792"/>
            <a:ext cx="7858180" cy="4857783"/>
          </a:xfrm>
        </p:spPr>
      </p:pic>
    </p:spTree>
    <p:extLst>
      <p:ext uri="{BB962C8B-B14F-4D97-AF65-F5344CB8AC3E}">
        <p14:creationId xmlns:p14="http://schemas.microsoft.com/office/powerpoint/2010/main" val="1122499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1355</TotalTime>
  <Words>2722</Words>
  <Application>Microsoft Office PowerPoint</Application>
  <PresentationFormat>On-screen Show (4:3)</PresentationFormat>
  <Paragraphs>200</Paragraphs>
  <Slides>54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60" baseType="lpstr">
      <vt:lpstr>Arial</vt:lpstr>
      <vt:lpstr>B Nazanin</vt:lpstr>
      <vt:lpstr>B Titr</vt:lpstr>
      <vt:lpstr>Calibri</vt:lpstr>
      <vt:lpstr>Times New Roman</vt:lpstr>
      <vt:lpstr>Office Theme</vt:lpstr>
      <vt:lpstr>PowerPoint Presentation</vt:lpstr>
      <vt:lpstr>راهنمای مراقبت لیشمانیوز جلدی در ایران</vt:lpstr>
      <vt:lpstr>مقدمه</vt:lpstr>
      <vt:lpstr>PowerPoint Presentation</vt:lpstr>
      <vt:lpstr>PowerPoint Presentation</vt:lpstr>
      <vt:lpstr>PowerPoint Presentation</vt:lpstr>
      <vt:lpstr>انواع لیشمانیوز</vt:lpstr>
      <vt:lpstr>پراکندگی بیماری ليشمانيوز در جهان- سازمان بهداشت جهانی </vt:lpstr>
      <vt:lpstr>پراکندگی بیماری ليشمانيوز جلدی در جهان- سازمان بهداشت جهانی </vt:lpstr>
      <vt:lpstr> اپيدميولوژي بیماری لیشمانیوز جلدی (سالك( </vt:lpstr>
      <vt:lpstr> اپيدميولوژي بیماری لیشمانیوز جلدی (سالك( </vt:lpstr>
      <vt:lpstr> اپيدميولوژي بیماری لیشمانیوز جلدی (سالك( </vt:lpstr>
      <vt:lpstr>  </vt:lpstr>
      <vt:lpstr> </vt:lpstr>
      <vt:lpstr>PowerPoint Presentation</vt:lpstr>
      <vt:lpstr>تعريف كانون</vt:lpstr>
      <vt:lpstr>تعاريف مربوط به آندميسيته (endemicity) بيماري ليشمانيوز جلدي</vt:lpstr>
      <vt:lpstr>انواع ليشمانيوز جلدي</vt:lpstr>
      <vt:lpstr>ليشمانيوز جلدي (سالک) نوع شهری</vt:lpstr>
      <vt:lpstr>عامل بیماری در ایران</vt:lpstr>
      <vt:lpstr>مخزن بیماری در ایران</vt:lpstr>
      <vt:lpstr>ناقل بیماری</vt:lpstr>
      <vt:lpstr>علائم بالینی سالك نوع شهري (ACL) در انسان</vt:lpstr>
      <vt:lpstr>علائم بالینی سالك نوع شهري (ACL) در انسان</vt:lpstr>
      <vt:lpstr>دوره بالینی سالک شهری</vt:lpstr>
      <vt:lpstr> تصاویری از زخم سالک</vt:lpstr>
      <vt:lpstr>لیشمانیوز جلدی (سالک) نوع روستایی</vt:lpstr>
      <vt:lpstr>عامل بیماری در ایران</vt:lpstr>
      <vt:lpstr>مخزن بیماری در ایران</vt:lpstr>
      <vt:lpstr>ناقل بیماری</vt:lpstr>
      <vt:lpstr> </vt:lpstr>
      <vt:lpstr>PowerPoint Presentation</vt:lpstr>
      <vt:lpstr>دوره بالینی سالک روستایی</vt:lpstr>
      <vt:lpstr>چرخه زندگی پشه ناقل بیماری</vt:lpstr>
      <vt:lpstr>چرخه زندگی پشه ناقل بیماری</vt:lpstr>
      <vt:lpstr>چرخه زندگی پشه ناقل بیماری</vt:lpstr>
      <vt:lpstr>چرخه زندگی پشه ناقل بیماری</vt:lpstr>
      <vt:lpstr>سالك به وسیله انواع پشه خاكی های ماده آلوده به سه طریق زیر منتقل می‏شود</vt:lpstr>
      <vt:lpstr>اشکال مختلف زخم لیشمانیوز</vt:lpstr>
      <vt:lpstr>PowerPoint Presentation</vt:lpstr>
      <vt:lpstr>تعريف مورد محتمل: </vt:lpstr>
      <vt:lpstr>تعريف مورد قطعی:</vt:lpstr>
      <vt:lpstr>اهداف درمان بیماران مبتلا به سالك</vt:lpstr>
      <vt:lpstr>درمان استاندارد در كشور</vt:lpstr>
      <vt:lpstr>درمان</vt:lpstr>
      <vt:lpstr>تزریق موضعی </vt:lpstr>
      <vt:lpstr>روش صحیح کرایوتراپی </vt:lpstr>
      <vt:lpstr>پیشگیری</vt:lpstr>
      <vt:lpstr>برنامه ملی كنترل سالك </vt:lpstr>
      <vt:lpstr>برنامه ملی كنترل سالك </vt:lpstr>
      <vt:lpstr>برنامه ملی كنترل سالك </vt:lpstr>
      <vt:lpstr>آدرس مرکز سالک ساوه</vt:lpstr>
      <vt:lpstr>خسته نباشید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topco</dc:creator>
  <cp:lastModifiedBy>کبری ناصح</cp:lastModifiedBy>
  <cp:revision>374</cp:revision>
  <dcterms:created xsi:type="dcterms:W3CDTF">2021-05-29T06:07:25Z</dcterms:created>
  <dcterms:modified xsi:type="dcterms:W3CDTF">2023-10-14T04:30:40Z</dcterms:modified>
</cp:coreProperties>
</file>