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7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304" r:id="rId40"/>
    <p:sldId id="305" r:id="rId41"/>
    <p:sldId id="297" r:id="rId42"/>
    <p:sldId id="296" r:id="rId43"/>
    <p:sldId id="298" r:id="rId44"/>
    <p:sldId id="294" r:id="rId45"/>
    <p:sldId id="295" r:id="rId46"/>
    <p:sldId id="299" r:id="rId47"/>
    <p:sldId id="300" r:id="rId48"/>
    <p:sldId id="302" r:id="rId49"/>
    <p:sldId id="303" r:id="rId50"/>
    <p:sldId id="306" r:id="rId51"/>
    <p:sldId id="307" r:id="rId52"/>
    <p:sldId id="308" r:id="rId53"/>
    <p:sldId id="309" r:id="rId54"/>
    <p:sldId id="312" r:id="rId55"/>
    <p:sldId id="310" r:id="rId56"/>
    <p:sldId id="301" r:id="rId57"/>
    <p:sldId id="319" r:id="rId58"/>
    <p:sldId id="320" r:id="rId59"/>
    <p:sldId id="314" r:id="rId60"/>
    <p:sldId id="313" r:id="rId61"/>
    <p:sldId id="317" r:id="rId62"/>
    <p:sldId id="321" r:id="rId63"/>
    <p:sldId id="323" r:id="rId64"/>
    <p:sldId id="325" r:id="rId65"/>
    <p:sldId id="326" r:id="rId66"/>
    <p:sldId id="327" r:id="rId67"/>
    <p:sldId id="328" r:id="rId68"/>
    <p:sldId id="324" r:id="rId69"/>
    <p:sldId id="322" r:id="rId70"/>
    <p:sldId id="329"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8AD70-6070-4CAB-A040-29898B648F2D}" type="datetimeFigureOut">
              <a:rPr lang="en-US" smtClean="0"/>
              <a:t>10/12/2023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2CA796-6236-4099-A828-3126AECDE349}" type="slidenum">
              <a:rPr lang="en-US" smtClean="0"/>
              <a:t>‹#›</a:t>
            </a:fld>
            <a:endParaRPr lang="en-US"/>
          </a:p>
        </p:txBody>
      </p:sp>
    </p:spTree>
    <p:extLst>
      <p:ext uri="{BB962C8B-B14F-4D97-AF65-F5344CB8AC3E}">
        <p14:creationId xmlns:p14="http://schemas.microsoft.com/office/powerpoint/2010/main" val="578372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1FF1E4-961E-4787-B1A5-A47F906EA812}" type="slidenum">
              <a:rPr lang="en-US" smtClean="0"/>
              <a:t>10</a:t>
            </a:fld>
            <a:endParaRPr lang="en-US"/>
          </a:p>
        </p:txBody>
      </p:sp>
    </p:spTree>
    <p:extLst>
      <p:ext uri="{BB962C8B-B14F-4D97-AF65-F5344CB8AC3E}">
        <p14:creationId xmlns:p14="http://schemas.microsoft.com/office/powerpoint/2010/main" val="4007430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1FF1E4-961E-4787-B1A5-A47F906EA812}" type="slidenum">
              <a:rPr lang="en-US" smtClean="0"/>
              <a:t>36</a:t>
            </a:fld>
            <a:endParaRPr lang="en-US"/>
          </a:p>
        </p:txBody>
      </p:sp>
    </p:spTree>
    <p:extLst>
      <p:ext uri="{BB962C8B-B14F-4D97-AF65-F5344CB8AC3E}">
        <p14:creationId xmlns:p14="http://schemas.microsoft.com/office/powerpoint/2010/main" val="21488637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AAABD7-6FF7-427F-9472-E5D08B05EB7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873274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2065021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993808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83006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2961997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1AAABD7-6FF7-427F-9472-E5D08B05EB74}" type="datetimeFigureOut">
              <a:rPr lang="en-US" smtClean="0"/>
              <a:t>10/12/2023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657540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1AAABD7-6FF7-427F-9472-E5D08B05EB74}" type="datetimeFigureOut">
              <a:rPr lang="en-US" smtClean="0"/>
              <a:t>10/12/2023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518412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AAABD7-6FF7-427F-9472-E5D08B05EB7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4261908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AAABD7-6FF7-427F-9472-E5D08B05EB7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2261978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AAABD7-6FF7-427F-9472-E5D08B05EB7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2931391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AAABD7-6FF7-427F-9472-E5D08B05EB7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41257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560335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AAABD7-6FF7-427F-9472-E5D08B05EB74}" type="datetimeFigureOut">
              <a:rPr lang="en-US" smtClean="0"/>
              <a:t>10/12/2023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3814915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AAABD7-6FF7-427F-9472-E5D08B05EB74}" type="datetimeFigureOut">
              <a:rPr lang="en-US" smtClean="0"/>
              <a:t>10/12/2023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188416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E1AAABD7-6FF7-427F-9472-E5D08B05EB74}" type="datetimeFigureOut">
              <a:rPr lang="en-US" smtClean="0"/>
              <a:t>10/12/2023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509225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1908726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AAABD7-6FF7-427F-9472-E5D08B05EB7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07CFB7-F723-4529-A138-EE6AC856FAE7}" type="slidenum">
              <a:rPr lang="en-US" smtClean="0"/>
              <a:t>‹#›</a:t>
            </a:fld>
            <a:endParaRPr lang="en-US"/>
          </a:p>
        </p:txBody>
      </p:sp>
    </p:spTree>
    <p:extLst>
      <p:ext uri="{BB962C8B-B14F-4D97-AF65-F5344CB8AC3E}">
        <p14:creationId xmlns:p14="http://schemas.microsoft.com/office/powerpoint/2010/main" val="3263844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E1AAABD7-6FF7-427F-9472-E5D08B05EB74}" type="datetimeFigureOut">
              <a:rPr lang="en-US" smtClean="0"/>
              <a:t>10/12/2023</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F07CFB7-F723-4529-A138-EE6AC856FAE7}" type="slidenum">
              <a:rPr lang="en-US" smtClean="0"/>
              <a:t>‹#›</a:t>
            </a:fld>
            <a:endParaRPr lang="en-US"/>
          </a:p>
        </p:txBody>
      </p:sp>
    </p:spTree>
    <p:extLst>
      <p:ext uri="{BB962C8B-B14F-4D97-AF65-F5344CB8AC3E}">
        <p14:creationId xmlns:p14="http://schemas.microsoft.com/office/powerpoint/2010/main" val="123028900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 result for â«Ø¨Ø³Ù Ø§ÙÙÙ Ø§ÙØ±Ø­ÙÙ Ø§ÙØ±Ø­ÙÙâ¬â"/>
          <p:cNvPicPr/>
          <p:nvPr/>
        </p:nvPicPr>
        <p:blipFill>
          <a:blip r:embed="rId2">
            <a:extLst>
              <a:ext uri="{28A0092B-C50C-407E-A947-70E740481C1C}">
                <a14:useLocalDpi xmlns:a14="http://schemas.microsoft.com/office/drawing/2010/main" val="0"/>
              </a:ext>
            </a:extLst>
          </a:blip>
          <a:srcRect/>
          <a:stretch>
            <a:fillRect/>
          </a:stretch>
        </p:blipFill>
        <p:spPr bwMode="auto">
          <a:xfrm>
            <a:off x="1775718" y="716096"/>
            <a:ext cx="9362335" cy="4804690"/>
          </a:xfrm>
          <a:prstGeom prst="rect">
            <a:avLst/>
          </a:prstGeom>
          <a:noFill/>
          <a:ln>
            <a:noFill/>
          </a:ln>
        </p:spPr>
      </p:pic>
    </p:spTree>
    <p:extLst>
      <p:ext uri="{BB962C8B-B14F-4D97-AF65-F5344CB8AC3E}">
        <p14:creationId xmlns:p14="http://schemas.microsoft.com/office/powerpoint/2010/main" val="2376020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0234" y="0"/>
            <a:ext cx="10515600" cy="6326620"/>
          </a:xfrm>
        </p:spPr>
        <p:txBody>
          <a:bodyPr>
            <a:normAutofit/>
          </a:bodyPr>
          <a:lstStyle/>
          <a:p>
            <a:pPr algn="r" rtl="1">
              <a:lnSpc>
                <a:spcPct val="150000"/>
              </a:lnSpc>
            </a:pPr>
            <a:r>
              <a:rPr lang="fa-IR" sz="3200" b="1" dirty="0" smtClean="0">
                <a:cs typeface="B Nazanin" panose="00000400000000000000" pitchFamily="2" charset="-78"/>
              </a:rPr>
              <a:t>با مقدمه گفته شده:</a:t>
            </a:r>
            <a:br>
              <a:rPr lang="fa-IR" sz="3200" b="1" dirty="0" smtClean="0">
                <a:cs typeface="B Nazanin" panose="00000400000000000000" pitchFamily="2" charset="-78"/>
              </a:rPr>
            </a:br>
            <a:r>
              <a:rPr lang="fa-IR" sz="3200" dirty="0" smtClean="0">
                <a:cs typeface="B Nazanin" panose="00000400000000000000" pitchFamily="2" charset="-78"/>
              </a:rPr>
              <a:t>بر اساس تجارب معاونت بهداشتی وزارت بهداشت ودرمان و دستورالعملهای کنترلی سازمان بهداشت جهانی</a:t>
            </a:r>
            <a:r>
              <a:rPr lang="fa-IR" sz="3200" dirty="0">
                <a:cs typeface="B Nazanin" panose="00000400000000000000" pitchFamily="2" charset="-78"/>
              </a:rPr>
              <a:t> </a:t>
            </a:r>
            <a:r>
              <a:rPr lang="fa-IR" sz="3200" dirty="0" smtClean="0">
                <a:cs typeface="B Nazanin" panose="00000400000000000000" pitchFamily="2" charset="-78"/>
              </a:rPr>
              <a:t>، سند ملی پیشگیری و کنترل غیر واگیروعوامل خطر مرتبط در ایران در بازه زمانی 1394 تا 1404 تدوین شد.</a:t>
            </a:r>
            <a:br>
              <a:rPr lang="fa-IR" sz="3200" dirty="0" smtClean="0">
                <a:cs typeface="B Nazanin" panose="00000400000000000000" pitchFamily="2" charset="-78"/>
              </a:rPr>
            </a:br>
            <a:r>
              <a:rPr lang="fa-IR" sz="3200" b="1" dirty="0" smtClean="0">
                <a:cs typeface="B Nazanin" panose="00000400000000000000" pitchFamily="2" charset="-78"/>
              </a:rPr>
              <a:t>این سند شامل:</a:t>
            </a:r>
            <a:r>
              <a:rPr lang="fa-IR" sz="3200" dirty="0" smtClean="0">
                <a:cs typeface="B Nazanin" panose="00000400000000000000" pitchFamily="2" charset="-78"/>
              </a:rPr>
              <a:t/>
            </a:r>
            <a:br>
              <a:rPr lang="fa-IR" sz="3200" dirty="0" smtClean="0">
                <a:cs typeface="B Nazanin" panose="00000400000000000000" pitchFamily="2" charset="-78"/>
              </a:rPr>
            </a:br>
            <a:r>
              <a:rPr lang="fa-IR" sz="3200" dirty="0" smtClean="0">
                <a:cs typeface="B Nazanin" panose="00000400000000000000" pitchFamily="2" charset="-78"/>
              </a:rPr>
              <a:t>بسته های خدمتی قابل اجرا جهت پیشگیری وکنترل بیماریهای مذکور و عوامل خطر آنها است.</a:t>
            </a:r>
            <a:endParaRPr lang="en-US" sz="3200" dirty="0">
              <a:cs typeface="B Nazanin" panose="00000400000000000000" pitchFamily="2" charset="-78"/>
            </a:endParaRPr>
          </a:p>
        </p:txBody>
      </p:sp>
    </p:spTree>
    <p:extLst>
      <p:ext uri="{BB962C8B-B14F-4D97-AF65-F5344CB8AC3E}">
        <p14:creationId xmlns:p14="http://schemas.microsoft.com/office/powerpoint/2010/main" val="6929583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891" y="165254"/>
            <a:ext cx="11256651" cy="6553200"/>
          </a:xfrm>
        </p:spPr>
        <p:txBody>
          <a:bodyPr>
            <a:normAutofit/>
          </a:bodyPr>
          <a:lstStyle/>
          <a:p>
            <a:pPr algn="r" rtl="1">
              <a:lnSpc>
                <a:spcPct val="200000"/>
              </a:lnSpc>
            </a:pPr>
            <a:r>
              <a:rPr lang="fa-IR" sz="3600" b="1" dirty="0" smtClean="0">
                <a:cs typeface="B Nazanin" panose="00000400000000000000" pitchFamily="2" charset="-78"/>
              </a:rPr>
              <a:t>در سال 2013 </a:t>
            </a:r>
            <a:r>
              <a:rPr lang="en-US" sz="3600" b="1" dirty="0" smtClean="0">
                <a:cs typeface="B Nazanin" panose="00000400000000000000" pitchFamily="2" charset="-78"/>
              </a:rPr>
              <a:t>Who</a:t>
            </a:r>
            <a:r>
              <a:rPr lang="fa-IR" sz="3600" b="1" dirty="0" smtClean="0">
                <a:cs typeface="B Nazanin" panose="00000400000000000000" pitchFamily="2" charset="-78"/>
              </a:rPr>
              <a:t> برنامه اقدام جهانی 2013-2025 را مشتمل بر: </a:t>
            </a:r>
            <a:r>
              <a:rPr lang="fa-IR" sz="3600" i="1" dirty="0" smtClean="0">
                <a:solidFill>
                  <a:srgbClr val="C00000"/>
                </a:solidFill>
                <a:cs typeface="B Nazanin" panose="00000400000000000000" pitchFamily="2" charset="-78"/>
              </a:rPr>
              <a:t>9هدف</a:t>
            </a:r>
            <a:r>
              <a:rPr lang="fa-IR" sz="3600" dirty="0" smtClean="0">
                <a:solidFill>
                  <a:srgbClr val="C00000"/>
                </a:solidFill>
                <a:cs typeface="B Nazanin" panose="00000400000000000000" pitchFamily="2" charset="-78"/>
              </a:rPr>
              <a:t> و </a:t>
            </a:r>
            <a:r>
              <a:rPr lang="fa-IR" sz="3600" i="1" dirty="0" smtClean="0">
                <a:solidFill>
                  <a:srgbClr val="C00000"/>
                </a:solidFill>
                <a:cs typeface="B Nazanin" panose="00000400000000000000" pitchFamily="2" charset="-78"/>
              </a:rPr>
              <a:t>25 شاخص </a:t>
            </a:r>
            <a:r>
              <a:rPr lang="fa-IR" sz="3600" dirty="0" smtClean="0">
                <a:cs typeface="B Nazanin" panose="00000400000000000000" pitchFamily="2" charset="-78"/>
              </a:rPr>
              <a:t>جهت کنترل بیماریها و عوامل خطر آنها تدوین نموده است.</a:t>
            </a:r>
            <a:br>
              <a:rPr lang="fa-IR" sz="3600" dirty="0" smtClean="0">
                <a:cs typeface="B Nazanin" panose="00000400000000000000" pitchFamily="2" charset="-78"/>
              </a:rPr>
            </a:br>
            <a:r>
              <a:rPr lang="fa-IR" sz="3600" dirty="0" smtClean="0">
                <a:cs typeface="B Nazanin" panose="00000400000000000000" pitchFamily="2" charset="-78"/>
              </a:rPr>
              <a:t>*در ایران در سال 1394به دنبال متناسب سازی این سند با اولویتهای ملی  تغییر اهداف 9 گانه به </a:t>
            </a:r>
            <a:r>
              <a:rPr lang="fa-IR" sz="3600" dirty="0" smtClean="0">
                <a:solidFill>
                  <a:srgbClr val="C00000"/>
                </a:solidFill>
                <a:cs typeface="B Nazanin" panose="00000400000000000000" pitchFamily="2" charset="-78"/>
              </a:rPr>
              <a:t>اهداف 13 گانه </a:t>
            </a:r>
            <a:r>
              <a:rPr lang="fa-IR" sz="3600" dirty="0" smtClean="0">
                <a:cs typeface="B Nazanin" panose="00000400000000000000" pitchFamily="2" charset="-78"/>
              </a:rPr>
              <a:t>انجام شد.</a:t>
            </a:r>
            <a:endParaRPr lang="en-US" sz="3600" dirty="0">
              <a:cs typeface="B Nazanin" panose="00000400000000000000" pitchFamily="2" charset="-78"/>
            </a:endParaRPr>
          </a:p>
        </p:txBody>
      </p:sp>
    </p:spTree>
    <p:extLst>
      <p:ext uri="{BB962C8B-B14F-4D97-AF65-F5344CB8AC3E}">
        <p14:creationId xmlns:p14="http://schemas.microsoft.com/office/powerpoint/2010/main" val="2641938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454" y="0"/>
            <a:ext cx="10958945" cy="6858000"/>
          </a:xfrm>
        </p:spPr>
        <p:txBody>
          <a:bodyPr>
            <a:normAutofit fontScale="90000"/>
          </a:bodyPr>
          <a:lstStyle/>
          <a:p>
            <a:pPr algn="r" rtl="1">
              <a:lnSpc>
                <a:spcPct val="150000"/>
              </a:lnSpc>
            </a:pPr>
            <a:r>
              <a:rPr lang="fa-IR" sz="4000" b="1" dirty="0" smtClean="0">
                <a:cs typeface="B Nazanin" panose="00000400000000000000" pitchFamily="2" charset="-78"/>
              </a:rPr>
              <a:t>اهداف 13 گانه ایراپن:</a:t>
            </a:r>
            <a:r>
              <a:rPr lang="fa-IR" sz="4000" dirty="0" smtClean="0">
                <a:cs typeface="B Nazanin" panose="00000400000000000000" pitchFamily="2" charset="-78"/>
              </a:rPr>
              <a:t/>
            </a:r>
            <a:br>
              <a:rPr lang="fa-IR" sz="4000" dirty="0" smtClean="0">
                <a:cs typeface="B Nazanin" panose="00000400000000000000" pitchFamily="2" charset="-78"/>
              </a:rPr>
            </a:br>
            <a:r>
              <a:rPr lang="fa-IR" sz="4000" dirty="0" smtClean="0">
                <a:cs typeface="B Nazanin" panose="00000400000000000000" pitchFamily="2" charset="-78"/>
              </a:rPr>
              <a:t>1-کاهش </a:t>
            </a:r>
            <a:r>
              <a:rPr lang="fa-IR" sz="4000" b="1" dirty="0" smtClean="0">
                <a:solidFill>
                  <a:srgbClr val="C00000"/>
                </a:solidFill>
                <a:cs typeface="B Nazanin" panose="00000400000000000000" pitchFamily="2" charset="-78"/>
              </a:rPr>
              <a:t>25 درصد </a:t>
            </a:r>
            <a:r>
              <a:rPr lang="fa-IR" sz="4000" dirty="0" smtClean="0">
                <a:cs typeface="B Nazanin" panose="00000400000000000000" pitchFamily="2" charset="-78"/>
              </a:rPr>
              <a:t>مرگ ومیرناشی ازبیماریهای غیرواگیردر گروه سنی 30 تا 70 سال</a:t>
            </a:r>
            <a:br>
              <a:rPr lang="fa-IR" sz="4000" dirty="0" smtClean="0">
                <a:cs typeface="B Nazanin" panose="00000400000000000000" pitchFamily="2" charset="-78"/>
              </a:rPr>
            </a:br>
            <a:r>
              <a:rPr lang="fa-IR" sz="4000" dirty="0" smtClean="0">
                <a:cs typeface="B Nazanin" panose="00000400000000000000" pitchFamily="2" charset="-78"/>
              </a:rPr>
              <a:t>2-کاهش </a:t>
            </a:r>
            <a:r>
              <a:rPr lang="fa-IR" sz="4000" b="1" dirty="0" smtClean="0">
                <a:solidFill>
                  <a:srgbClr val="C00000"/>
                </a:solidFill>
                <a:cs typeface="B Nazanin" panose="00000400000000000000" pitchFamily="2" charset="-78"/>
              </a:rPr>
              <a:t>20 درصد </a:t>
            </a:r>
            <a:r>
              <a:rPr lang="fa-IR" sz="4000" dirty="0" smtClean="0">
                <a:cs typeface="B Nazanin" panose="00000400000000000000" pitchFamily="2" charset="-78"/>
              </a:rPr>
              <a:t>از میزان فعالیت بدنی ناکافی .</a:t>
            </a:r>
            <a:br>
              <a:rPr lang="fa-IR" sz="4000" dirty="0" smtClean="0">
                <a:cs typeface="B Nazanin" panose="00000400000000000000" pitchFamily="2" charset="-78"/>
              </a:rPr>
            </a:br>
            <a:r>
              <a:rPr lang="fa-IR" sz="4000" dirty="0" smtClean="0">
                <a:cs typeface="B Nazanin" panose="00000400000000000000" pitchFamily="2" charset="-78"/>
              </a:rPr>
              <a:t>3-کاهش </a:t>
            </a:r>
            <a:r>
              <a:rPr lang="fa-IR" sz="4000" b="1" dirty="0" smtClean="0">
                <a:solidFill>
                  <a:srgbClr val="C00000"/>
                </a:solidFill>
                <a:cs typeface="B Nazanin" panose="00000400000000000000" pitchFamily="2" charset="-78"/>
              </a:rPr>
              <a:t>10درصد</a:t>
            </a:r>
            <a:r>
              <a:rPr lang="fa-IR" sz="4000" dirty="0" smtClean="0">
                <a:cs typeface="B Nazanin" panose="00000400000000000000" pitchFamily="2" charset="-78"/>
              </a:rPr>
              <a:t> از مصرف الکل.</a:t>
            </a:r>
            <a:br>
              <a:rPr lang="fa-IR" sz="4000" dirty="0" smtClean="0">
                <a:cs typeface="B Nazanin" panose="00000400000000000000" pitchFamily="2" charset="-78"/>
              </a:rPr>
            </a:br>
            <a:r>
              <a:rPr lang="fa-IR" sz="4000" dirty="0" smtClean="0">
                <a:cs typeface="B Nazanin" panose="00000400000000000000" pitchFamily="2" charset="-78"/>
              </a:rPr>
              <a:t>4-کاهش </a:t>
            </a:r>
            <a:r>
              <a:rPr lang="fa-IR" sz="4000" b="1" dirty="0" smtClean="0">
                <a:solidFill>
                  <a:srgbClr val="C00000"/>
                </a:solidFill>
                <a:cs typeface="B Nazanin" panose="00000400000000000000" pitchFamily="2" charset="-78"/>
              </a:rPr>
              <a:t>30 درصد </a:t>
            </a:r>
            <a:r>
              <a:rPr lang="fa-IR" sz="4000" dirty="0" smtClean="0">
                <a:cs typeface="B Nazanin" panose="00000400000000000000" pitchFamily="2" charset="-78"/>
              </a:rPr>
              <a:t>مصرف نمک .</a:t>
            </a:r>
            <a:br>
              <a:rPr lang="fa-IR" sz="4000" dirty="0" smtClean="0">
                <a:cs typeface="B Nazanin" panose="00000400000000000000" pitchFamily="2" charset="-78"/>
              </a:rPr>
            </a:br>
            <a:r>
              <a:rPr lang="fa-IR" sz="4000" dirty="0" smtClean="0">
                <a:cs typeface="B Nazanin" panose="00000400000000000000" pitchFamily="2" charset="-78"/>
              </a:rPr>
              <a:t>5-کاهش </a:t>
            </a:r>
            <a:r>
              <a:rPr lang="fa-IR" sz="4000" b="1" i="1" dirty="0" smtClean="0">
                <a:solidFill>
                  <a:srgbClr val="C00000"/>
                </a:solidFill>
                <a:cs typeface="B Nazanin" panose="00000400000000000000" pitchFamily="2" charset="-78"/>
              </a:rPr>
              <a:t>30 درصد </a:t>
            </a:r>
            <a:r>
              <a:rPr lang="fa-IR" sz="4000" dirty="0" smtClean="0">
                <a:cs typeface="B Nazanin" panose="00000400000000000000" pitchFamily="2" charset="-78"/>
              </a:rPr>
              <a:t>مصرف دخانیات .</a:t>
            </a:r>
            <a:r>
              <a:rPr lang="fa-IR" sz="3200" dirty="0" smtClean="0">
                <a:cs typeface="B Nazanin" panose="00000400000000000000" pitchFamily="2" charset="-78"/>
              </a:rPr>
              <a:t/>
            </a:r>
            <a:br>
              <a:rPr lang="fa-IR" sz="3200" dirty="0" smtClean="0">
                <a:cs typeface="B Nazanin" panose="00000400000000000000" pitchFamily="2" charset="-78"/>
              </a:rPr>
            </a:br>
            <a:endParaRPr lang="en-US" sz="3200" dirty="0">
              <a:cs typeface="B Nazanin" panose="00000400000000000000" pitchFamily="2" charset="-78"/>
            </a:endParaRPr>
          </a:p>
        </p:txBody>
      </p:sp>
    </p:spTree>
    <p:extLst>
      <p:ext uri="{BB962C8B-B14F-4D97-AF65-F5344CB8AC3E}">
        <p14:creationId xmlns:p14="http://schemas.microsoft.com/office/powerpoint/2010/main" val="3342831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691" y="0"/>
            <a:ext cx="11499272" cy="6740307"/>
          </a:xfrm>
          <a:prstGeom prst="rect">
            <a:avLst/>
          </a:prstGeom>
        </p:spPr>
        <p:txBody>
          <a:bodyPr wrap="square">
            <a:spAutoFit/>
          </a:bodyPr>
          <a:lstStyle/>
          <a:p>
            <a:pPr algn="r">
              <a:lnSpc>
                <a:spcPct val="200000"/>
              </a:lnSpc>
            </a:pPr>
            <a:r>
              <a:rPr lang="fa-IR" sz="3600" dirty="0">
                <a:cs typeface="B Nazanin" panose="00000400000000000000" pitchFamily="2" charset="-78"/>
              </a:rPr>
              <a:t>6-کاهش </a:t>
            </a:r>
            <a:r>
              <a:rPr lang="fa-IR" sz="3600" b="1" dirty="0">
                <a:solidFill>
                  <a:srgbClr val="C00000"/>
                </a:solidFill>
                <a:cs typeface="B Nazanin" panose="00000400000000000000" pitchFamily="2" charset="-78"/>
              </a:rPr>
              <a:t>25 درصد </a:t>
            </a:r>
            <a:r>
              <a:rPr lang="fa-IR" sz="3600" dirty="0">
                <a:cs typeface="B Nazanin" panose="00000400000000000000" pitchFamily="2" charset="-78"/>
              </a:rPr>
              <a:t>شیوع فشار خون بالا.</a:t>
            </a:r>
            <a:br>
              <a:rPr lang="fa-IR" sz="3600" dirty="0">
                <a:cs typeface="B Nazanin" panose="00000400000000000000" pitchFamily="2" charset="-78"/>
              </a:rPr>
            </a:br>
            <a:r>
              <a:rPr lang="fa-IR" sz="3600" dirty="0">
                <a:solidFill>
                  <a:schemeClr val="tx1">
                    <a:lumMod val="95000"/>
                    <a:lumOff val="5000"/>
                  </a:schemeClr>
                </a:solidFill>
                <a:cs typeface="B Nazanin" panose="00000400000000000000" pitchFamily="2" charset="-78"/>
              </a:rPr>
              <a:t>7-جلوگیری از</a:t>
            </a:r>
            <a:r>
              <a:rPr lang="fa-IR" sz="3600" b="1" dirty="0">
                <a:solidFill>
                  <a:srgbClr val="C00000"/>
                </a:solidFill>
                <a:cs typeface="B Nazanin" panose="00000400000000000000" pitchFamily="2" charset="-78"/>
              </a:rPr>
              <a:t> افزایش </a:t>
            </a:r>
            <a:r>
              <a:rPr lang="fa-IR" sz="3600" dirty="0">
                <a:solidFill>
                  <a:schemeClr val="tx1">
                    <a:lumMod val="95000"/>
                    <a:lumOff val="5000"/>
                  </a:schemeClr>
                </a:solidFill>
                <a:cs typeface="B Nazanin" panose="00000400000000000000" pitchFamily="2" charset="-78"/>
              </a:rPr>
              <a:t>چاقی و دیابت.</a:t>
            </a:r>
            <a:r>
              <a:rPr lang="fa-IR" sz="3600" dirty="0">
                <a:cs typeface="B Nazanin" panose="00000400000000000000" pitchFamily="2" charset="-78"/>
              </a:rPr>
              <a:t/>
            </a:r>
            <a:br>
              <a:rPr lang="fa-IR" sz="3600" dirty="0">
                <a:cs typeface="B Nazanin" panose="00000400000000000000" pitchFamily="2" charset="-78"/>
              </a:rPr>
            </a:br>
            <a:r>
              <a:rPr lang="fa-IR" sz="3600" dirty="0">
                <a:cs typeface="B Nazanin" panose="00000400000000000000" pitchFamily="2" charset="-78"/>
              </a:rPr>
              <a:t>8-دسترسی </a:t>
            </a:r>
            <a:r>
              <a:rPr lang="fa-IR" sz="3600" b="1" dirty="0">
                <a:solidFill>
                  <a:srgbClr val="C00000"/>
                </a:solidFill>
                <a:cs typeface="B Nazanin" panose="00000400000000000000" pitchFamily="2" charset="-78"/>
              </a:rPr>
              <a:t>100درصد</a:t>
            </a:r>
            <a:r>
              <a:rPr lang="fa-IR" sz="3600" dirty="0">
                <a:cs typeface="B Nazanin" panose="00000400000000000000" pitchFamily="2" charset="-78"/>
              </a:rPr>
              <a:t>جمعیت به داروهای ضروری و مراقبتهای بهداشتی در زمینه بیماریهای غیر واگیر.</a:t>
            </a:r>
            <a:br>
              <a:rPr lang="fa-IR" sz="3600" dirty="0">
                <a:cs typeface="B Nazanin" panose="00000400000000000000" pitchFamily="2" charset="-78"/>
              </a:rPr>
            </a:br>
            <a:r>
              <a:rPr lang="fa-IR" sz="3600" dirty="0">
                <a:cs typeface="B Nazanin" panose="00000400000000000000" pitchFamily="2" charset="-78"/>
              </a:rPr>
              <a:t>9-دسترسی </a:t>
            </a:r>
            <a:r>
              <a:rPr lang="fa-IR" sz="3600" b="1" dirty="0">
                <a:solidFill>
                  <a:srgbClr val="C00000"/>
                </a:solidFill>
                <a:cs typeface="B Nazanin" panose="00000400000000000000" pitchFamily="2" charset="-78"/>
              </a:rPr>
              <a:t>70درصد</a:t>
            </a:r>
            <a:r>
              <a:rPr lang="fa-IR" sz="3600" dirty="0">
                <a:cs typeface="B Nazanin" panose="00000400000000000000" pitchFamily="2" charset="-78"/>
              </a:rPr>
              <a:t> جمعیت به خدمات دارویی ومشاوره ای جهت جلوگیری از حمله قلبی و سکته مغزی</a:t>
            </a:r>
            <a:r>
              <a:rPr lang="fa-IR" dirty="0">
                <a:cs typeface="B Nazanin" panose="00000400000000000000" pitchFamily="2" charset="-78"/>
              </a:rPr>
              <a:t>.</a:t>
            </a:r>
            <a:endParaRPr lang="en-US" dirty="0"/>
          </a:p>
        </p:txBody>
      </p:sp>
    </p:spTree>
    <p:extLst>
      <p:ext uri="{BB962C8B-B14F-4D97-AF65-F5344CB8AC3E}">
        <p14:creationId xmlns:p14="http://schemas.microsoft.com/office/powerpoint/2010/main" val="4004700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855" y="1"/>
            <a:ext cx="11353800" cy="6857999"/>
          </a:xfrm>
        </p:spPr>
        <p:txBody>
          <a:bodyPr>
            <a:normAutofit/>
          </a:bodyPr>
          <a:lstStyle/>
          <a:p>
            <a:pPr algn="r">
              <a:lnSpc>
                <a:spcPct val="150000"/>
              </a:lnSpc>
            </a:pPr>
            <a:r>
              <a:rPr lang="fa-IR" sz="3600" dirty="0" smtClean="0">
                <a:cs typeface="B Nazanin" panose="00000400000000000000" pitchFamily="2" charset="-78"/>
              </a:rPr>
              <a:t>10-به </a:t>
            </a:r>
            <a:r>
              <a:rPr lang="fa-IR" sz="3600" b="1" dirty="0" smtClean="0">
                <a:solidFill>
                  <a:srgbClr val="C00000"/>
                </a:solidFill>
                <a:cs typeface="B Nazanin" panose="00000400000000000000" pitchFamily="2" charset="-78"/>
              </a:rPr>
              <a:t>صفر</a:t>
            </a:r>
            <a:r>
              <a:rPr lang="fa-IR" sz="3600" dirty="0" smtClean="0">
                <a:cs typeface="B Nazanin" panose="00000400000000000000" pitchFamily="2" charset="-78"/>
              </a:rPr>
              <a:t> رساندن میزان اسیدهای چرب ترانس در روغنهای مصرفی و مواد غذایی</a:t>
            </a:r>
            <a:br>
              <a:rPr lang="fa-IR" sz="3600" dirty="0" smtClean="0">
                <a:cs typeface="B Nazanin" panose="00000400000000000000" pitchFamily="2" charset="-78"/>
              </a:rPr>
            </a:br>
            <a:r>
              <a:rPr lang="fa-IR" sz="3600" dirty="0" smtClean="0">
                <a:cs typeface="B Nazanin" panose="00000400000000000000" pitchFamily="2" charset="-78"/>
              </a:rPr>
              <a:t>11-کاهش</a:t>
            </a:r>
            <a:r>
              <a:rPr lang="fa-IR" sz="3600" dirty="0" smtClean="0">
                <a:solidFill>
                  <a:schemeClr val="accent2">
                    <a:lumMod val="75000"/>
                  </a:schemeClr>
                </a:solidFill>
                <a:cs typeface="B Nazanin" panose="00000400000000000000" pitchFamily="2" charset="-78"/>
              </a:rPr>
              <a:t> </a:t>
            </a:r>
            <a:r>
              <a:rPr lang="fa-IR" sz="3600" b="1" dirty="0" smtClean="0">
                <a:solidFill>
                  <a:srgbClr val="C00000"/>
                </a:solidFill>
                <a:cs typeface="B Nazanin" panose="00000400000000000000" pitchFamily="2" charset="-78"/>
              </a:rPr>
              <a:t>10 درصد </a:t>
            </a:r>
            <a:r>
              <a:rPr lang="fa-IR" sz="3600" dirty="0" smtClean="0">
                <a:cs typeface="B Nazanin" panose="00000400000000000000" pitchFamily="2" charset="-78"/>
              </a:rPr>
              <a:t>از مرگ و میرها ناشی از مصرف مواد مخدر</a:t>
            </a:r>
            <a:br>
              <a:rPr lang="fa-IR" sz="3600" dirty="0" smtClean="0">
                <a:cs typeface="B Nazanin" panose="00000400000000000000" pitchFamily="2" charset="-78"/>
              </a:rPr>
            </a:br>
            <a:r>
              <a:rPr lang="fa-IR" sz="3600" dirty="0" smtClean="0">
                <a:cs typeface="B Nazanin" panose="00000400000000000000" pitchFamily="2" charset="-78"/>
              </a:rPr>
              <a:t>12-کاهش</a:t>
            </a:r>
            <a:r>
              <a:rPr lang="fa-IR" sz="3600" dirty="0" smtClean="0">
                <a:solidFill>
                  <a:schemeClr val="accent2">
                    <a:lumMod val="75000"/>
                  </a:schemeClr>
                </a:solidFill>
                <a:cs typeface="B Nazanin" panose="00000400000000000000" pitchFamily="2" charset="-78"/>
              </a:rPr>
              <a:t> </a:t>
            </a:r>
            <a:r>
              <a:rPr lang="fa-IR" sz="3600" b="1" dirty="0" smtClean="0">
                <a:solidFill>
                  <a:srgbClr val="C00000"/>
                </a:solidFill>
                <a:cs typeface="B Nazanin" panose="00000400000000000000" pitchFamily="2" charset="-78"/>
              </a:rPr>
              <a:t>20 درصد </a:t>
            </a:r>
            <a:r>
              <a:rPr lang="fa-IR" sz="3600" dirty="0" smtClean="0">
                <a:cs typeface="B Nazanin" panose="00000400000000000000" pitchFamily="2" charset="-78"/>
              </a:rPr>
              <a:t>از مرگ ومیر های ناشی از سوانح و حوادث وتصادفات جاده ای</a:t>
            </a:r>
            <a:br>
              <a:rPr lang="fa-IR" sz="3600" dirty="0" smtClean="0">
                <a:cs typeface="B Nazanin" panose="00000400000000000000" pitchFamily="2" charset="-78"/>
              </a:rPr>
            </a:br>
            <a:r>
              <a:rPr lang="fa-IR" sz="3600" dirty="0" smtClean="0">
                <a:cs typeface="B Nazanin" panose="00000400000000000000" pitchFamily="2" charset="-78"/>
              </a:rPr>
              <a:t>13-افزایش</a:t>
            </a:r>
            <a:r>
              <a:rPr lang="fa-IR" sz="3600" dirty="0" smtClean="0">
                <a:solidFill>
                  <a:schemeClr val="accent2">
                    <a:lumMod val="75000"/>
                  </a:schemeClr>
                </a:solidFill>
                <a:cs typeface="B Nazanin" panose="00000400000000000000" pitchFamily="2" charset="-78"/>
              </a:rPr>
              <a:t> </a:t>
            </a:r>
            <a:r>
              <a:rPr lang="fa-IR" sz="3600" b="1" dirty="0" smtClean="0">
                <a:solidFill>
                  <a:srgbClr val="C00000"/>
                </a:solidFill>
                <a:cs typeface="B Nazanin" panose="00000400000000000000" pitchFamily="2" charset="-78"/>
              </a:rPr>
              <a:t>20 درصدی </a:t>
            </a:r>
            <a:r>
              <a:rPr lang="fa-IR" sz="3600" dirty="0" smtClean="0">
                <a:cs typeface="B Nazanin" panose="00000400000000000000" pitchFamily="2" charset="-78"/>
              </a:rPr>
              <a:t>دسترسی بیماران  مبتلا به بیماریهای روان به داروهای مورد نیاز</a:t>
            </a:r>
            <a:endParaRPr lang="en-US" sz="3600" dirty="0">
              <a:cs typeface="B Nazanin" panose="00000400000000000000" pitchFamily="2" charset="-78"/>
            </a:endParaRPr>
          </a:p>
        </p:txBody>
      </p:sp>
    </p:spTree>
    <p:extLst>
      <p:ext uri="{BB962C8B-B14F-4D97-AF65-F5344CB8AC3E}">
        <p14:creationId xmlns:p14="http://schemas.microsoft.com/office/powerpoint/2010/main" val="2604262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تصویر مرتبط"/>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53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9656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5874" y="1891145"/>
            <a:ext cx="10018713" cy="1752599"/>
          </a:xfrm>
        </p:spPr>
        <p:txBody>
          <a:bodyPr>
            <a:normAutofit/>
          </a:bodyPr>
          <a:lstStyle/>
          <a:p>
            <a:pPr algn="ctr"/>
            <a:r>
              <a:rPr lang="fa-IR" sz="8800" b="1" dirty="0" smtClean="0">
                <a:solidFill>
                  <a:schemeClr val="accent2">
                    <a:lumMod val="75000"/>
                  </a:schemeClr>
                </a:solidFill>
                <a:cs typeface="B Nazanin" panose="00000400000000000000" pitchFamily="2" charset="-78"/>
              </a:rPr>
              <a:t>خطر سنجی</a:t>
            </a:r>
            <a:endParaRPr lang="en-US" sz="8800" b="1" dirty="0">
              <a:solidFill>
                <a:schemeClr val="accent2">
                  <a:lumMod val="75000"/>
                </a:schemeClr>
              </a:solidFill>
              <a:cs typeface="B Nazanin" panose="00000400000000000000" pitchFamily="2" charset="-78"/>
            </a:endParaRPr>
          </a:p>
        </p:txBody>
      </p:sp>
    </p:spTree>
    <p:extLst>
      <p:ext uri="{BB962C8B-B14F-4D97-AF65-F5344CB8AC3E}">
        <p14:creationId xmlns:p14="http://schemas.microsoft.com/office/powerpoint/2010/main" val="1046146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نتیجه تصویری برای خطرسنجی بیماریهای قلبی عروق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30283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78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823" y="3362481"/>
            <a:ext cx="10732849" cy="5334001"/>
          </a:xfrm>
        </p:spPr>
        <p:txBody>
          <a:bodyPr>
            <a:normAutofit fontScale="90000"/>
          </a:bodyPr>
          <a:lstStyle/>
          <a:p>
            <a:pPr algn="r" rtl="1">
              <a:lnSpc>
                <a:spcPct val="150000"/>
              </a:lnSpc>
            </a:pPr>
            <a:r>
              <a:rPr lang="fa-IR" sz="3100" dirty="0" smtClean="0">
                <a:cs typeface="B Nazanin" panose="00000400000000000000" pitchFamily="2" charset="-78"/>
              </a:rPr>
              <a:t>*</a:t>
            </a:r>
            <a:r>
              <a:rPr lang="fa-IR" sz="3100" b="1" dirty="0" smtClean="0">
                <a:solidFill>
                  <a:srgbClr val="C00000"/>
                </a:solidFill>
                <a:cs typeface="B Nazanin" panose="00000400000000000000" pitchFamily="2" charset="-78"/>
              </a:rPr>
              <a:t>خطر سنجی سکته های قلبی و مغزی</a:t>
            </a:r>
            <a:r>
              <a:rPr lang="fa-IR" sz="3100" dirty="0" smtClean="0">
                <a:cs typeface="B Nazanin" panose="00000400000000000000" pitchFamily="2" charset="-78"/>
              </a:rPr>
              <a:t/>
            </a:r>
            <a:br>
              <a:rPr lang="fa-IR" sz="3100" dirty="0" smtClean="0">
                <a:cs typeface="B Nazanin" panose="00000400000000000000" pitchFamily="2" charset="-78"/>
              </a:rPr>
            </a:br>
            <a:r>
              <a:rPr lang="fa-IR" sz="3100" dirty="0" smtClean="0">
                <a:cs typeface="B Nazanin" panose="00000400000000000000" pitchFamily="2" charset="-78"/>
              </a:rPr>
              <a:t>ابزاری مناسب جهت محاسبه احتمال وقوع سکته های قلبی و مغزی در 10 سال آینده</a:t>
            </a:r>
            <a:br>
              <a:rPr lang="fa-IR" sz="3100" dirty="0" smtClean="0">
                <a:cs typeface="B Nazanin" panose="00000400000000000000" pitchFamily="2" charset="-78"/>
              </a:rPr>
            </a:br>
            <a:r>
              <a:rPr lang="fa-IR" sz="3100" b="1" dirty="0" smtClean="0">
                <a:solidFill>
                  <a:srgbClr val="C00000"/>
                </a:solidFill>
                <a:cs typeface="B Nazanin" panose="00000400000000000000" pitchFamily="2" charset="-78"/>
              </a:rPr>
              <a:t>بااستفاده ازشاخصهای قابل اندازه گیری شامل:</a:t>
            </a:r>
            <a:r>
              <a:rPr lang="fa-IR" sz="3100" dirty="0" smtClean="0">
                <a:cs typeface="B Nazanin" panose="00000400000000000000" pitchFamily="2" charset="-78"/>
              </a:rPr>
              <a:t/>
            </a:r>
            <a:br>
              <a:rPr lang="fa-IR" sz="3100" dirty="0" smtClean="0">
                <a:cs typeface="B Nazanin" panose="00000400000000000000" pitchFamily="2" charset="-78"/>
              </a:rPr>
            </a:br>
            <a:r>
              <a:rPr lang="fa-IR" sz="3100" dirty="0" smtClean="0">
                <a:cs typeface="B Nazanin" panose="00000400000000000000" pitchFamily="2" charset="-78"/>
              </a:rPr>
              <a:t>سن،جنس،میزان فشار خون سیستولیک،وضعیت مصرف دخانیات،مصرف الکل،میزان کلسترول خون،میزان قند خون میزان درصد خطر سنجی تعیین می گردد و مداخلات مناسب صورت می گیرد. </a:t>
            </a:r>
            <a:br>
              <a:rPr lang="fa-IR" sz="3100" dirty="0" smtClean="0">
                <a:cs typeface="B Nazanin" panose="00000400000000000000" pitchFamily="2" charset="-78"/>
              </a:rPr>
            </a:br>
            <a:r>
              <a:rPr lang="fa-IR" sz="3100" dirty="0" smtClean="0">
                <a:cs typeface="B Nazanin" panose="00000400000000000000" pitchFamily="2" charset="-78"/>
              </a:rPr>
              <a:t>-کارکنان بهداشتی را قادر می سازد تا افراد در معرض خطر بروز حملات قلبی و مغزی را شناسایی کرده و مداخلات و مراقبتهای پیشگیرانه در این زمینه انجام دهند.</a:t>
            </a:r>
            <a:br>
              <a:rPr lang="fa-IR" sz="3100" dirty="0" smtClean="0">
                <a:cs typeface="B Nazanin" panose="00000400000000000000" pitchFamily="2" charset="-78"/>
              </a:rPr>
            </a:br>
            <a:r>
              <a:rPr lang="fa-IR" sz="3100" dirty="0" smtClean="0">
                <a:cs typeface="B Nazanin" panose="00000400000000000000" pitchFamily="2" charset="-78"/>
              </a:rPr>
              <a:t>-</a:t>
            </a:r>
            <a:r>
              <a:rPr lang="fa-IR" sz="3100" dirty="0">
                <a:cs typeface="B Nazanin" panose="00000400000000000000" pitchFamily="2" charset="-78"/>
              </a:rPr>
              <a:t>خطر سنجی در اولین سطح ارائه خدمت(بهورز/مراقب سلامت) انجام می گیرد.</a:t>
            </a: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en-US" b="1" dirty="0" smtClean="0"/>
              <a:t/>
            </a:r>
            <a:br>
              <a:rPr lang="en-US" b="1" dirty="0" smtClean="0"/>
            </a:br>
            <a:r>
              <a:rPr lang="fa-IR" b="1" dirty="0" smtClean="0"/>
              <a:t/>
            </a:r>
            <a:br>
              <a:rPr lang="fa-IR" b="1" dirty="0" smtClean="0"/>
            </a:br>
            <a:r>
              <a:rPr lang="fa-IR" b="1" dirty="0" smtClean="0"/>
              <a:t/>
            </a:r>
            <a:br>
              <a:rPr lang="fa-IR" b="1" dirty="0" smtClean="0"/>
            </a:br>
            <a:endParaRPr lang="en-US" b="1" dirty="0"/>
          </a:p>
        </p:txBody>
      </p:sp>
    </p:spTree>
    <p:extLst>
      <p:ext uri="{BB962C8B-B14F-4D97-AF65-F5344CB8AC3E}">
        <p14:creationId xmlns:p14="http://schemas.microsoft.com/office/powerpoint/2010/main" val="714513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632" y="1250664"/>
            <a:ext cx="10018713" cy="5510354"/>
          </a:xfrm>
        </p:spPr>
        <p:txBody>
          <a:bodyPr>
            <a:noAutofit/>
          </a:bodyPr>
          <a:lstStyle/>
          <a:p>
            <a:pPr algn="r" rtl="1">
              <a:lnSpc>
                <a:spcPct val="150000"/>
              </a:lnSpc>
            </a:pPr>
            <a:r>
              <a:rPr lang="fa-IR" sz="2400" b="1" dirty="0" smtClean="0">
                <a:solidFill>
                  <a:srgbClr val="C00000"/>
                </a:solidFill>
                <a:cs typeface="B Nazanin" panose="00000400000000000000" pitchFamily="2" charset="-78"/>
              </a:rPr>
              <a:t>گروه هدف:</a:t>
            </a:r>
            <a:r>
              <a:rPr lang="fa-IR" sz="2400" b="1" dirty="0" smtClean="0">
                <a:cs typeface="B Nazanin" panose="00000400000000000000" pitchFamily="2" charset="-78"/>
              </a:rPr>
              <a:t/>
            </a:r>
            <a:br>
              <a:rPr lang="fa-IR" sz="2400" b="1" dirty="0" smtClean="0">
                <a:cs typeface="B Nazanin" panose="00000400000000000000" pitchFamily="2" charset="-78"/>
              </a:rPr>
            </a:br>
            <a:r>
              <a:rPr lang="fa-IR" sz="2400" b="1" dirty="0" smtClean="0">
                <a:cs typeface="B Nazanin" panose="00000400000000000000" pitchFamily="2" charset="-78"/>
              </a:rPr>
              <a:t>افراد 30سال به بالا که دارای یکی از عوامل زیر باشند:</a:t>
            </a:r>
            <a:br>
              <a:rPr lang="fa-IR" sz="2400" b="1" dirty="0" smtClean="0">
                <a:cs typeface="B Nazanin" panose="00000400000000000000" pitchFamily="2" charset="-78"/>
              </a:rPr>
            </a:br>
            <a:r>
              <a:rPr lang="fa-IR" sz="2400" b="1" dirty="0" smtClean="0">
                <a:cs typeface="B Nazanin" panose="00000400000000000000" pitchFamily="2" charset="-78"/>
              </a:rPr>
              <a:t>-* ابتلا به دیابت </a:t>
            </a:r>
            <a:br>
              <a:rPr lang="fa-IR" sz="2400" b="1" dirty="0" smtClean="0">
                <a:cs typeface="B Nazanin" panose="00000400000000000000" pitchFamily="2" charset="-78"/>
              </a:rPr>
            </a:br>
            <a:r>
              <a:rPr lang="fa-IR" sz="2400" b="1" dirty="0" smtClean="0">
                <a:cs typeface="B Nazanin" panose="00000400000000000000" pitchFamily="2" charset="-78"/>
              </a:rPr>
              <a:t>  *ابتلا به فشار خون</a:t>
            </a:r>
            <a:br>
              <a:rPr lang="fa-IR" sz="2400" b="1" dirty="0" smtClean="0">
                <a:cs typeface="B Nazanin" panose="00000400000000000000" pitchFamily="2" charset="-78"/>
              </a:rPr>
            </a:br>
            <a:r>
              <a:rPr lang="fa-IR" sz="2400" b="1" dirty="0" smtClean="0">
                <a:cs typeface="B Nazanin" panose="00000400000000000000" pitchFamily="2" charset="-78"/>
              </a:rPr>
              <a:t>- *دور کمر بیشتر یا مساوی 90 سانتیمتر</a:t>
            </a:r>
            <a:br>
              <a:rPr lang="fa-IR" sz="2400" b="1" dirty="0" smtClean="0">
                <a:cs typeface="B Nazanin" panose="00000400000000000000" pitchFamily="2" charset="-78"/>
              </a:rPr>
            </a:br>
            <a:r>
              <a:rPr lang="fa-IR" sz="2400" b="1" dirty="0" smtClean="0">
                <a:cs typeface="B Nazanin" panose="00000400000000000000" pitchFamily="2" charset="-78"/>
              </a:rPr>
              <a:t>- *سن بالای 40</a:t>
            </a:r>
            <a:br>
              <a:rPr lang="fa-IR" sz="2400" b="1" dirty="0" smtClean="0">
                <a:cs typeface="B Nazanin" panose="00000400000000000000" pitchFamily="2" charset="-78"/>
              </a:rPr>
            </a:br>
            <a:r>
              <a:rPr lang="fa-IR" sz="2400" b="1" dirty="0" smtClean="0">
                <a:cs typeface="B Nazanin" panose="00000400000000000000" pitchFamily="2" charset="-78"/>
              </a:rPr>
              <a:t>-* مصرف دخانیات</a:t>
            </a:r>
            <a:br>
              <a:rPr lang="fa-IR" sz="2400" b="1" dirty="0" smtClean="0">
                <a:cs typeface="B Nazanin" panose="00000400000000000000" pitchFamily="2" charset="-78"/>
              </a:rPr>
            </a:br>
            <a:r>
              <a:rPr lang="fa-IR" sz="2400" b="1" dirty="0" smtClean="0">
                <a:cs typeface="B Nazanin" panose="00000400000000000000" pitchFamily="2" charset="-78"/>
              </a:rPr>
              <a:t>- *مصرف الکل</a:t>
            </a:r>
            <a:br>
              <a:rPr lang="fa-IR" sz="2400" b="1" dirty="0" smtClean="0">
                <a:cs typeface="B Nazanin" panose="00000400000000000000" pitchFamily="2" charset="-78"/>
              </a:rPr>
            </a:br>
            <a:r>
              <a:rPr lang="fa-IR" sz="2400" b="1" dirty="0" smtClean="0">
                <a:cs typeface="B Nazanin" panose="00000400000000000000" pitchFamily="2" charset="-78"/>
              </a:rPr>
              <a:t>- *سابقه بیماری نارسایی کلیوی </a:t>
            </a:r>
            <a:br>
              <a:rPr lang="fa-IR" sz="2400" b="1" dirty="0" smtClean="0">
                <a:cs typeface="B Nazanin" panose="00000400000000000000" pitchFamily="2" charset="-78"/>
              </a:rPr>
            </a:br>
            <a:r>
              <a:rPr lang="fa-IR" sz="2400" b="1" dirty="0" smtClean="0">
                <a:cs typeface="B Nazanin" panose="00000400000000000000" pitchFamily="2" charset="-78"/>
              </a:rPr>
              <a:t>  *دیابت در افراد درجه یک خانواده</a:t>
            </a:r>
            <a:br>
              <a:rPr lang="fa-IR" sz="2400" b="1" dirty="0" smtClean="0">
                <a:cs typeface="B Nazanin" panose="00000400000000000000" pitchFamily="2" charset="-78"/>
              </a:rPr>
            </a:br>
            <a:r>
              <a:rPr lang="fa-IR" sz="2400" b="1" dirty="0" smtClean="0">
                <a:cs typeface="B Nazanin" panose="00000400000000000000" pitchFamily="2" charset="-78"/>
              </a:rPr>
              <a:t>- * سابقه حوادث قلبی عروقی زودرس در خانواده (زنان کمتر از 65 سال و مردان کمتر از 55 سال</a:t>
            </a:r>
            <a:r>
              <a:rPr lang="fa-IR" sz="2400" dirty="0" smtClean="0">
                <a:cs typeface="B Nazanin" panose="00000400000000000000" pitchFamily="2" charset="-78"/>
              </a:rPr>
              <a:t>)</a:t>
            </a:r>
            <a:br>
              <a:rPr lang="fa-IR" sz="2400" dirty="0" smtClean="0">
                <a:cs typeface="B Nazanin" panose="00000400000000000000" pitchFamily="2" charset="-78"/>
              </a:rPr>
            </a:br>
            <a:r>
              <a:rPr lang="fa-IR" sz="2400" dirty="0" smtClean="0">
                <a:cs typeface="B Nazanin" panose="00000400000000000000" pitchFamily="2" charset="-78"/>
              </a:rPr>
              <a:t/>
            </a:r>
            <a:br>
              <a:rPr lang="fa-IR" sz="2400" dirty="0" smtClean="0">
                <a:cs typeface="B Nazanin" panose="00000400000000000000" pitchFamily="2" charset="-78"/>
              </a:rPr>
            </a:br>
            <a:r>
              <a:rPr lang="fa-IR" sz="2400" dirty="0" smtClean="0">
                <a:cs typeface="B Nazanin" panose="00000400000000000000" pitchFamily="2" charset="-78"/>
              </a:rPr>
              <a:t>.</a:t>
            </a:r>
            <a:endParaRPr lang="en-US" sz="2400" dirty="0">
              <a:cs typeface="B Nazanin" panose="00000400000000000000" pitchFamily="2" charset="-78"/>
            </a:endParaRPr>
          </a:p>
        </p:txBody>
      </p:sp>
    </p:spTree>
    <p:extLst>
      <p:ext uri="{BB962C8B-B14F-4D97-AF65-F5344CB8AC3E}">
        <p14:creationId xmlns:p14="http://schemas.microsoft.com/office/powerpoint/2010/main" val="13745177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نتیجه تصویری برای ایراپ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026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546" y="1501197"/>
            <a:ext cx="10952018" cy="5232111"/>
          </a:xfrm>
        </p:spPr>
        <p:txBody>
          <a:bodyPr>
            <a:normAutofit fontScale="90000"/>
          </a:bodyPr>
          <a:lstStyle/>
          <a:p>
            <a:pPr algn="r">
              <a:lnSpc>
                <a:spcPct val="150000"/>
              </a:lnSpc>
            </a:pPr>
            <a:r>
              <a:rPr lang="fa-IR" dirty="0" smtClean="0">
                <a:cs typeface="B Nazanin" panose="00000400000000000000" pitchFamily="2" charset="-78"/>
              </a:rPr>
              <a:t>فراخوان و غربالگری گروههای هدف:</a:t>
            </a:r>
            <a:br>
              <a:rPr lang="fa-IR" dirty="0" smtClean="0">
                <a:cs typeface="B Nazanin" panose="00000400000000000000" pitchFamily="2" charset="-78"/>
              </a:rPr>
            </a:br>
            <a:r>
              <a:rPr lang="fa-IR" dirty="0" smtClean="0">
                <a:cs typeface="B Nazanin" panose="00000400000000000000" pitchFamily="2" charset="-78"/>
              </a:rPr>
              <a:t>تمام افرادبالای 30 سال گروه هدف هستند و باید جهت برنامه خطر سنجی فراخوان شوند.</a:t>
            </a:r>
            <a:br>
              <a:rPr lang="fa-IR" dirty="0" smtClean="0">
                <a:cs typeface="B Nazanin" panose="00000400000000000000" pitchFamily="2" charset="-78"/>
              </a:rPr>
            </a:br>
            <a:r>
              <a:rPr lang="fa-IR" dirty="0" smtClean="0">
                <a:cs typeface="B Nazanin" panose="00000400000000000000" pitchFamily="2" charset="-78"/>
              </a:rPr>
              <a:t>یک سری سؤالات از مراجعه کننده پرسیده می شود و براساس پاسخ فرد و نیز نتایج آزمایشات جهت خطر سنجی امتیاز دهی می شود.</a:t>
            </a:r>
            <a:r>
              <a:rPr lang="fa-IR" dirty="0" smtClean="0"/>
              <a:t/>
            </a:r>
            <a:br>
              <a:rPr lang="fa-IR" dirty="0" smtClean="0"/>
            </a:br>
            <a:r>
              <a:rPr lang="fa-IR" dirty="0" smtClean="0"/>
              <a:t/>
            </a:r>
            <a:br>
              <a:rPr lang="fa-IR" dirty="0" smtClean="0"/>
            </a:br>
            <a:r>
              <a:rPr lang="fa-IR" dirty="0" smtClean="0"/>
              <a:t/>
            </a:r>
            <a:br>
              <a:rPr lang="fa-IR" dirty="0" smtClean="0"/>
            </a:br>
            <a:endParaRPr lang="en-US" dirty="0"/>
          </a:p>
        </p:txBody>
      </p:sp>
    </p:spTree>
    <p:extLst>
      <p:ext uri="{BB962C8B-B14F-4D97-AF65-F5344CB8AC3E}">
        <p14:creationId xmlns:p14="http://schemas.microsoft.com/office/powerpoint/2010/main" val="12455509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528" y="683779"/>
            <a:ext cx="10515600" cy="5924839"/>
          </a:xfrm>
        </p:spPr>
        <p:txBody>
          <a:bodyPr>
            <a:normAutofit fontScale="90000"/>
          </a:bodyPr>
          <a:lstStyle/>
          <a:p>
            <a:pPr algn="r" rtl="1">
              <a:lnSpc>
                <a:spcPct val="150000"/>
              </a:lnSpc>
            </a:pPr>
            <a:r>
              <a:rPr lang="fa-IR" sz="2800" dirty="0" smtClean="0">
                <a:cs typeface="B Nazanin" panose="00000400000000000000" pitchFamily="2" charset="-78"/>
              </a:rPr>
              <a:t>سؤالات زیر از افراد پرسیده می شود:</a:t>
            </a:r>
            <a:br>
              <a:rPr lang="fa-IR" sz="2800" dirty="0" smtClean="0">
                <a:cs typeface="B Nazanin" panose="00000400000000000000" pitchFamily="2" charset="-78"/>
              </a:rPr>
            </a:br>
            <a:r>
              <a:rPr lang="fa-IR" sz="2800" dirty="0" smtClean="0">
                <a:cs typeface="B Nazanin" panose="00000400000000000000" pitchFamily="2" charset="-78"/>
              </a:rPr>
              <a:t>1-آیا فرد بیماری قلبی عروقی تأیید شده توسط پزشک یاسابقۀ سکتۀ قلبی یا سکتۀ مغزی دارد؟</a:t>
            </a:r>
            <a:br>
              <a:rPr lang="fa-IR" sz="2800" dirty="0" smtClean="0">
                <a:cs typeface="B Nazanin" panose="00000400000000000000" pitchFamily="2" charset="-78"/>
              </a:rPr>
            </a:br>
            <a:r>
              <a:rPr lang="fa-IR" sz="2800" dirty="0" smtClean="0">
                <a:cs typeface="B Nazanin" panose="00000400000000000000" pitchFamily="2" charset="-78"/>
              </a:rPr>
              <a:t>2-آیا فرد سابقۀ ابتلا به دیابت و یا فشار خون بالا دارد؟</a:t>
            </a:r>
            <a:br>
              <a:rPr lang="fa-IR" sz="2800" dirty="0" smtClean="0">
                <a:cs typeface="B Nazanin" panose="00000400000000000000" pitchFamily="2" charset="-78"/>
              </a:rPr>
            </a:br>
            <a:r>
              <a:rPr lang="fa-IR" sz="2800" dirty="0" smtClean="0">
                <a:cs typeface="B Nazanin" panose="00000400000000000000" pitchFamily="2" charset="-78"/>
              </a:rPr>
              <a:t>3-آیا دخانیات (سیگار/قلیان/چپق/..)مصرف می کند؟(اگر کمتراز یکسال دخانیات را ترک کرده باشد،کماکان مصرف کننده محسوب می شود)</a:t>
            </a:r>
            <a:br>
              <a:rPr lang="fa-IR" sz="2800" dirty="0" smtClean="0">
                <a:cs typeface="B Nazanin" panose="00000400000000000000" pitchFamily="2" charset="-78"/>
              </a:rPr>
            </a:br>
            <a:r>
              <a:rPr lang="fa-IR" sz="2800" dirty="0" smtClean="0">
                <a:cs typeface="B Nazanin" panose="00000400000000000000" pitchFamily="2" charset="-78"/>
              </a:rPr>
              <a:t>4- آیا( طی سه ماه گذشته )الکل مصرف می کند؟(به هر میزان و حتی یکبار)</a:t>
            </a:r>
            <a:br>
              <a:rPr lang="fa-IR" sz="2800" dirty="0" smtClean="0">
                <a:cs typeface="B Nazanin" panose="00000400000000000000" pitchFamily="2" charset="-78"/>
              </a:rPr>
            </a:br>
            <a:r>
              <a:rPr lang="fa-IR" sz="2800" dirty="0" smtClean="0">
                <a:cs typeface="B Nazanin" panose="00000400000000000000" pitchFamily="2" charset="-78"/>
              </a:rPr>
              <a:t>5-آیا در بستگان درجۀ یک خانواده (مادر،پدر،خواهر،برادر)کسی بیماری قلبی زودرس ،یا سابقۀ دیابت ،یا نارسایی کلیه(سابقۀ دیالیز) دارد؟</a:t>
            </a:r>
            <a:br>
              <a:rPr lang="fa-IR" sz="2800" dirty="0" smtClean="0">
                <a:cs typeface="B Nazanin" panose="00000400000000000000" pitchFamily="2" charset="-78"/>
              </a:rPr>
            </a:br>
            <a:r>
              <a:rPr lang="fa-IR" sz="2800" dirty="0" smtClean="0">
                <a:cs typeface="B Nazanin" panose="00000400000000000000" pitchFamily="2" charset="-78"/>
              </a:rPr>
              <a:t>6-آیا دور کمر فرد مساوی و یا بیشتر از 90 است؟</a:t>
            </a:r>
            <a:br>
              <a:rPr lang="fa-IR" sz="2800" dirty="0" smtClean="0">
                <a:cs typeface="B Nazanin" panose="00000400000000000000" pitchFamily="2" charset="-78"/>
              </a:rPr>
            </a:br>
            <a:r>
              <a:rPr lang="fa-IR" sz="2800" dirty="0" smtClean="0">
                <a:cs typeface="B Nazanin" panose="00000400000000000000" pitchFamily="2" charset="-78"/>
              </a:rPr>
              <a:t>7-آیا سن فرد  بالای 40 سال است؟</a:t>
            </a:r>
            <a:r>
              <a:rPr lang="fa-IR" sz="3600" dirty="0" smtClean="0">
                <a:cs typeface="B Nazanin" panose="00000400000000000000" pitchFamily="2" charset="-78"/>
              </a:rPr>
              <a:t/>
            </a:r>
            <a:br>
              <a:rPr lang="fa-IR" sz="3600" dirty="0" smtClean="0">
                <a:cs typeface="B Nazanin" panose="00000400000000000000" pitchFamily="2" charset="-78"/>
              </a:rPr>
            </a:br>
            <a:endParaRPr lang="en-US" sz="3600" dirty="0">
              <a:cs typeface="B Nazanin" panose="00000400000000000000" pitchFamily="2" charset="-78"/>
            </a:endParaRPr>
          </a:p>
        </p:txBody>
      </p:sp>
    </p:spTree>
    <p:extLst>
      <p:ext uri="{BB962C8B-B14F-4D97-AF65-F5344CB8AC3E}">
        <p14:creationId xmlns:p14="http://schemas.microsoft.com/office/powerpoint/2010/main" val="1734834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27" y="420543"/>
            <a:ext cx="10515600" cy="5717020"/>
          </a:xfrm>
        </p:spPr>
        <p:txBody>
          <a:bodyPr>
            <a:normAutofit/>
          </a:bodyPr>
          <a:lstStyle/>
          <a:p>
            <a:pPr algn="r">
              <a:lnSpc>
                <a:spcPct val="150000"/>
              </a:lnSpc>
            </a:pPr>
            <a:r>
              <a:rPr lang="fa-IR" dirty="0" smtClean="0">
                <a:cs typeface="B Nazanin" panose="00000400000000000000" pitchFamily="2" charset="-78"/>
              </a:rPr>
              <a:t>در مورد خانمها:</a:t>
            </a:r>
            <a:br>
              <a:rPr lang="fa-IR" dirty="0" smtClean="0">
                <a:cs typeface="B Nazanin" panose="00000400000000000000" pitchFamily="2" charset="-78"/>
              </a:rPr>
            </a:br>
            <a:r>
              <a:rPr lang="fa-IR" dirty="0" smtClean="0">
                <a:cs typeface="B Nazanin" panose="00000400000000000000" pitchFamily="2" charset="-78"/>
              </a:rPr>
              <a:t>در مورد سابقۀ دیابت بارداری در حاملگی قبلی، سابقۀ سقط بیش از دو بار،مرده زایی،تولد نوزاد با وزن بیشتر از 4 کیلوگرم،پرسیده شود.</a:t>
            </a:r>
            <a:r>
              <a:rPr lang="fa-IR" dirty="0" smtClean="0"/>
              <a:t/>
            </a:r>
            <a:br>
              <a:rPr lang="fa-IR" dirty="0" smtClean="0"/>
            </a:br>
            <a:endParaRPr lang="en-US" dirty="0"/>
          </a:p>
        </p:txBody>
      </p:sp>
    </p:spTree>
    <p:extLst>
      <p:ext uri="{BB962C8B-B14F-4D97-AF65-F5344CB8AC3E}">
        <p14:creationId xmlns:p14="http://schemas.microsoft.com/office/powerpoint/2010/main" val="23046024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928" y="669925"/>
            <a:ext cx="10515600" cy="5356802"/>
          </a:xfrm>
        </p:spPr>
        <p:txBody>
          <a:bodyPr>
            <a:normAutofit fontScale="90000"/>
          </a:bodyPr>
          <a:lstStyle/>
          <a:p>
            <a:pPr algn="r" rtl="1">
              <a:lnSpc>
                <a:spcPct val="150000"/>
              </a:lnSpc>
            </a:pPr>
            <a:r>
              <a:rPr lang="fa-IR" sz="3200" dirty="0" smtClean="0">
                <a:cs typeface="B Nazanin" panose="00000400000000000000" pitchFamily="2" charset="-78"/>
              </a:rPr>
              <a:t>اقدامات:</a:t>
            </a:r>
            <a:br>
              <a:rPr lang="fa-IR" sz="3200" dirty="0" smtClean="0">
                <a:cs typeface="B Nazanin" panose="00000400000000000000" pitchFamily="2" charset="-78"/>
              </a:rPr>
            </a:br>
            <a:r>
              <a:rPr lang="fa-IR" sz="3200" dirty="0" smtClean="0">
                <a:cs typeface="B Nazanin" panose="00000400000000000000" pitchFamily="2" charset="-78"/>
              </a:rPr>
              <a:t>1- اندازه گیری فشار خون فرد (از دست راست،فرد نشسته  باشد،نوبت دوم با فاصلۀ 2 دقیقه مجددأ تکرار شود و میانگین فشار خون سیستول ثبت شود)</a:t>
            </a:r>
            <a:br>
              <a:rPr lang="fa-IR" sz="3200" dirty="0" smtClean="0">
                <a:cs typeface="B Nazanin" panose="00000400000000000000" pitchFamily="2" charset="-78"/>
              </a:rPr>
            </a:br>
            <a:r>
              <a:rPr lang="fa-IR" sz="3200" dirty="0" smtClean="0">
                <a:cs typeface="B Nazanin" panose="00000400000000000000" pitchFamily="2" charset="-78"/>
              </a:rPr>
              <a:t>2-تست قند خون ناشتا،کلسترول خون(با دستگاه موجود و یا ارسال به آزمایشگاه)</a:t>
            </a:r>
            <a:br>
              <a:rPr lang="fa-IR" sz="3200" dirty="0" smtClean="0">
                <a:cs typeface="B Nazanin" panose="00000400000000000000" pitchFamily="2" charset="-78"/>
              </a:rPr>
            </a:br>
            <a:r>
              <a:rPr lang="fa-IR" sz="3200" dirty="0" smtClean="0">
                <a:cs typeface="B Nazanin" panose="00000400000000000000" pitchFamily="2" charset="-78"/>
              </a:rPr>
              <a:t>3-اندازه گیری وزن</a:t>
            </a:r>
            <a:br>
              <a:rPr lang="fa-IR" sz="3200" dirty="0" smtClean="0">
                <a:cs typeface="B Nazanin" panose="00000400000000000000" pitchFamily="2" charset="-78"/>
              </a:rPr>
            </a:br>
            <a:r>
              <a:rPr lang="fa-IR" sz="3200" dirty="0" smtClean="0">
                <a:cs typeface="B Nazanin" panose="00000400000000000000" pitchFamily="2" charset="-78"/>
              </a:rPr>
              <a:t>4-اندازه گیری قد </a:t>
            </a:r>
            <a:br>
              <a:rPr lang="fa-IR" sz="3200" dirty="0" smtClean="0">
                <a:cs typeface="B Nazanin" panose="00000400000000000000" pitchFamily="2" charset="-78"/>
              </a:rPr>
            </a:br>
            <a:r>
              <a:rPr lang="fa-IR" sz="3200" dirty="0" smtClean="0">
                <a:cs typeface="B Nazanin" panose="00000400000000000000" pitchFamily="2" charset="-78"/>
              </a:rPr>
              <a:t>5-محاسبۀ  نمایه تودۀ بدنی</a:t>
            </a:r>
            <a:r>
              <a:rPr lang="en-US" sz="3200" dirty="0" smtClean="0">
                <a:cs typeface="B Nazanin" panose="00000400000000000000" pitchFamily="2" charset="-78"/>
              </a:rPr>
              <a:t>BMI</a:t>
            </a:r>
            <a:r>
              <a:rPr lang="fa-IR" sz="3200" dirty="0" smtClean="0">
                <a:cs typeface="B Nazanin" panose="00000400000000000000" pitchFamily="2" charset="-78"/>
              </a:rPr>
              <a:t> اندازۀ وزن(کیلوگرم)/مجذور قد(متر)</a:t>
            </a:r>
            <a:br>
              <a:rPr lang="fa-IR" sz="3200" dirty="0" smtClean="0">
                <a:cs typeface="B Nazanin" panose="00000400000000000000" pitchFamily="2" charset="-78"/>
              </a:rPr>
            </a:br>
            <a:r>
              <a:rPr lang="fa-IR" sz="3200" dirty="0" smtClean="0">
                <a:cs typeface="B Nazanin" panose="00000400000000000000" pitchFamily="2" charset="-78"/>
              </a:rPr>
              <a:t>6-اندازه گیری دور کمرو ثبت</a:t>
            </a:r>
            <a:br>
              <a:rPr lang="fa-IR" sz="3200" dirty="0" smtClean="0">
                <a:cs typeface="B Nazanin" panose="00000400000000000000" pitchFamily="2" charset="-78"/>
              </a:rPr>
            </a:br>
            <a:r>
              <a:rPr lang="fa-IR" sz="3200" dirty="0" smtClean="0">
                <a:cs typeface="B Nazanin" panose="00000400000000000000" pitchFamily="2" charset="-78"/>
              </a:rPr>
              <a:t>7-ثبت میزان قند خون ناشتا و میزان کلسترول </a:t>
            </a:r>
            <a:endParaRPr lang="en-US" sz="3200" dirty="0">
              <a:cs typeface="B Nazanin" panose="00000400000000000000" pitchFamily="2" charset="-78"/>
            </a:endParaRPr>
          </a:p>
        </p:txBody>
      </p:sp>
    </p:spTree>
    <p:extLst>
      <p:ext uri="{BB962C8B-B14F-4D97-AF65-F5344CB8AC3E}">
        <p14:creationId xmlns:p14="http://schemas.microsoft.com/office/powerpoint/2010/main" val="27340217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633364" cy="4622511"/>
          </a:xfrm>
        </p:spPr>
        <p:txBody>
          <a:bodyPr>
            <a:normAutofit/>
          </a:bodyPr>
          <a:lstStyle/>
          <a:p>
            <a:pPr algn="r">
              <a:lnSpc>
                <a:spcPct val="200000"/>
              </a:lnSpc>
            </a:pPr>
            <a:r>
              <a:rPr lang="fa-IR" sz="4000" dirty="0" smtClean="0">
                <a:cs typeface="B Nazanin" panose="00000400000000000000" pitchFamily="2" charset="-78"/>
              </a:rPr>
              <a:t>براساس اقدامات انجام گرفته و موارد ثبت شده فرد مورد ارزیابی قرار گرفته ومیزان خطر سنجی محاسبه می شود.و افراد گروه بندی می شوند. </a:t>
            </a:r>
            <a:endParaRPr lang="en-US" sz="4000" dirty="0">
              <a:cs typeface="B Nazanin" panose="00000400000000000000" pitchFamily="2" charset="-78"/>
            </a:endParaRPr>
          </a:p>
        </p:txBody>
      </p:sp>
    </p:spTree>
    <p:extLst>
      <p:ext uri="{BB962C8B-B14F-4D97-AF65-F5344CB8AC3E}">
        <p14:creationId xmlns:p14="http://schemas.microsoft.com/office/powerpoint/2010/main" val="9763867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472" y="381000"/>
            <a:ext cx="10560915" cy="5521036"/>
          </a:xfrm>
        </p:spPr>
        <p:txBody>
          <a:bodyPr>
            <a:normAutofit/>
          </a:bodyPr>
          <a:lstStyle/>
          <a:p>
            <a:pPr algn="r">
              <a:lnSpc>
                <a:spcPct val="150000"/>
              </a:lnSpc>
            </a:pPr>
            <a:r>
              <a:rPr lang="fa-IR" sz="3200" b="1" dirty="0" smtClean="0">
                <a:solidFill>
                  <a:srgbClr val="C00000"/>
                </a:solidFill>
                <a:cs typeface="B Nazanin" panose="00000400000000000000" pitchFamily="2" charset="-78"/>
              </a:rPr>
              <a:t>پس از ارزیابی افراد در گروههای زیر قرار خواهندگرفت</a:t>
            </a:r>
            <a:r>
              <a:rPr lang="fa-IR" sz="3200" b="1" dirty="0" smtClean="0">
                <a:cs typeface="B Nazanin" panose="00000400000000000000" pitchFamily="2" charset="-78"/>
              </a:rPr>
              <a:t/>
            </a:r>
            <a:br>
              <a:rPr lang="fa-IR" sz="3200" b="1" dirty="0" smtClean="0">
                <a:cs typeface="B Nazanin" panose="00000400000000000000" pitchFamily="2" charset="-78"/>
              </a:rPr>
            </a:br>
            <a:r>
              <a:rPr lang="fa-IR" sz="3200" dirty="0" smtClean="0">
                <a:cs typeface="B Nazanin" panose="00000400000000000000" pitchFamily="2" charset="-78"/>
              </a:rPr>
              <a:t>1-خطر سنجی کمتر از 10 درصد(یعنی طی 10 سال آینده کمتر از 10 درصد احتمال ابتلا به سکته قلب یا مغزی دارند.)</a:t>
            </a:r>
            <a:br>
              <a:rPr lang="fa-IR" sz="3200" dirty="0" smtClean="0">
                <a:cs typeface="B Nazanin" panose="00000400000000000000" pitchFamily="2" charset="-78"/>
              </a:rPr>
            </a:br>
            <a:r>
              <a:rPr lang="fa-IR" sz="3200" dirty="0" smtClean="0">
                <a:cs typeface="B Nazanin" panose="00000400000000000000" pitchFamily="2" charset="-78"/>
              </a:rPr>
              <a:t>2-خطر10 -20 درصد</a:t>
            </a:r>
            <a:br>
              <a:rPr lang="fa-IR" sz="3200" dirty="0" smtClean="0">
                <a:cs typeface="B Nazanin" panose="00000400000000000000" pitchFamily="2" charset="-78"/>
              </a:rPr>
            </a:br>
            <a:r>
              <a:rPr lang="fa-IR" sz="3200" dirty="0" smtClean="0">
                <a:cs typeface="B Nazanin" panose="00000400000000000000" pitchFamily="2" charset="-78"/>
              </a:rPr>
              <a:t>3-خطر 20 -30 درصد</a:t>
            </a:r>
            <a:br>
              <a:rPr lang="fa-IR" sz="3200" dirty="0" smtClean="0">
                <a:cs typeface="B Nazanin" panose="00000400000000000000" pitchFamily="2" charset="-78"/>
              </a:rPr>
            </a:br>
            <a:r>
              <a:rPr lang="fa-IR" sz="3200" dirty="0" smtClean="0">
                <a:cs typeface="B Nazanin" panose="00000400000000000000" pitchFamily="2" charset="-78"/>
              </a:rPr>
              <a:t>4-خطر بالاتر از 30درصد</a:t>
            </a:r>
            <a:br>
              <a:rPr lang="fa-IR" sz="3200" dirty="0" smtClean="0">
                <a:cs typeface="B Nazanin" panose="00000400000000000000" pitchFamily="2" charset="-78"/>
              </a:rPr>
            </a:br>
            <a:r>
              <a:rPr lang="fa-IR" sz="3200" dirty="0" smtClean="0">
                <a:cs typeface="B Nazanin" panose="00000400000000000000" pitchFamily="2" charset="-78"/>
              </a:rPr>
              <a:t>افراد با خطر 20 به بالا نیازمند ارزیابی تکمیلی و مداخلات پزشکی هستند.</a:t>
            </a:r>
            <a:endParaRPr lang="en-US" sz="3200" dirty="0">
              <a:cs typeface="B Nazanin" panose="00000400000000000000" pitchFamily="2" charset="-78"/>
            </a:endParaRPr>
          </a:p>
        </p:txBody>
      </p:sp>
    </p:spTree>
    <p:extLst>
      <p:ext uri="{BB962C8B-B14F-4D97-AF65-F5344CB8AC3E}">
        <p14:creationId xmlns:p14="http://schemas.microsoft.com/office/powerpoint/2010/main" val="17227903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82" y="374908"/>
            <a:ext cx="10949598" cy="5998182"/>
          </a:xfrm>
        </p:spPr>
        <p:txBody>
          <a:bodyPr>
            <a:noAutofit/>
          </a:bodyPr>
          <a:lstStyle/>
          <a:p>
            <a:pPr algn="r">
              <a:lnSpc>
                <a:spcPct val="150000"/>
              </a:lnSpc>
            </a:pPr>
            <a:r>
              <a:rPr lang="fa-IR" sz="3600" b="1" dirty="0" smtClean="0">
                <a:solidFill>
                  <a:schemeClr val="accent2">
                    <a:lumMod val="75000"/>
                  </a:schemeClr>
                </a:solidFill>
                <a:cs typeface="B Nazanin" panose="00000400000000000000" pitchFamily="2" charset="-78"/>
              </a:rPr>
              <a:t>پیگیری و مراقبت:</a:t>
            </a:r>
            <a:r>
              <a:rPr lang="en-US" sz="3600" b="1" dirty="0" smtClean="0">
                <a:solidFill>
                  <a:schemeClr val="accent2">
                    <a:lumMod val="75000"/>
                  </a:schemeClr>
                </a:solidFill>
                <a:cs typeface="B Nazanin" panose="00000400000000000000" pitchFamily="2" charset="-78"/>
              </a:rPr>
              <a:t> </a:t>
            </a:r>
            <a:r>
              <a:rPr lang="fa-IR" sz="3600" dirty="0" smtClean="0">
                <a:cs typeface="B Nazanin" panose="00000400000000000000" pitchFamily="2" charset="-78"/>
              </a:rPr>
              <a:t/>
            </a:r>
            <a:br>
              <a:rPr lang="fa-IR" sz="3600" dirty="0" smtClean="0">
                <a:cs typeface="B Nazanin" panose="00000400000000000000" pitchFamily="2" charset="-78"/>
              </a:rPr>
            </a:br>
            <a:r>
              <a:rPr lang="fa-IR" sz="3600" b="1" dirty="0" smtClean="0">
                <a:cs typeface="B Nazanin" panose="00000400000000000000" pitchFamily="2" charset="-78"/>
              </a:rPr>
              <a:t>1-خطر سنجی 10 درصد:</a:t>
            </a:r>
            <a:r>
              <a:rPr lang="fa-IR" sz="3600" dirty="0" smtClean="0">
                <a:cs typeface="B Nazanin" panose="00000400000000000000" pitchFamily="2" charset="-78"/>
              </a:rPr>
              <a:t/>
            </a:r>
            <a:br>
              <a:rPr lang="fa-IR" sz="3600" dirty="0" smtClean="0">
                <a:cs typeface="B Nazanin" panose="00000400000000000000" pitchFamily="2" charset="-78"/>
              </a:rPr>
            </a:br>
            <a:r>
              <a:rPr lang="fa-IR" sz="3600" dirty="0" smtClean="0">
                <a:cs typeface="B Nazanin" panose="00000400000000000000" pitchFamily="2" charset="-78"/>
              </a:rPr>
              <a:t>      *آموزش رژیم غذایی سالم و پیگیری مطابق با دستورالعمل تغذیه،</a:t>
            </a:r>
            <a:br>
              <a:rPr lang="fa-IR" sz="3600" dirty="0" smtClean="0">
                <a:cs typeface="B Nazanin" panose="00000400000000000000" pitchFamily="2" charset="-78"/>
              </a:rPr>
            </a:br>
            <a:r>
              <a:rPr lang="fa-IR" sz="3600" dirty="0">
                <a:cs typeface="B Nazanin" panose="00000400000000000000" pitchFamily="2" charset="-78"/>
              </a:rPr>
              <a:t> </a:t>
            </a:r>
            <a:r>
              <a:rPr lang="fa-IR" sz="3600" dirty="0" smtClean="0">
                <a:cs typeface="B Nazanin" panose="00000400000000000000" pitchFamily="2" charset="-78"/>
              </a:rPr>
              <a:t>     *فعالیت بدنی کافی،</a:t>
            </a:r>
            <a:br>
              <a:rPr lang="fa-IR" sz="3600" dirty="0" smtClean="0">
                <a:cs typeface="B Nazanin" panose="00000400000000000000" pitchFamily="2" charset="-78"/>
              </a:rPr>
            </a:br>
            <a:r>
              <a:rPr lang="fa-IR" sz="3600" dirty="0" smtClean="0">
                <a:cs typeface="B Nazanin" panose="00000400000000000000" pitchFamily="2" charset="-78"/>
              </a:rPr>
              <a:t>      *عدم مصرف دخانیات و الکل</a:t>
            </a:r>
            <a:br>
              <a:rPr lang="fa-IR" sz="3600" dirty="0" smtClean="0">
                <a:cs typeface="B Nazanin" panose="00000400000000000000" pitchFamily="2" charset="-78"/>
              </a:rPr>
            </a:br>
            <a:r>
              <a:rPr lang="fa-IR" sz="3600" dirty="0">
                <a:cs typeface="B Nazanin" panose="00000400000000000000" pitchFamily="2" charset="-78"/>
              </a:rPr>
              <a:t> </a:t>
            </a:r>
            <a:r>
              <a:rPr lang="fa-IR" sz="3600" dirty="0" smtClean="0">
                <a:cs typeface="B Nazanin" panose="00000400000000000000" pitchFamily="2" charset="-78"/>
              </a:rPr>
              <a:t> </a:t>
            </a:r>
            <a:r>
              <a:rPr lang="fa-IR" sz="3600" dirty="0">
                <a:cs typeface="B Nazanin" panose="00000400000000000000" pitchFamily="2" charset="-78"/>
              </a:rPr>
              <a:t> </a:t>
            </a:r>
            <a:r>
              <a:rPr lang="fa-IR" sz="3600" dirty="0" smtClean="0">
                <a:cs typeface="B Nazanin" panose="00000400000000000000" pitchFamily="2" charset="-78"/>
              </a:rPr>
              <a:t>  *جهت ارزیابی مجدد </a:t>
            </a:r>
            <a:r>
              <a:rPr lang="fa-IR" sz="3600" u="sng" dirty="0" smtClean="0">
                <a:cs typeface="B Nazanin" panose="00000400000000000000" pitchFamily="2" charset="-78"/>
              </a:rPr>
              <a:t>مراجعه بعدی 3 سال بعد</a:t>
            </a:r>
            <a:r>
              <a:rPr lang="fa-IR" sz="2400" dirty="0" smtClean="0">
                <a:cs typeface="B Nazanin" panose="00000400000000000000" pitchFamily="2" charset="-78"/>
              </a:rPr>
              <a:t/>
            </a:r>
            <a:br>
              <a:rPr lang="fa-IR" sz="2400" dirty="0" smtClean="0">
                <a:cs typeface="B Nazanin" panose="00000400000000000000" pitchFamily="2" charset="-78"/>
              </a:rPr>
            </a:br>
            <a:r>
              <a:rPr lang="fa-IR" sz="3200" b="1" u="sng" dirty="0" smtClean="0">
                <a:cs typeface="B Nazanin" panose="00000400000000000000" pitchFamily="2" charset="-78"/>
              </a:rPr>
              <a:t>*</a:t>
            </a:r>
            <a:r>
              <a:rPr lang="fa-IR" sz="3200" b="1" dirty="0" smtClean="0">
                <a:cs typeface="B Nazanin" panose="00000400000000000000" pitchFamily="2" charset="-78"/>
              </a:rPr>
              <a:t>افراد مبتلا به فشار خون،دیابت و چربی خون بالا حتی اگر خطر سنجی کمتر از 10 درصد باشد باید سالانه مراقبت شوند</a:t>
            </a:r>
            <a:endParaRPr lang="en-US" sz="3200" b="1" dirty="0">
              <a:cs typeface="B Nazanin" panose="00000400000000000000" pitchFamily="2" charset="-78"/>
            </a:endParaRPr>
          </a:p>
        </p:txBody>
      </p:sp>
    </p:spTree>
    <p:extLst>
      <p:ext uri="{BB962C8B-B14F-4D97-AF65-F5344CB8AC3E}">
        <p14:creationId xmlns:p14="http://schemas.microsoft.com/office/powerpoint/2010/main" val="7053649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17020"/>
          </a:xfrm>
        </p:spPr>
        <p:txBody>
          <a:bodyPr>
            <a:normAutofit fontScale="90000"/>
          </a:bodyPr>
          <a:lstStyle/>
          <a:p>
            <a:pPr algn="r">
              <a:lnSpc>
                <a:spcPct val="150000"/>
              </a:lnSpc>
            </a:pPr>
            <a:r>
              <a:rPr lang="fa-IR" sz="4000" b="1" dirty="0">
                <a:cs typeface="B Nazanin" panose="00000400000000000000" pitchFamily="2" charset="-78"/>
              </a:rPr>
              <a:t>2-خطر سنجی 10 تا 20 درصد</a:t>
            </a:r>
            <a:r>
              <a:rPr lang="fa-IR" sz="4000" b="1" dirty="0" smtClean="0">
                <a:cs typeface="B Nazanin" panose="00000400000000000000" pitchFamily="2" charset="-78"/>
              </a:rPr>
              <a:t>:</a:t>
            </a:r>
            <a:r>
              <a:rPr lang="fa-IR" sz="4000" dirty="0">
                <a:cs typeface="B Nazanin" panose="00000400000000000000" pitchFamily="2" charset="-78"/>
              </a:rPr>
              <a:t/>
            </a:r>
            <a:br>
              <a:rPr lang="fa-IR" sz="4000" dirty="0">
                <a:cs typeface="B Nazanin" panose="00000400000000000000" pitchFamily="2" charset="-78"/>
              </a:rPr>
            </a:br>
            <a:r>
              <a:rPr lang="fa-IR" sz="4000" dirty="0">
                <a:cs typeface="B Nazanin" panose="00000400000000000000" pitchFamily="2" charset="-78"/>
              </a:rPr>
              <a:t>   </a:t>
            </a:r>
            <a:r>
              <a:rPr lang="fa-IR" sz="4000" dirty="0" smtClean="0">
                <a:cs typeface="B Nazanin" panose="00000400000000000000" pitchFamily="2" charset="-78"/>
              </a:rPr>
              <a:t>*ابتدا آموزش لازم داده می شود</a:t>
            </a:r>
            <a:br>
              <a:rPr lang="fa-IR" sz="4000" dirty="0" smtClean="0">
                <a:cs typeface="B Nazanin" panose="00000400000000000000" pitchFamily="2" charset="-78"/>
              </a:rPr>
            </a:br>
            <a:r>
              <a:rPr lang="fa-IR" sz="4000" dirty="0">
                <a:cs typeface="B Nazanin" panose="00000400000000000000" pitchFamily="2" charset="-78"/>
              </a:rPr>
              <a:t> </a:t>
            </a:r>
            <a:r>
              <a:rPr lang="fa-IR" sz="4000" dirty="0" smtClean="0">
                <a:cs typeface="B Nazanin" panose="00000400000000000000" pitchFamily="2" charset="-78"/>
              </a:rPr>
              <a:t>  * سپس جهت ارزیابی مجدد 9 ماه بعد پیگیری شود.</a:t>
            </a:r>
            <a:br>
              <a:rPr lang="fa-IR" sz="4000" dirty="0" smtClean="0">
                <a:cs typeface="B Nazanin" panose="00000400000000000000" pitchFamily="2" charset="-78"/>
              </a:rPr>
            </a:br>
            <a:r>
              <a:rPr lang="fa-IR" sz="4000" dirty="0" smtClean="0">
                <a:cs typeface="B Nazanin" panose="00000400000000000000" pitchFamily="2" charset="-78"/>
              </a:rPr>
              <a:t/>
            </a:r>
            <a:br>
              <a:rPr lang="fa-IR" sz="4000" dirty="0" smtClean="0">
                <a:cs typeface="B Nazanin" panose="00000400000000000000" pitchFamily="2" charset="-78"/>
              </a:rPr>
            </a:br>
            <a:r>
              <a:rPr lang="fa-IR" u="sng" dirty="0" smtClean="0">
                <a:cs typeface="B Nazanin" panose="00000400000000000000" pitchFamily="2" charset="-78"/>
              </a:rPr>
              <a:t>*</a:t>
            </a:r>
            <a:r>
              <a:rPr lang="fa-IR" dirty="0">
                <a:cs typeface="B Nazanin" panose="00000400000000000000" pitchFamily="2" charset="-78"/>
              </a:rPr>
              <a:t>افراد مبتلا به فشار خون،دیابت و چربی خون بالا حتی اگر خطر سنجی کمتر از 10 درصد باشد باید سالانه مراقبت شوند</a:t>
            </a:r>
            <a:br>
              <a:rPr lang="fa-IR" dirty="0">
                <a:cs typeface="B Nazanin" panose="00000400000000000000" pitchFamily="2" charset="-78"/>
              </a:rPr>
            </a:br>
            <a:endParaRPr lang="en-US" dirty="0"/>
          </a:p>
        </p:txBody>
      </p:sp>
    </p:spTree>
    <p:extLst>
      <p:ext uri="{BB962C8B-B14F-4D97-AF65-F5344CB8AC3E}">
        <p14:creationId xmlns:p14="http://schemas.microsoft.com/office/powerpoint/2010/main" val="11940133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4"/>
            <a:ext cx="10965873" cy="6492875"/>
          </a:xfrm>
        </p:spPr>
        <p:txBody>
          <a:bodyPr>
            <a:normAutofit fontScale="90000"/>
          </a:bodyPr>
          <a:lstStyle/>
          <a:p>
            <a:pPr algn="r">
              <a:lnSpc>
                <a:spcPct val="150000"/>
              </a:lnSpc>
            </a:pPr>
            <a:r>
              <a:rPr lang="fa-IR" b="1" dirty="0" smtClean="0">
                <a:cs typeface="B Nazanin" panose="00000400000000000000" pitchFamily="2" charset="-78"/>
              </a:rPr>
              <a:t>3-خطر سنجی 20 تا 30 درصد:</a:t>
            </a:r>
            <a:r>
              <a:rPr lang="fa-IR" dirty="0" smtClean="0">
                <a:cs typeface="B Nazanin" panose="00000400000000000000" pitchFamily="2" charset="-78"/>
              </a:rPr>
              <a:t/>
            </a:r>
            <a:br>
              <a:rPr lang="fa-IR" dirty="0" smtClean="0">
                <a:cs typeface="B Nazanin" panose="00000400000000000000" pitchFamily="2" charset="-78"/>
              </a:rPr>
            </a:br>
            <a:r>
              <a:rPr lang="fa-IR" dirty="0" smtClean="0">
                <a:cs typeface="B Nazanin" panose="00000400000000000000" pitchFamily="2" charset="-78"/>
              </a:rPr>
              <a:t>  *آموزش داده می شود</a:t>
            </a:r>
            <a:br>
              <a:rPr lang="fa-IR" dirty="0" smtClean="0">
                <a:cs typeface="B Nazanin" panose="00000400000000000000" pitchFamily="2" charset="-78"/>
              </a:rPr>
            </a:br>
            <a:r>
              <a:rPr lang="fa-IR" dirty="0" smtClean="0">
                <a:cs typeface="B Nazanin" panose="00000400000000000000" pitchFamily="2" charset="-78"/>
              </a:rPr>
              <a:t> *ارجاع غیر فوری به پزشک</a:t>
            </a:r>
            <a:br>
              <a:rPr lang="fa-IR" dirty="0" smtClean="0">
                <a:cs typeface="B Nazanin" panose="00000400000000000000" pitchFamily="2" charset="-78"/>
              </a:rPr>
            </a:br>
            <a:r>
              <a:rPr lang="fa-IR" dirty="0">
                <a:cs typeface="B Nazanin" panose="00000400000000000000" pitchFamily="2" charset="-78"/>
              </a:rPr>
              <a:t> </a:t>
            </a:r>
            <a:r>
              <a:rPr lang="fa-IR" dirty="0" smtClean="0">
                <a:cs typeface="B Nazanin" panose="00000400000000000000" pitchFamily="2" charset="-78"/>
              </a:rPr>
              <a:t>*جهت ارزیابی مجدد 6 ماه بعد پیگیری وخطر سنجی تکرار می شود.</a:t>
            </a:r>
            <a:br>
              <a:rPr lang="fa-IR" dirty="0" smtClean="0">
                <a:cs typeface="B Nazanin" panose="00000400000000000000" pitchFamily="2" charset="-78"/>
              </a:rPr>
            </a:br>
            <a:r>
              <a:rPr lang="fa-IR" dirty="0" smtClean="0">
                <a:cs typeface="B Nazanin" panose="00000400000000000000" pitchFamily="2" charset="-78"/>
              </a:rPr>
              <a:t>  *پیگیری اجرای دستورات پزشک</a:t>
            </a:r>
            <a:br>
              <a:rPr lang="fa-IR" dirty="0" smtClean="0">
                <a:cs typeface="B Nazanin" panose="00000400000000000000" pitchFamily="2" charset="-78"/>
              </a:rPr>
            </a:br>
            <a:r>
              <a:rPr lang="fa-IR" dirty="0">
                <a:cs typeface="B Nazanin" panose="00000400000000000000" pitchFamily="2" charset="-78"/>
              </a:rPr>
              <a:t> </a:t>
            </a:r>
            <a:r>
              <a:rPr lang="fa-IR" dirty="0" smtClean="0">
                <a:cs typeface="B Nazanin" panose="00000400000000000000" pitchFamily="2" charset="-78"/>
              </a:rPr>
              <a:t>*این افراد باید از پزشک به کارشناس تغذیه جهت مشاورۀ تغذیه ارجاع شوند و پیگیری توسط مراقب سلامت و یا بهورز انجام شود.</a:t>
            </a:r>
            <a:br>
              <a:rPr lang="fa-IR" dirty="0" smtClean="0">
                <a:cs typeface="B Nazanin" panose="00000400000000000000" pitchFamily="2" charset="-78"/>
              </a:rPr>
            </a:br>
            <a:endParaRPr lang="en-US" dirty="0"/>
          </a:p>
        </p:txBody>
      </p:sp>
    </p:spTree>
    <p:extLst>
      <p:ext uri="{BB962C8B-B14F-4D97-AF65-F5344CB8AC3E}">
        <p14:creationId xmlns:p14="http://schemas.microsoft.com/office/powerpoint/2010/main" val="3935726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581" y="877743"/>
            <a:ext cx="11215255" cy="6603711"/>
          </a:xfrm>
        </p:spPr>
        <p:txBody>
          <a:bodyPr>
            <a:normAutofit fontScale="90000"/>
          </a:bodyPr>
          <a:lstStyle/>
          <a:p>
            <a:pPr algn="r">
              <a:lnSpc>
                <a:spcPct val="150000"/>
              </a:lnSpc>
            </a:pPr>
            <a:r>
              <a:rPr lang="fa-IR" b="1" dirty="0" smtClean="0">
                <a:cs typeface="B Nazanin" panose="00000400000000000000" pitchFamily="2" charset="-78"/>
              </a:rPr>
              <a:t>4</a:t>
            </a:r>
            <a:r>
              <a:rPr lang="fa-IR" sz="3200" b="1" dirty="0" smtClean="0">
                <a:cs typeface="B Nazanin" panose="00000400000000000000" pitchFamily="2" charset="-78"/>
              </a:rPr>
              <a:t>-خطر سنجی 30 درصد:</a:t>
            </a:r>
            <a:br>
              <a:rPr lang="fa-IR" sz="3200" b="1" dirty="0" smtClean="0">
                <a:cs typeface="B Nazanin" panose="00000400000000000000" pitchFamily="2" charset="-78"/>
              </a:rPr>
            </a:br>
            <a:r>
              <a:rPr lang="fa-IR" sz="3200" dirty="0" smtClean="0">
                <a:cs typeface="B Nazanin" panose="00000400000000000000" pitchFamily="2" charset="-78"/>
              </a:rPr>
              <a:t>*آموزش به فرد</a:t>
            </a:r>
            <a:br>
              <a:rPr lang="fa-IR" sz="3200" dirty="0" smtClean="0">
                <a:cs typeface="B Nazanin" panose="00000400000000000000" pitchFamily="2" charset="-78"/>
              </a:rPr>
            </a:br>
            <a:r>
              <a:rPr lang="fa-IR" sz="3200" dirty="0" smtClean="0">
                <a:cs typeface="B Nazanin" panose="00000400000000000000" pitchFamily="2" charset="-78"/>
              </a:rPr>
              <a:t>*ارجاع فوری به پزشک وپیگیری</a:t>
            </a:r>
            <a:br>
              <a:rPr lang="fa-IR" sz="3200" dirty="0" smtClean="0">
                <a:cs typeface="B Nazanin" panose="00000400000000000000" pitchFamily="2" charset="-78"/>
              </a:rPr>
            </a:br>
            <a:r>
              <a:rPr lang="fa-IR" sz="3200" dirty="0" smtClean="0">
                <a:cs typeface="B Nazanin" panose="00000400000000000000" pitchFamily="2" charset="-78"/>
              </a:rPr>
              <a:t>*ارجاع به کارشناس تغذیه توسط پزشک و پیگیری توسط مراقب سلامت و یا بهورز </a:t>
            </a:r>
            <a:br>
              <a:rPr lang="fa-IR" sz="3200" dirty="0" smtClean="0">
                <a:cs typeface="B Nazanin" panose="00000400000000000000" pitchFamily="2" charset="-78"/>
              </a:rPr>
            </a:br>
            <a:r>
              <a:rPr lang="fa-IR" sz="3200" dirty="0" smtClean="0">
                <a:cs typeface="B Nazanin" panose="00000400000000000000" pitchFamily="2" charset="-78"/>
              </a:rPr>
              <a:t>*جهت ارزیابی مجدد3 ماه بعد پیگیری شود.</a:t>
            </a:r>
            <a:br>
              <a:rPr lang="fa-IR" sz="3200" dirty="0" smtClean="0">
                <a:cs typeface="B Nazanin" panose="00000400000000000000" pitchFamily="2" charset="-78"/>
              </a:rPr>
            </a:br>
            <a:r>
              <a:rPr lang="fa-IR" sz="3200" dirty="0" smtClean="0">
                <a:cs typeface="B Nazanin" panose="00000400000000000000" pitchFamily="2" charset="-78"/>
              </a:rPr>
              <a:t>*اگر میزان خطر با اقدامات فوق پس از 6 ماه کاهش نیافت جهت ارجاع به سطح تخصصی به پزشک خانواده ارجاع داده شود.  </a:t>
            </a:r>
            <a:br>
              <a:rPr lang="fa-IR" sz="3200" dirty="0" smtClean="0">
                <a:cs typeface="B Nazanin" panose="00000400000000000000" pitchFamily="2" charset="-78"/>
              </a:rPr>
            </a:br>
            <a:r>
              <a:rPr lang="fa-IR" sz="3200" dirty="0" smtClean="0">
                <a:cs typeface="B Nazanin" panose="00000400000000000000" pitchFamily="2" charset="-78"/>
              </a:rPr>
              <a:t/>
            </a:r>
            <a:br>
              <a:rPr lang="fa-IR" sz="3200" dirty="0" smtClean="0">
                <a:cs typeface="B Nazanin" panose="00000400000000000000" pitchFamily="2" charset="-78"/>
              </a:rPr>
            </a:br>
            <a:r>
              <a:rPr lang="fa-IR" sz="3200" i="1" u="sng" dirty="0" smtClean="0">
                <a:cs typeface="B Nazanin" panose="00000400000000000000" pitchFamily="2" charset="-78"/>
              </a:rPr>
              <a:t/>
            </a:r>
            <a:br>
              <a:rPr lang="fa-IR" sz="3200" i="1" u="sng" dirty="0" smtClean="0">
                <a:cs typeface="B Nazanin" panose="00000400000000000000" pitchFamily="2" charset="-78"/>
              </a:rPr>
            </a:br>
            <a:endParaRPr lang="en-US" sz="3200" dirty="0"/>
          </a:p>
        </p:txBody>
      </p:sp>
    </p:spTree>
    <p:extLst>
      <p:ext uri="{BB962C8B-B14F-4D97-AF65-F5344CB8AC3E}">
        <p14:creationId xmlns:p14="http://schemas.microsoft.com/office/powerpoint/2010/main" val="2956742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005" y="662012"/>
            <a:ext cx="10671672" cy="5723263"/>
          </a:xfrm>
        </p:spPr>
        <p:txBody>
          <a:bodyPr>
            <a:normAutofit fontScale="90000"/>
          </a:bodyPr>
          <a:lstStyle/>
          <a:p>
            <a:pPr algn="ctr" rtl="1">
              <a:lnSpc>
                <a:spcPct val="150000"/>
              </a:lnSpc>
            </a:pPr>
            <a:r>
              <a:rPr lang="fa-IR" b="1" dirty="0" smtClean="0">
                <a:solidFill>
                  <a:schemeClr val="accent2">
                    <a:lumMod val="75000"/>
                  </a:schemeClr>
                </a:solidFill>
                <a:cs typeface="B Nazanin" panose="00000400000000000000" pitchFamily="2" charset="-78"/>
              </a:rPr>
              <a:t>کارگاه برنامه ایراپن</a:t>
            </a:r>
            <a:r>
              <a:rPr lang="fa-IR" b="1" dirty="0" smtClean="0">
                <a:cs typeface="B Nazanin" panose="00000400000000000000" pitchFamily="2" charset="-78"/>
              </a:rPr>
              <a:t/>
            </a:r>
            <a:br>
              <a:rPr lang="fa-IR" b="1" dirty="0" smtClean="0">
                <a:cs typeface="B Nazanin" panose="00000400000000000000" pitchFamily="2" charset="-78"/>
              </a:rPr>
            </a:br>
            <a:r>
              <a:rPr lang="en-US" b="1" dirty="0">
                <a:solidFill>
                  <a:schemeClr val="tx1">
                    <a:lumMod val="95000"/>
                    <a:lumOff val="5000"/>
                  </a:schemeClr>
                </a:solidFill>
                <a:latin typeface="Titr"/>
                <a:cs typeface="B Nazanin" panose="00000400000000000000" pitchFamily="2" charset="-78"/>
              </a:rPr>
              <a:t>IRANIAN Package of </a:t>
            </a:r>
            <a:r>
              <a:rPr lang="en-US" b="1" dirty="0" smtClean="0">
                <a:solidFill>
                  <a:schemeClr val="tx1">
                    <a:lumMod val="95000"/>
                    <a:lumOff val="5000"/>
                  </a:schemeClr>
                </a:solidFill>
                <a:latin typeface="Titr"/>
                <a:cs typeface="B Nazanin" panose="00000400000000000000" pitchFamily="2" charset="-78"/>
              </a:rPr>
              <a:t> </a:t>
            </a:r>
            <a:r>
              <a:rPr lang="en-US" b="1" dirty="0" err="1" smtClean="0">
                <a:solidFill>
                  <a:schemeClr val="tx1">
                    <a:lumMod val="95000"/>
                    <a:lumOff val="5000"/>
                  </a:schemeClr>
                </a:solidFill>
                <a:latin typeface="Titr"/>
                <a:cs typeface="B Nazanin" panose="00000400000000000000" pitchFamily="2" charset="-78"/>
              </a:rPr>
              <a:t>Noncomunicable</a:t>
            </a:r>
            <a:r>
              <a:rPr lang="en-US" b="1" dirty="0" smtClean="0">
                <a:solidFill>
                  <a:schemeClr val="tx1">
                    <a:lumMod val="95000"/>
                    <a:lumOff val="5000"/>
                  </a:schemeClr>
                </a:solidFill>
                <a:latin typeface="Titr"/>
                <a:cs typeface="B Nazanin" panose="00000400000000000000" pitchFamily="2" charset="-78"/>
              </a:rPr>
              <a:t>   disease</a:t>
            </a:r>
            <a:r>
              <a:rPr lang="fa-IR" b="1" dirty="0" smtClean="0">
                <a:cs typeface="B Nazanin" panose="00000400000000000000" pitchFamily="2" charset="-78"/>
              </a:rPr>
              <a:t/>
            </a:r>
            <a:br>
              <a:rPr lang="fa-IR" b="1" dirty="0" smtClean="0">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sz="3200" b="1" dirty="0" smtClean="0">
                <a:solidFill>
                  <a:schemeClr val="accent2">
                    <a:lumMod val="75000"/>
                  </a:schemeClr>
                </a:solidFill>
                <a:cs typeface="B Nazanin" panose="00000400000000000000" pitchFamily="2" charset="-78"/>
              </a:rPr>
              <a:t>مدرس:دکتر کبری ناصح</a:t>
            </a:r>
            <a:r>
              <a:rPr lang="fa-IR" sz="3200" b="1" dirty="0" smtClean="0">
                <a:cs typeface="B Nazanin" panose="00000400000000000000" pitchFamily="2" charset="-78"/>
              </a:rPr>
              <a:t/>
            </a:r>
            <a:br>
              <a:rPr lang="fa-IR" sz="3200" b="1" dirty="0" smtClean="0">
                <a:cs typeface="B Nazanin" panose="00000400000000000000" pitchFamily="2" charset="-78"/>
              </a:rPr>
            </a:br>
            <a:r>
              <a:rPr lang="fa-IR" sz="3200" b="1" dirty="0" smtClean="0">
                <a:cs typeface="B Nazanin" panose="00000400000000000000" pitchFamily="2" charset="-78"/>
              </a:rPr>
              <a:t/>
            </a:r>
            <a:br>
              <a:rPr lang="fa-IR" sz="3200" b="1" dirty="0" smtClean="0">
                <a:cs typeface="B Nazanin" panose="00000400000000000000" pitchFamily="2" charset="-78"/>
              </a:rPr>
            </a:br>
            <a:r>
              <a:rPr lang="fa-IR" sz="3200" b="1" dirty="0" smtClean="0">
                <a:solidFill>
                  <a:schemeClr val="accent2">
                    <a:lumMod val="75000"/>
                  </a:schemeClr>
                </a:solidFill>
                <a:cs typeface="B Nazanin" panose="00000400000000000000" pitchFamily="2" charset="-78"/>
              </a:rPr>
              <a:t>دانشکده علوم پزشکی شهرستان ساوه </a:t>
            </a:r>
            <a:br>
              <a:rPr lang="fa-IR" sz="3200" b="1" dirty="0" smtClean="0">
                <a:solidFill>
                  <a:schemeClr val="accent2">
                    <a:lumMod val="75000"/>
                  </a:schemeClr>
                </a:solidFill>
                <a:cs typeface="B Nazanin" panose="00000400000000000000" pitchFamily="2" charset="-78"/>
              </a:rPr>
            </a:br>
            <a:r>
              <a:rPr lang="fa-IR" sz="3200" b="1" dirty="0" smtClean="0">
                <a:solidFill>
                  <a:schemeClr val="accent2">
                    <a:lumMod val="75000"/>
                  </a:schemeClr>
                </a:solidFill>
                <a:cs typeface="B Nazanin" panose="00000400000000000000" pitchFamily="2" charset="-78"/>
              </a:rPr>
              <a:t>آذر ماه 1398</a:t>
            </a:r>
            <a:endParaRPr lang="en-US" sz="3200" b="1" dirty="0">
              <a:solidFill>
                <a:schemeClr val="accent2">
                  <a:lumMod val="75000"/>
                </a:schemeClr>
              </a:solidFill>
              <a:cs typeface="B Nazanin" panose="00000400000000000000" pitchFamily="2" charset="-78"/>
            </a:endParaRPr>
          </a:p>
        </p:txBody>
      </p:sp>
    </p:spTree>
    <p:extLst>
      <p:ext uri="{BB962C8B-B14F-4D97-AF65-F5344CB8AC3E}">
        <p14:creationId xmlns:p14="http://schemas.microsoft.com/office/powerpoint/2010/main" val="10712722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578475"/>
          </a:xfrm>
        </p:spPr>
        <p:txBody>
          <a:bodyPr>
            <a:normAutofit/>
          </a:bodyPr>
          <a:lstStyle/>
          <a:p>
            <a:pPr algn="r">
              <a:lnSpc>
                <a:spcPct val="150000"/>
              </a:lnSpc>
            </a:pPr>
            <a:r>
              <a:rPr lang="fa-IR" b="1" dirty="0">
                <a:cs typeface="B Nazanin" panose="00000400000000000000" pitchFamily="2" charset="-78"/>
              </a:rPr>
              <a:t>اگر فرد مبتلا به بیماری قلبی تأیید شده توسط پزشک باشد.یا سابقه سکته قلبی و مغزی داشته باشد،ارزیابی میزان خطر انجام نمی </a:t>
            </a:r>
            <a:r>
              <a:rPr lang="fa-IR" b="1" dirty="0" smtClean="0">
                <a:cs typeface="B Nazanin" panose="00000400000000000000" pitchFamily="2" charset="-78"/>
              </a:rPr>
              <a:t>شود ،چون در معرض خطر 30 درصد و بیشتر قرار می گیرد،باید به پزشک ارجاع شوند.</a:t>
            </a:r>
            <a:br>
              <a:rPr lang="fa-IR" b="1" dirty="0" smtClean="0">
                <a:cs typeface="B Nazanin" panose="00000400000000000000" pitchFamily="2" charset="-78"/>
              </a:rPr>
            </a:br>
            <a:r>
              <a:rPr lang="fa-IR" b="1" dirty="0" smtClean="0">
                <a:cs typeface="B Nazanin" panose="00000400000000000000" pitchFamily="2" charset="-78"/>
              </a:rPr>
              <a:t>ولی باید پیگیریهای لازم وآموزشها توسط مراقب سلامت و یا بهورز  انجام بگیرد.</a:t>
            </a:r>
            <a:endParaRPr lang="en-US" b="1" dirty="0"/>
          </a:p>
        </p:txBody>
      </p:sp>
    </p:spTree>
    <p:extLst>
      <p:ext uri="{BB962C8B-B14F-4D97-AF65-F5344CB8AC3E}">
        <p14:creationId xmlns:p14="http://schemas.microsoft.com/office/powerpoint/2010/main" val="2682006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1752599"/>
          </a:xfrm>
        </p:spPr>
        <p:txBody>
          <a:bodyPr/>
          <a:lstStyle/>
          <a:p>
            <a:r>
              <a:rPr lang="fa-IR" b="1" dirty="0" smtClean="0"/>
              <a:t>پیشگیری و کنترل فشار خون بالا</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Oval 3"/>
          <p:cNvSpPr/>
          <p:nvPr/>
        </p:nvSpPr>
        <p:spPr>
          <a:xfrm rot="19920887">
            <a:off x="272138" y="557194"/>
            <a:ext cx="5083378" cy="263398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a-IR" sz="3200" b="1" i="1" dirty="0" smtClean="0">
                <a:ln w="0"/>
                <a:solidFill>
                  <a:schemeClr val="tx1"/>
                </a:solidFill>
                <a:effectLst>
                  <a:outerShdw blurRad="38100" dist="19050" dir="2700000" algn="tl" rotWithShape="0">
                    <a:schemeClr val="dk1">
                      <a:alpha val="40000"/>
                    </a:schemeClr>
                  </a:outerShdw>
                </a:effectLst>
              </a:rPr>
              <a:t>پیشگیری و کنترل فشار خون</a:t>
            </a:r>
            <a:endParaRPr lang="en-US" sz="3200" b="1" i="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608460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312" y="547255"/>
            <a:ext cx="10018713" cy="3636818"/>
          </a:xfrm>
        </p:spPr>
        <p:txBody>
          <a:bodyPr>
            <a:normAutofit/>
          </a:bodyPr>
          <a:lstStyle/>
          <a:p>
            <a:pPr algn="r">
              <a:lnSpc>
                <a:spcPct val="150000"/>
              </a:lnSpc>
            </a:pPr>
            <a:r>
              <a:rPr lang="fa-IR" dirty="0" smtClean="0"/>
              <a:t/>
            </a:r>
            <a:br>
              <a:rPr lang="fa-IR" dirty="0" smtClean="0"/>
            </a:br>
            <a:r>
              <a:rPr lang="fa-IR" sz="3600" b="1" dirty="0" smtClean="0">
                <a:solidFill>
                  <a:schemeClr val="accent2">
                    <a:lumMod val="75000"/>
                  </a:schemeClr>
                </a:solidFill>
                <a:cs typeface="B Nazanin" panose="00000400000000000000" pitchFamily="2" charset="-78"/>
              </a:rPr>
              <a:t>فشار خون:</a:t>
            </a:r>
            <a:r>
              <a:rPr lang="fa-IR" sz="3600" dirty="0" smtClean="0">
                <a:cs typeface="B Nazanin" panose="00000400000000000000" pitchFamily="2" charset="-78"/>
              </a:rPr>
              <a:t/>
            </a:r>
            <a:br>
              <a:rPr lang="fa-IR" sz="3600" dirty="0" smtClean="0">
                <a:cs typeface="B Nazanin" panose="00000400000000000000" pitchFamily="2" charset="-78"/>
              </a:rPr>
            </a:br>
            <a:r>
              <a:rPr lang="fa-IR" sz="3600" b="1" dirty="0" smtClean="0">
                <a:cs typeface="B Nazanin" panose="00000400000000000000" pitchFamily="2" charset="-78"/>
              </a:rPr>
              <a:t>تعریف: حاصلضرب برون ده قلبی درمقاومت عروق محیطی</a:t>
            </a:r>
            <a:r>
              <a:rPr lang="fa-IR" dirty="0" smtClean="0"/>
              <a:t/>
            </a:r>
            <a:br>
              <a:rPr lang="fa-IR" dirty="0" smtClean="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678847361"/>
              </p:ext>
            </p:extLst>
          </p:nvPr>
        </p:nvGraphicFramePr>
        <p:xfrm>
          <a:off x="1620982" y="3631738"/>
          <a:ext cx="9061375" cy="1381760"/>
        </p:xfrm>
        <a:graphic>
          <a:graphicData uri="http://schemas.openxmlformats.org/drawingml/2006/table">
            <a:tbl>
              <a:tblPr firstRow="1" bandRow="1">
                <a:tableStyleId>{616DA210-FB5B-4158-B5E0-FEB733F419BA}</a:tableStyleId>
              </a:tblPr>
              <a:tblGrid>
                <a:gridCol w="1812275">
                  <a:extLst>
                    <a:ext uri="{9D8B030D-6E8A-4147-A177-3AD203B41FA5}">
                      <a16:colId xmlns="" xmlns:a16="http://schemas.microsoft.com/office/drawing/2014/main" val="319437497"/>
                    </a:ext>
                  </a:extLst>
                </a:gridCol>
                <a:gridCol w="1812275">
                  <a:extLst>
                    <a:ext uri="{9D8B030D-6E8A-4147-A177-3AD203B41FA5}">
                      <a16:colId xmlns="" xmlns:a16="http://schemas.microsoft.com/office/drawing/2014/main" val="3382343101"/>
                    </a:ext>
                  </a:extLst>
                </a:gridCol>
                <a:gridCol w="1482209">
                  <a:extLst>
                    <a:ext uri="{9D8B030D-6E8A-4147-A177-3AD203B41FA5}">
                      <a16:colId xmlns="" xmlns:a16="http://schemas.microsoft.com/office/drawing/2014/main" val="4199289651"/>
                    </a:ext>
                  </a:extLst>
                </a:gridCol>
                <a:gridCol w="1513661">
                  <a:extLst>
                    <a:ext uri="{9D8B030D-6E8A-4147-A177-3AD203B41FA5}">
                      <a16:colId xmlns="" xmlns:a16="http://schemas.microsoft.com/office/drawing/2014/main" val="1894511474"/>
                    </a:ext>
                  </a:extLst>
                </a:gridCol>
                <a:gridCol w="2440955">
                  <a:extLst>
                    <a:ext uri="{9D8B030D-6E8A-4147-A177-3AD203B41FA5}">
                      <a16:colId xmlns="" xmlns:a16="http://schemas.microsoft.com/office/drawing/2014/main" val="2018400175"/>
                    </a:ext>
                  </a:extLst>
                </a:gridCol>
              </a:tblGrid>
              <a:tr h="370840">
                <a:tc>
                  <a:txBody>
                    <a:bodyPr/>
                    <a:lstStyle/>
                    <a:p>
                      <a:pPr algn="ctr"/>
                      <a:r>
                        <a:rPr lang="fa-IR" b="1" dirty="0" smtClean="0"/>
                        <a:t>فشار</a:t>
                      </a:r>
                      <a:r>
                        <a:rPr lang="fa-IR" b="1" baseline="0" dirty="0" smtClean="0"/>
                        <a:t> خون بالای گرید 2</a:t>
                      </a:r>
                      <a:endParaRPr lang="en-US" b="1" dirty="0">
                        <a:solidFill>
                          <a:schemeClr val="tx1"/>
                        </a:solidFill>
                      </a:endParaRPr>
                    </a:p>
                  </a:txBody>
                  <a:tcPr/>
                </a:tc>
                <a:tc>
                  <a:txBody>
                    <a:bodyPr/>
                    <a:lstStyle/>
                    <a:p>
                      <a:pPr algn="ctr"/>
                      <a:r>
                        <a:rPr lang="fa-IR" b="1" dirty="0" smtClean="0"/>
                        <a:t>فشارخون بالای</a:t>
                      </a:r>
                      <a:r>
                        <a:rPr lang="fa-IR" b="1" baseline="0" dirty="0" smtClean="0"/>
                        <a:t> گرید 1</a:t>
                      </a:r>
                      <a:endParaRPr lang="en-US" b="1" dirty="0">
                        <a:solidFill>
                          <a:schemeClr val="tx1"/>
                        </a:solidFill>
                      </a:endParaRPr>
                    </a:p>
                  </a:txBody>
                  <a:tcPr/>
                </a:tc>
                <a:tc>
                  <a:txBody>
                    <a:bodyPr/>
                    <a:lstStyle/>
                    <a:p>
                      <a:pPr algn="ctr"/>
                      <a:r>
                        <a:rPr lang="fa-IR" b="1" dirty="0" smtClean="0"/>
                        <a:t>پیش فشار خون</a:t>
                      </a:r>
                      <a:endParaRPr lang="en-US" b="1" dirty="0">
                        <a:solidFill>
                          <a:schemeClr val="tx1"/>
                        </a:solidFill>
                      </a:endParaRPr>
                    </a:p>
                  </a:txBody>
                  <a:tcPr/>
                </a:tc>
                <a:tc>
                  <a:txBody>
                    <a:bodyPr/>
                    <a:lstStyle/>
                    <a:p>
                      <a:pPr algn="ctr"/>
                      <a:r>
                        <a:rPr lang="fa-IR" b="1" dirty="0" smtClean="0"/>
                        <a:t>طبیعی</a:t>
                      </a:r>
                      <a:endParaRPr lang="en-US" b="1" dirty="0">
                        <a:solidFill>
                          <a:schemeClr val="tx1"/>
                        </a:solidFill>
                      </a:endParaRPr>
                    </a:p>
                  </a:txBody>
                  <a:tcPr/>
                </a:tc>
                <a:tc>
                  <a:txBody>
                    <a:bodyPr/>
                    <a:lstStyle/>
                    <a:p>
                      <a:pPr algn="ctr"/>
                      <a:r>
                        <a:rPr lang="fa-IR" b="1" dirty="0" smtClean="0"/>
                        <a:t>فشار</a:t>
                      </a:r>
                      <a:r>
                        <a:rPr lang="fa-IR" b="1" baseline="0" dirty="0" smtClean="0"/>
                        <a:t> خون</a:t>
                      </a:r>
                      <a:endParaRPr lang="en-US" b="1" dirty="0">
                        <a:solidFill>
                          <a:schemeClr val="tx1"/>
                        </a:solidFill>
                      </a:endParaRPr>
                    </a:p>
                  </a:txBody>
                  <a:tcPr/>
                </a:tc>
                <a:extLst>
                  <a:ext uri="{0D108BD9-81ED-4DB2-BD59-A6C34878D82A}">
                    <a16:rowId xmlns="" xmlns:a16="http://schemas.microsoft.com/office/drawing/2014/main" val="1103988365"/>
                  </a:ext>
                </a:extLst>
              </a:tr>
              <a:tr h="370840">
                <a:tc>
                  <a:txBody>
                    <a:bodyPr/>
                    <a:lstStyle/>
                    <a:p>
                      <a:pPr algn="ctr"/>
                      <a:r>
                        <a:rPr lang="fa-IR" b="1" dirty="0" smtClean="0"/>
                        <a:t>160 و بیشتر</a:t>
                      </a:r>
                      <a:endParaRPr lang="en-US" b="1" dirty="0">
                        <a:solidFill>
                          <a:schemeClr val="tx1"/>
                        </a:solidFill>
                      </a:endParaRPr>
                    </a:p>
                  </a:txBody>
                  <a:tcPr/>
                </a:tc>
                <a:tc>
                  <a:txBody>
                    <a:bodyPr/>
                    <a:lstStyle/>
                    <a:p>
                      <a:pPr algn="ctr"/>
                      <a:r>
                        <a:rPr lang="fa-IR" b="1" dirty="0" smtClean="0"/>
                        <a:t>140-159</a:t>
                      </a:r>
                      <a:endParaRPr lang="en-US" b="1" dirty="0">
                        <a:solidFill>
                          <a:schemeClr val="tx1"/>
                        </a:solidFill>
                      </a:endParaRPr>
                    </a:p>
                  </a:txBody>
                  <a:tcPr/>
                </a:tc>
                <a:tc>
                  <a:txBody>
                    <a:bodyPr/>
                    <a:lstStyle/>
                    <a:p>
                      <a:pPr algn="ctr"/>
                      <a:r>
                        <a:rPr lang="en-US" b="1" dirty="0" smtClean="0"/>
                        <a:t>120-139</a:t>
                      </a:r>
                      <a:endParaRPr lang="en-US" b="1" dirty="0">
                        <a:solidFill>
                          <a:schemeClr val="tx1"/>
                        </a:solidFill>
                      </a:endParaRPr>
                    </a:p>
                  </a:txBody>
                  <a:tcPr/>
                </a:tc>
                <a:tc>
                  <a:txBody>
                    <a:bodyPr/>
                    <a:lstStyle/>
                    <a:p>
                      <a:pPr algn="ctr"/>
                      <a:r>
                        <a:rPr lang="fa-IR" b="1" dirty="0" smtClean="0"/>
                        <a:t>کمتر</a:t>
                      </a:r>
                      <a:r>
                        <a:rPr lang="fa-IR" b="1" baseline="0" dirty="0" smtClean="0"/>
                        <a:t> از 120</a:t>
                      </a:r>
                      <a:endParaRPr lang="en-US" b="1" dirty="0">
                        <a:solidFill>
                          <a:schemeClr val="tx1"/>
                        </a:solidFill>
                      </a:endParaRPr>
                    </a:p>
                  </a:txBody>
                  <a:tcPr/>
                </a:tc>
                <a:tc>
                  <a:txBody>
                    <a:bodyPr/>
                    <a:lstStyle/>
                    <a:p>
                      <a:pPr algn="ctr"/>
                      <a:r>
                        <a:rPr lang="fa-IR" b="1" dirty="0" smtClean="0"/>
                        <a:t>فشار</a:t>
                      </a:r>
                      <a:r>
                        <a:rPr lang="fa-IR" b="1" baseline="0" dirty="0" smtClean="0"/>
                        <a:t> خون سیستول</a:t>
                      </a:r>
                      <a:endParaRPr lang="en-US" b="1" dirty="0">
                        <a:solidFill>
                          <a:schemeClr val="tx1"/>
                        </a:solidFill>
                      </a:endParaRPr>
                    </a:p>
                  </a:txBody>
                  <a:tcPr/>
                </a:tc>
                <a:extLst>
                  <a:ext uri="{0D108BD9-81ED-4DB2-BD59-A6C34878D82A}">
                    <a16:rowId xmlns="" xmlns:a16="http://schemas.microsoft.com/office/drawing/2014/main" val="4096548176"/>
                  </a:ext>
                </a:extLst>
              </a:tr>
              <a:tr h="370840">
                <a:tc>
                  <a:txBody>
                    <a:bodyPr/>
                    <a:lstStyle/>
                    <a:p>
                      <a:pPr algn="ctr"/>
                      <a:r>
                        <a:rPr lang="fa-IR" b="1" dirty="0" smtClean="0"/>
                        <a:t>100 و بالاتر</a:t>
                      </a:r>
                      <a:endParaRPr lang="en-US" b="1" dirty="0">
                        <a:solidFill>
                          <a:schemeClr val="tx1"/>
                        </a:solidFill>
                      </a:endParaRPr>
                    </a:p>
                  </a:txBody>
                  <a:tcPr/>
                </a:tc>
                <a:tc>
                  <a:txBody>
                    <a:bodyPr/>
                    <a:lstStyle/>
                    <a:p>
                      <a:pPr algn="ctr"/>
                      <a:r>
                        <a:rPr lang="fa-IR" b="1" dirty="0" smtClean="0"/>
                        <a:t>90-99</a:t>
                      </a:r>
                      <a:endParaRPr lang="en-US" b="1" dirty="0">
                        <a:solidFill>
                          <a:schemeClr val="tx1"/>
                        </a:solidFill>
                      </a:endParaRPr>
                    </a:p>
                  </a:txBody>
                  <a:tcPr/>
                </a:tc>
                <a:tc>
                  <a:txBody>
                    <a:bodyPr/>
                    <a:lstStyle/>
                    <a:p>
                      <a:pPr algn="ctr"/>
                      <a:r>
                        <a:rPr lang="en-US" b="1" dirty="0" smtClean="0"/>
                        <a:t>80-89</a:t>
                      </a:r>
                      <a:endParaRPr lang="en-US" b="1" dirty="0">
                        <a:solidFill>
                          <a:schemeClr val="tx1"/>
                        </a:solidFill>
                      </a:endParaRPr>
                    </a:p>
                  </a:txBody>
                  <a:tcPr/>
                </a:tc>
                <a:tc>
                  <a:txBody>
                    <a:bodyPr/>
                    <a:lstStyle/>
                    <a:p>
                      <a:pPr algn="ctr"/>
                      <a:r>
                        <a:rPr lang="fa-IR" b="1" dirty="0" smtClean="0"/>
                        <a:t>کمتر از 80</a:t>
                      </a:r>
                      <a:endParaRPr lang="en-US" b="1" dirty="0">
                        <a:solidFill>
                          <a:schemeClr val="tx1"/>
                        </a:solidFill>
                      </a:endParaRPr>
                    </a:p>
                  </a:txBody>
                  <a:tcPr/>
                </a:tc>
                <a:tc>
                  <a:txBody>
                    <a:bodyPr/>
                    <a:lstStyle/>
                    <a:p>
                      <a:pPr algn="ctr"/>
                      <a:r>
                        <a:rPr lang="fa-IR" b="1" dirty="0" smtClean="0"/>
                        <a:t>فشار خون دیاستول</a:t>
                      </a:r>
                      <a:endParaRPr lang="en-US" b="1" dirty="0">
                        <a:solidFill>
                          <a:schemeClr val="tx1"/>
                        </a:solidFill>
                      </a:endParaRPr>
                    </a:p>
                  </a:txBody>
                  <a:tcPr/>
                </a:tc>
                <a:extLst>
                  <a:ext uri="{0D108BD9-81ED-4DB2-BD59-A6C34878D82A}">
                    <a16:rowId xmlns="" xmlns:a16="http://schemas.microsoft.com/office/drawing/2014/main" val="1050018731"/>
                  </a:ext>
                </a:extLst>
              </a:tr>
            </a:tbl>
          </a:graphicData>
        </a:graphic>
      </p:graphicFrame>
    </p:spTree>
    <p:extLst>
      <p:ext uri="{BB962C8B-B14F-4D97-AF65-F5344CB8AC3E}">
        <p14:creationId xmlns:p14="http://schemas.microsoft.com/office/powerpoint/2010/main" val="13087074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799"/>
            <a:ext cx="10018713" cy="5950527"/>
          </a:xfrm>
        </p:spPr>
        <p:txBody>
          <a:bodyPr>
            <a:normAutofit/>
          </a:bodyPr>
          <a:lstStyle/>
          <a:p>
            <a:pPr marL="457200" indent="-457200" algn="r" rtl="1">
              <a:buFont typeface="Wingdings" panose="05000000000000000000" pitchFamily="2" charset="2"/>
              <a:buChar char="q"/>
            </a:pPr>
            <a:r>
              <a:rPr lang="fa-IR" sz="3200" b="1" dirty="0" smtClean="0">
                <a:solidFill>
                  <a:srgbClr val="C00000"/>
                </a:solidFill>
                <a:cs typeface="B Nazanin" panose="00000400000000000000" pitchFamily="2" charset="-78"/>
              </a:rPr>
              <a:t>نحوه اثبات فشار خون بالا:</a:t>
            </a:r>
            <a:r>
              <a:rPr lang="fa-IR" sz="3200" dirty="0" smtClean="0">
                <a:cs typeface="B Nazanin" panose="00000400000000000000" pitchFamily="2" charset="-78"/>
              </a:rPr>
              <a:t/>
            </a:r>
            <a:br>
              <a:rPr lang="fa-IR" sz="3200" dirty="0" smtClean="0">
                <a:cs typeface="B Nazanin" panose="00000400000000000000" pitchFamily="2" charset="-78"/>
              </a:rPr>
            </a:br>
            <a:r>
              <a:rPr lang="fa-IR" sz="3200" dirty="0" smtClean="0">
                <a:cs typeface="B Nazanin" panose="00000400000000000000" pitchFamily="2" charset="-78"/>
              </a:rPr>
              <a:t>اندازه گیری فشار خون </a:t>
            </a:r>
            <a:r>
              <a:rPr lang="fa-IR" sz="3200" b="1" dirty="0" smtClean="0">
                <a:solidFill>
                  <a:srgbClr val="C00000"/>
                </a:solidFill>
                <a:cs typeface="B Nazanin" panose="00000400000000000000" pitchFamily="2" charset="-78"/>
              </a:rPr>
              <a:t>2 بار </a:t>
            </a:r>
            <a:r>
              <a:rPr lang="fa-IR" sz="3200" dirty="0" smtClean="0">
                <a:cs typeface="B Nazanin" panose="00000400000000000000" pitchFamily="2" charset="-78"/>
              </a:rPr>
              <a:t>به فاصله </a:t>
            </a:r>
            <a:r>
              <a:rPr lang="fa-IR" sz="3200" b="1" dirty="0" smtClean="0">
                <a:solidFill>
                  <a:srgbClr val="C00000"/>
                </a:solidFill>
                <a:cs typeface="B Nazanin" panose="00000400000000000000" pitchFamily="2" charset="-78"/>
              </a:rPr>
              <a:t>2 دقیقه </a:t>
            </a:r>
            <a:r>
              <a:rPr lang="fa-IR" sz="3200" dirty="0" smtClean="0">
                <a:cs typeface="B Nazanin" panose="00000400000000000000" pitchFamily="2" charset="-78"/>
              </a:rPr>
              <a:t>در حالت خوابیده و یا نشسته از دست راست</a:t>
            </a:r>
            <a:br>
              <a:rPr lang="fa-IR" sz="3200" dirty="0" smtClean="0">
                <a:cs typeface="B Nazanin" panose="00000400000000000000" pitchFamily="2" charset="-78"/>
              </a:rPr>
            </a:br>
            <a:r>
              <a:rPr lang="fa-IR" sz="3200" b="1" dirty="0" smtClean="0">
                <a:solidFill>
                  <a:srgbClr val="C00000"/>
                </a:solidFill>
                <a:cs typeface="B Nazanin" panose="00000400000000000000" pitchFamily="2" charset="-78"/>
              </a:rPr>
              <a:t>&amp;شرایط اندازه گیری:</a:t>
            </a:r>
            <a:r>
              <a:rPr lang="fa-IR" sz="3200" dirty="0" smtClean="0">
                <a:cs typeface="B Nazanin" panose="00000400000000000000" pitchFamily="2" charset="-78"/>
              </a:rPr>
              <a:t/>
            </a:r>
            <a:br>
              <a:rPr lang="fa-IR" sz="3200" dirty="0" smtClean="0">
                <a:cs typeface="B Nazanin" panose="00000400000000000000" pitchFamily="2" charset="-78"/>
              </a:rPr>
            </a:br>
            <a:r>
              <a:rPr lang="fa-IR" sz="3200" dirty="0" smtClean="0">
                <a:cs typeface="B Nazanin" panose="00000400000000000000" pitchFamily="2" charset="-78"/>
              </a:rPr>
              <a:t>- آرامش کامل بیمار حداقل </a:t>
            </a:r>
            <a:r>
              <a:rPr lang="fa-IR" sz="3200" b="1" dirty="0" smtClean="0">
                <a:solidFill>
                  <a:srgbClr val="C00000"/>
                </a:solidFill>
                <a:cs typeface="B Nazanin" panose="00000400000000000000" pitchFamily="2" charset="-78"/>
              </a:rPr>
              <a:t>5 دقیقه </a:t>
            </a:r>
            <a:r>
              <a:rPr lang="fa-IR" sz="3200" dirty="0" smtClean="0">
                <a:cs typeface="B Nazanin" panose="00000400000000000000" pitchFamily="2" charset="-78"/>
              </a:rPr>
              <a:t>قبل ازاندازه گیری استراحت داشته باشد.</a:t>
            </a:r>
            <a:br>
              <a:rPr lang="fa-IR" sz="3200" dirty="0" smtClean="0">
                <a:cs typeface="B Nazanin" panose="00000400000000000000" pitchFamily="2" charset="-78"/>
              </a:rPr>
            </a:br>
            <a:r>
              <a:rPr lang="fa-IR" sz="3200" dirty="0" smtClean="0">
                <a:cs typeface="B Nazanin" panose="00000400000000000000" pitchFamily="2" charset="-78"/>
              </a:rPr>
              <a:t>- عدم مصرف قهوه ،  سیگار،کافئین و ...</a:t>
            </a:r>
            <a:br>
              <a:rPr lang="fa-IR" sz="3200" dirty="0" smtClean="0">
                <a:cs typeface="B Nazanin" panose="00000400000000000000" pitchFamily="2" charset="-78"/>
              </a:rPr>
            </a:br>
            <a:r>
              <a:rPr lang="fa-IR" sz="3200" dirty="0" smtClean="0">
                <a:cs typeface="B Nazanin" panose="00000400000000000000" pitchFamily="2" charset="-78"/>
              </a:rPr>
              <a:t>- مثانه خالی</a:t>
            </a:r>
            <a:br>
              <a:rPr lang="fa-IR" sz="3200" dirty="0" smtClean="0">
                <a:cs typeface="B Nazanin" panose="00000400000000000000" pitchFamily="2" charset="-78"/>
              </a:rPr>
            </a:br>
            <a:r>
              <a:rPr lang="fa-IR" sz="3200" dirty="0" smtClean="0">
                <a:cs typeface="B Nazanin" panose="00000400000000000000" pitchFamily="2" charset="-78"/>
              </a:rPr>
              <a:t>- انتخاب کاف مناسب</a:t>
            </a:r>
            <a:br>
              <a:rPr lang="fa-IR" sz="3200" dirty="0" smtClean="0">
                <a:cs typeface="B Nazanin" panose="00000400000000000000" pitchFamily="2" charset="-78"/>
              </a:rPr>
            </a:br>
            <a:r>
              <a:rPr lang="fa-IR" sz="3200" b="1" dirty="0" smtClean="0">
                <a:solidFill>
                  <a:srgbClr val="C00000"/>
                </a:solidFill>
                <a:cs typeface="B Nazanin" panose="00000400000000000000" pitchFamily="2" charset="-78"/>
              </a:rPr>
              <a:t>&amp;در افراد سالخورده ارتو استاتیک هیپو تنشن مد نظر باشد</a:t>
            </a:r>
            <a:r>
              <a:rPr lang="fa-IR" sz="3200" dirty="0" smtClean="0">
                <a:solidFill>
                  <a:schemeClr val="accent2">
                    <a:lumMod val="75000"/>
                  </a:schemeClr>
                </a:solidFill>
                <a:cs typeface="B Nazanin" panose="00000400000000000000" pitchFamily="2" charset="-78"/>
              </a:rPr>
              <a:t>.</a:t>
            </a:r>
            <a:endParaRPr lang="en-US" sz="3200" dirty="0">
              <a:solidFill>
                <a:schemeClr val="accent2">
                  <a:lumMod val="75000"/>
                </a:schemeClr>
              </a:solidFill>
              <a:cs typeface="B Nazanin" panose="00000400000000000000" pitchFamily="2" charset="-78"/>
            </a:endParaRPr>
          </a:p>
        </p:txBody>
      </p:sp>
    </p:spTree>
    <p:extLst>
      <p:ext uri="{BB962C8B-B14F-4D97-AF65-F5344CB8AC3E}">
        <p14:creationId xmlns:p14="http://schemas.microsoft.com/office/powerpoint/2010/main" val="2894093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175" y="1422081"/>
            <a:ext cx="10364451" cy="3620974"/>
          </a:xfrm>
        </p:spPr>
        <p:txBody>
          <a:bodyPr>
            <a:normAutofit fontScale="90000"/>
          </a:bodyPr>
          <a:lstStyle/>
          <a:p>
            <a:pPr algn="r">
              <a:lnSpc>
                <a:spcPct val="200000"/>
              </a:lnSpc>
            </a:pPr>
            <a:r>
              <a:rPr lang="fa-IR" dirty="0" smtClean="0">
                <a:cs typeface="B Nazanin" panose="00000400000000000000" pitchFamily="2" charset="-78"/>
              </a:rPr>
              <a:t>پیگیری و مراقبت افرادبا فشار خون بالاهر </a:t>
            </a:r>
            <a:r>
              <a:rPr lang="fa-IR" b="1" dirty="0" smtClean="0">
                <a:solidFill>
                  <a:srgbClr val="C00000"/>
                </a:solidFill>
                <a:cs typeface="B Nazanin" panose="00000400000000000000" pitchFamily="2" charset="-78"/>
              </a:rPr>
              <a:t>ماه</a:t>
            </a:r>
            <a:r>
              <a:rPr lang="fa-IR" dirty="0" smtClean="0">
                <a:cs typeface="B Nazanin" panose="00000400000000000000" pitchFamily="2" charset="-78"/>
              </a:rPr>
              <a:t> توسط مراقب سلامت و یا بهورز انجام می گیرد.</a:t>
            </a:r>
            <a:br>
              <a:rPr lang="fa-IR" dirty="0" smtClean="0">
                <a:cs typeface="B Nazanin" panose="00000400000000000000" pitchFamily="2" charset="-78"/>
              </a:rPr>
            </a:br>
            <a:r>
              <a:rPr lang="fa-IR" dirty="0" smtClean="0">
                <a:cs typeface="B Nazanin" panose="00000400000000000000" pitchFamily="2" charset="-78"/>
              </a:rPr>
              <a:t>مراقبت هر 3 ماه یکبار توسط پزشک انجام می شود.</a:t>
            </a:r>
            <a:br>
              <a:rPr lang="fa-IR" dirty="0" smtClean="0">
                <a:cs typeface="B Nazanin" panose="00000400000000000000" pitchFamily="2" charset="-78"/>
              </a:rPr>
            </a:br>
            <a:r>
              <a:rPr lang="fa-IR" dirty="0" smtClean="0">
                <a:cs typeface="B Nazanin" panose="00000400000000000000" pitchFamily="2" charset="-78"/>
              </a:rPr>
              <a:t>پیگیری و ارجاع بیماران به پزشک باید توسط مراقب سلامت و بهورز انجام شود.</a:t>
            </a:r>
            <a:endParaRPr lang="en-US" dirty="0">
              <a:cs typeface="B Nazanin" panose="00000400000000000000" pitchFamily="2" charset="-78"/>
            </a:endParaRPr>
          </a:p>
        </p:txBody>
      </p:sp>
    </p:spTree>
    <p:extLst>
      <p:ext uri="{BB962C8B-B14F-4D97-AF65-F5344CB8AC3E}">
        <p14:creationId xmlns:p14="http://schemas.microsoft.com/office/powerpoint/2010/main" val="20186128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5103410"/>
          </a:xfrm>
        </p:spPr>
        <p:txBody>
          <a:bodyPr/>
          <a:lstStyle/>
          <a:p>
            <a:pPr algn="ctr"/>
            <a:r>
              <a:rPr lang="fa-IR" b="1" dirty="0">
                <a:solidFill>
                  <a:srgbClr val="C00000"/>
                </a:solidFill>
                <a:cs typeface="B Nazanin" panose="00000400000000000000" pitchFamily="2" charset="-78"/>
              </a:rPr>
              <a:t>پیشگیری و کنترل دیابت</a:t>
            </a:r>
            <a:endParaRPr lang="en-US" dirty="0">
              <a:solidFill>
                <a:srgbClr val="C00000"/>
              </a:solidFill>
            </a:endParaRPr>
          </a:p>
        </p:txBody>
      </p:sp>
    </p:spTree>
    <p:extLst>
      <p:ext uri="{BB962C8B-B14F-4D97-AF65-F5344CB8AC3E}">
        <p14:creationId xmlns:p14="http://schemas.microsoft.com/office/powerpoint/2010/main" val="13572420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نتیجه تصویری برای کنترل دیاب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12192000" cy="685799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
            <a:ext cx="12330544" cy="6857999"/>
          </a:xfrm>
          <a:prstGeom prst="rect">
            <a:avLst/>
          </a:prstGeom>
        </p:spPr>
      </p:pic>
      <p:sp>
        <p:nvSpPr>
          <p:cNvPr id="3" name="Hexagon 2"/>
          <p:cNvSpPr/>
          <p:nvPr/>
        </p:nvSpPr>
        <p:spPr>
          <a:xfrm>
            <a:off x="1" y="5888182"/>
            <a:ext cx="3463636" cy="914400"/>
          </a:xfrm>
          <a:prstGeom prst="hexag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t>پیشگیری و کنترل دیابت</a:t>
            </a:r>
            <a:endParaRPr lang="en-US" b="1" dirty="0"/>
          </a:p>
        </p:txBody>
      </p:sp>
    </p:spTree>
    <p:extLst>
      <p:ext uri="{BB962C8B-B14F-4D97-AF65-F5344CB8AC3E}">
        <p14:creationId xmlns:p14="http://schemas.microsoft.com/office/powerpoint/2010/main" val="42362669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1491" y="685800"/>
            <a:ext cx="10311533" cy="3276600"/>
          </a:xfrm>
        </p:spPr>
        <p:txBody>
          <a:bodyPr>
            <a:normAutofit fontScale="90000"/>
          </a:bodyPr>
          <a:lstStyle/>
          <a:p>
            <a:pPr algn="r">
              <a:lnSpc>
                <a:spcPct val="150000"/>
              </a:lnSpc>
            </a:pPr>
            <a:r>
              <a:rPr lang="fa-IR" b="1" dirty="0" smtClean="0">
                <a:solidFill>
                  <a:schemeClr val="accent2">
                    <a:lumMod val="75000"/>
                  </a:schemeClr>
                </a:solidFill>
                <a:cs typeface="B Nazanin" panose="00000400000000000000" pitchFamily="2" charset="-78"/>
              </a:rPr>
              <a:t>تعریف دیابت:</a:t>
            </a:r>
            <a:r>
              <a:rPr lang="fa-IR" dirty="0" smtClean="0">
                <a:cs typeface="B Nazanin" panose="00000400000000000000" pitchFamily="2" charset="-78"/>
              </a:rPr>
              <a:t/>
            </a:r>
            <a:br>
              <a:rPr lang="fa-IR" dirty="0" smtClean="0">
                <a:cs typeface="B Nazanin" panose="00000400000000000000" pitchFamily="2" charset="-78"/>
              </a:rPr>
            </a:br>
            <a:r>
              <a:rPr lang="fa-IR" dirty="0" smtClean="0">
                <a:cs typeface="B Nazanin" panose="00000400000000000000" pitchFamily="2" charset="-78"/>
              </a:rPr>
              <a:t>افزایش قند خون ناشتا (بعد از8ساعت ناشتایی) بیشتر از100 میلی گرم در دسی لیتر</a:t>
            </a:r>
            <a:r>
              <a:rPr lang="fa-IR" sz="3600" b="1" dirty="0" smtClean="0"/>
              <a:t/>
            </a:r>
            <a:br>
              <a:rPr lang="fa-IR" sz="3600" b="1" dirty="0" smtClean="0"/>
            </a:br>
            <a:endParaRPr lang="en-US" sz="3600" b="1" dirty="0"/>
          </a:p>
        </p:txBody>
      </p:sp>
      <p:graphicFrame>
        <p:nvGraphicFramePr>
          <p:cNvPr id="5" name="Table 4"/>
          <p:cNvGraphicFramePr>
            <a:graphicFrameLocks noGrp="1"/>
          </p:cNvGraphicFramePr>
          <p:nvPr>
            <p:extLst>
              <p:ext uri="{D42A27DB-BD31-4B8C-83A1-F6EECF244321}">
                <p14:modId xmlns:p14="http://schemas.microsoft.com/office/powerpoint/2010/main" val="485958475"/>
              </p:ext>
            </p:extLst>
          </p:nvPr>
        </p:nvGraphicFramePr>
        <p:xfrm>
          <a:off x="1191491" y="3444240"/>
          <a:ext cx="10474034" cy="1036320"/>
        </p:xfrm>
        <a:graphic>
          <a:graphicData uri="http://schemas.openxmlformats.org/drawingml/2006/table">
            <a:tbl>
              <a:tblPr firstRow="1" bandRow="1">
                <a:tableStyleId>{ED083AE6-46FA-4A59-8FB0-9F97EB10719F}</a:tableStyleId>
              </a:tblPr>
              <a:tblGrid>
                <a:gridCol w="2618508">
                  <a:extLst>
                    <a:ext uri="{9D8B030D-6E8A-4147-A177-3AD203B41FA5}">
                      <a16:colId xmlns="" xmlns:a16="http://schemas.microsoft.com/office/drawing/2014/main" val="3363002553"/>
                    </a:ext>
                  </a:extLst>
                </a:gridCol>
                <a:gridCol w="2618508">
                  <a:extLst>
                    <a:ext uri="{9D8B030D-6E8A-4147-A177-3AD203B41FA5}">
                      <a16:colId xmlns="" xmlns:a16="http://schemas.microsoft.com/office/drawing/2014/main" val="888284572"/>
                    </a:ext>
                  </a:extLst>
                </a:gridCol>
                <a:gridCol w="2018560">
                  <a:extLst>
                    <a:ext uri="{9D8B030D-6E8A-4147-A177-3AD203B41FA5}">
                      <a16:colId xmlns="" xmlns:a16="http://schemas.microsoft.com/office/drawing/2014/main" val="3041182173"/>
                    </a:ext>
                  </a:extLst>
                </a:gridCol>
                <a:gridCol w="3218458">
                  <a:extLst>
                    <a:ext uri="{9D8B030D-6E8A-4147-A177-3AD203B41FA5}">
                      <a16:colId xmlns="" xmlns:a16="http://schemas.microsoft.com/office/drawing/2014/main" val="359350310"/>
                    </a:ext>
                  </a:extLst>
                </a:gridCol>
              </a:tblGrid>
              <a:tr h="370840">
                <a:tc>
                  <a:txBody>
                    <a:bodyPr/>
                    <a:lstStyle/>
                    <a:p>
                      <a:pPr algn="ctr"/>
                      <a:r>
                        <a:rPr lang="fa-IR" sz="2800" b="1" dirty="0" smtClean="0"/>
                        <a:t>دیابت</a:t>
                      </a:r>
                      <a:endParaRPr lang="en-US" sz="2800" b="1" dirty="0"/>
                    </a:p>
                  </a:txBody>
                  <a:tcPr/>
                </a:tc>
                <a:tc>
                  <a:txBody>
                    <a:bodyPr/>
                    <a:lstStyle/>
                    <a:p>
                      <a:pPr algn="ctr"/>
                      <a:r>
                        <a:rPr lang="fa-IR" sz="2800" b="1" dirty="0" smtClean="0"/>
                        <a:t>پره دیابت</a:t>
                      </a:r>
                      <a:endParaRPr lang="en-US" sz="2800" b="1" dirty="0"/>
                    </a:p>
                  </a:txBody>
                  <a:tcPr/>
                </a:tc>
                <a:tc>
                  <a:txBody>
                    <a:bodyPr/>
                    <a:lstStyle/>
                    <a:p>
                      <a:pPr algn="ctr"/>
                      <a:r>
                        <a:rPr lang="fa-IR" sz="2800" b="1" dirty="0" smtClean="0"/>
                        <a:t>طبیعی</a:t>
                      </a:r>
                      <a:endParaRPr lang="en-US" sz="2800" b="1" dirty="0"/>
                    </a:p>
                  </a:txBody>
                  <a:tcPr/>
                </a:tc>
                <a:tc>
                  <a:txBody>
                    <a:bodyPr/>
                    <a:lstStyle/>
                    <a:p>
                      <a:pPr algn="ctr"/>
                      <a:r>
                        <a:rPr lang="fa-IR" sz="2800" b="1" dirty="0" smtClean="0"/>
                        <a:t>تعریف</a:t>
                      </a:r>
                      <a:endParaRPr lang="en-US" sz="2800" b="1" dirty="0"/>
                    </a:p>
                  </a:txBody>
                  <a:tcPr/>
                </a:tc>
                <a:extLst>
                  <a:ext uri="{0D108BD9-81ED-4DB2-BD59-A6C34878D82A}">
                    <a16:rowId xmlns="" xmlns:a16="http://schemas.microsoft.com/office/drawing/2014/main" val="381781243"/>
                  </a:ext>
                </a:extLst>
              </a:tr>
              <a:tr h="370840">
                <a:tc>
                  <a:txBody>
                    <a:bodyPr/>
                    <a:lstStyle/>
                    <a:p>
                      <a:r>
                        <a:rPr lang="fa-IR" sz="2800" b="1" dirty="0" smtClean="0"/>
                        <a:t>126 بیشتر</a:t>
                      </a:r>
                      <a:endParaRPr lang="en-US" sz="2800" b="1" dirty="0"/>
                    </a:p>
                  </a:txBody>
                  <a:tcPr/>
                </a:tc>
                <a:tc>
                  <a:txBody>
                    <a:bodyPr/>
                    <a:lstStyle/>
                    <a:p>
                      <a:pPr algn="ctr"/>
                      <a:r>
                        <a:rPr lang="fa-IR" sz="2800" b="1" dirty="0" smtClean="0"/>
                        <a:t>100-125</a:t>
                      </a:r>
                      <a:endParaRPr lang="en-US" sz="2800" b="1" dirty="0"/>
                    </a:p>
                  </a:txBody>
                  <a:tcPr/>
                </a:tc>
                <a:tc>
                  <a:txBody>
                    <a:bodyPr/>
                    <a:lstStyle/>
                    <a:p>
                      <a:pPr algn="ctr"/>
                      <a:r>
                        <a:rPr lang="fa-IR" sz="2800" b="1" dirty="0" smtClean="0"/>
                        <a:t>70-100</a:t>
                      </a:r>
                      <a:endParaRPr lang="en-US" sz="2800" b="1" dirty="0"/>
                    </a:p>
                  </a:txBody>
                  <a:tcPr/>
                </a:tc>
                <a:tc>
                  <a:txBody>
                    <a:bodyPr/>
                    <a:lstStyle/>
                    <a:p>
                      <a:pPr algn="ctr"/>
                      <a:r>
                        <a:rPr lang="fa-IR" sz="2800" b="1" dirty="0" smtClean="0"/>
                        <a:t>میزان قند خون ناشتا</a:t>
                      </a:r>
                      <a:endParaRPr lang="en-US" sz="2800" b="1" dirty="0"/>
                    </a:p>
                  </a:txBody>
                  <a:tcPr/>
                </a:tc>
                <a:extLst>
                  <a:ext uri="{0D108BD9-81ED-4DB2-BD59-A6C34878D82A}">
                    <a16:rowId xmlns="" xmlns:a16="http://schemas.microsoft.com/office/drawing/2014/main" val="3728771480"/>
                  </a:ext>
                </a:extLst>
              </a:tr>
            </a:tbl>
          </a:graphicData>
        </a:graphic>
      </p:graphicFrame>
    </p:spTree>
    <p:extLst>
      <p:ext uri="{BB962C8B-B14F-4D97-AF65-F5344CB8AC3E}">
        <p14:creationId xmlns:p14="http://schemas.microsoft.com/office/powerpoint/2010/main" val="16225055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5782283"/>
          </a:xfrm>
        </p:spPr>
        <p:txBody>
          <a:bodyPr>
            <a:normAutofit fontScale="90000"/>
          </a:bodyPr>
          <a:lstStyle/>
          <a:p>
            <a:pPr algn="r">
              <a:lnSpc>
                <a:spcPct val="150000"/>
              </a:lnSpc>
            </a:pPr>
            <a:r>
              <a:rPr lang="fa-IR" dirty="0" smtClean="0">
                <a:cs typeface="B Nazanin" panose="00000400000000000000" pitchFamily="2" charset="-78"/>
              </a:rPr>
              <a:t>در موارد قند خون بالای 100 فرد باید به پزشک ارجاع شود.</a:t>
            </a:r>
            <a:br>
              <a:rPr lang="fa-IR" dirty="0" smtClean="0">
                <a:cs typeface="B Nazanin" panose="00000400000000000000" pitchFamily="2" charset="-78"/>
              </a:rPr>
            </a:br>
            <a:r>
              <a:rPr lang="fa-IR" dirty="0" smtClean="0">
                <a:cs typeface="B Nazanin" panose="00000400000000000000" pitchFamily="2" charset="-78"/>
              </a:rPr>
              <a:t>پیگیری ومراقبت بیمار مبتلا به دیابت توسط مراقب سلامت و یا بهورز ماهیانه انجام می گیرد.</a:t>
            </a:r>
            <a:br>
              <a:rPr lang="fa-IR" dirty="0" smtClean="0">
                <a:cs typeface="B Nazanin" panose="00000400000000000000" pitchFamily="2" charset="-78"/>
              </a:rPr>
            </a:br>
            <a:r>
              <a:rPr lang="fa-IR" dirty="0" smtClean="0">
                <a:cs typeface="B Nazanin" panose="00000400000000000000" pitchFamily="2" charset="-78"/>
              </a:rPr>
              <a:t>مراقبت پزشک 3 ماه یکبار است.</a:t>
            </a:r>
            <a:br>
              <a:rPr lang="fa-IR" dirty="0" smtClean="0">
                <a:cs typeface="B Nazanin" panose="00000400000000000000" pitchFamily="2" charset="-78"/>
              </a:rPr>
            </a:br>
            <a:r>
              <a:rPr lang="fa-IR" dirty="0" smtClean="0">
                <a:cs typeface="B Nazanin" panose="00000400000000000000" pitchFamily="2" charset="-78"/>
              </a:rPr>
              <a:t>باید مراقب سلامت یا بهورز بیمار را جهت مراقبت به پزشک ارجاع دهند.</a:t>
            </a:r>
            <a:br>
              <a:rPr lang="fa-IR" dirty="0" smtClean="0">
                <a:cs typeface="B Nazanin" panose="00000400000000000000" pitchFamily="2" charset="-78"/>
              </a:rPr>
            </a:br>
            <a:r>
              <a:rPr lang="fa-IR" dirty="0" smtClean="0">
                <a:cs typeface="B Nazanin" panose="00000400000000000000" pitchFamily="2" charset="-78"/>
              </a:rPr>
              <a:t>پیگیری بیماران ارجاع شده با مراقب سلامت و یا بهورز است.</a:t>
            </a:r>
            <a:r>
              <a:rPr lang="fa-IR" dirty="0" smtClean="0"/>
              <a:t/>
            </a:r>
            <a:br>
              <a:rPr lang="fa-IR" dirty="0" smtClean="0"/>
            </a:br>
            <a:endParaRPr lang="en-US" dirty="0"/>
          </a:p>
        </p:txBody>
      </p:sp>
    </p:spTree>
    <p:extLst>
      <p:ext uri="{BB962C8B-B14F-4D97-AF65-F5344CB8AC3E}">
        <p14:creationId xmlns:p14="http://schemas.microsoft.com/office/powerpoint/2010/main" val="11129509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نتیجه تصویری برای اختلالات چربی"/>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152400" y="0"/>
            <a:ext cx="12039600" cy="7065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117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55" y="1255088"/>
            <a:ext cx="10601981" cy="6485929"/>
          </a:xfrm>
        </p:spPr>
        <p:txBody>
          <a:bodyPr>
            <a:normAutofit fontScale="90000"/>
          </a:bodyPr>
          <a:lstStyle/>
          <a:p>
            <a:pPr rtl="1">
              <a:lnSpc>
                <a:spcPct val="150000"/>
              </a:lnSpc>
            </a:pPr>
            <a:r>
              <a:rPr lang="fa-IR" dirty="0" smtClean="0">
                <a:solidFill>
                  <a:schemeClr val="accent2">
                    <a:lumMod val="75000"/>
                  </a:schemeClr>
                </a:solidFill>
                <a:cs typeface="B Nazanin" panose="00000400000000000000" pitchFamily="2" charset="-78"/>
              </a:rPr>
              <a:t> </a:t>
            </a:r>
            <a:r>
              <a:rPr lang="fa-IR" b="1" i="1" dirty="0" smtClean="0">
                <a:solidFill>
                  <a:schemeClr val="accent2">
                    <a:lumMod val="75000"/>
                  </a:schemeClr>
                </a:solidFill>
                <a:cs typeface="B Nazanin" panose="00000400000000000000" pitchFamily="2" charset="-78"/>
              </a:rPr>
              <a:t>ا</a:t>
            </a:r>
            <a:r>
              <a:rPr lang="fa-IR" b="1" i="1" dirty="0" smtClean="0">
                <a:solidFill>
                  <a:schemeClr val="accent2">
                    <a:lumMod val="75000"/>
                  </a:schemeClr>
                </a:solidFill>
                <a:latin typeface="Titr"/>
                <a:cs typeface="B Nazanin" panose="00000400000000000000" pitchFamily="2" charset="-78"/>
              </a:rPr>
              <a:t>یراپن</a:t>
            </a:r>
            <a:r>
              <a:rPr lang="en-US" b="1" i="1" dirty="0">
                <a:solidFill>
                  <a:schemeClr val="accent2">
                    <a:lumMod val="75000"/>
                  </a:schemeClr>
                </a:solidFill>
                <a:latin typeface="Titr"/>
                <a:cs typeface="B Nazanin" panose="00000400000000000000" pitchFamily="2" charset="-78"/>
              </a:rPr>
              <a:t> </a:t>
            </a:r>
            <a:r>
              <a:rPr lang="en-US" dirty="0" smtClean="0">
                <a:latin typeface="Titr"/>
                <a:cs typeface="B Nazanin" panose="00000400000000000000" pitchFamily="2" charset="-78"/>
              </a:rPr>
              <a:t/>
            </a:r>
            <a:br>
              <a:rPr lang="en-US" dirty="0" smtClean="0">
                <a:latin typeface="Titr"/>
                <a:cs typeface="B Nazanin" panose="00000400000000000000" pitchFamily="2" charset="-78"/>
              </a:rPr>
            </a:br>
            <a:r>
              <a:rPr lang="en-US" sz="4000" dirty="0" smtClean="0">
                <a:solidFill>
                  <a:schemeClr val="accent2">
                    <a:lumMod val="75000"/>
                  </a:schemeClr>
                </a:solidFill>
                <a:latin typeface="Titr"/>
                <a:cs typeface="B Nazanin" panose="00000400000000000000" pitchFamily="2" charset="-78"/>
              </a:rPr>
              <a:t>IRANIAN Package of Noncomunicable disease</a:t>
            </a:r>
            <a:r>
              <a:rPr lang="en-US" sz="4000" dirty="0" smtClean="0">
                <a:latin typeface="Titr"/>
                <a:cs typeface="B Nazanin" panose="00000400000000000000" pitchFamily="2" charset="-78"/>
              </a:rPr>
              <a:t/>
            </a:r>
            <a:br>
              <a:rPr lang="en-US" sz="4000" dirty="0" smtClean="0">
                <a:latin typeface="Titr"/>
                <a:cs typeface="B Nazanin" panose="00000400000000000000" pitchFamily="2" charset="-78"/>
              </a:rPr>
            </a:br>
            <a:r>
              <a:rPr lang="en-US" sz="4000" u="sng" dirty="0" smtClean="0">
                <a:latin typeface="Titr"/>
                <a:cs typeface="B Nazanin" panose="00000400000000000000" pitchFamily="2" charset="-78"/>
              </a:rPr>
              <a:t>IRAPEN :</a:t>
            </a:r>
            <a:r>
              <a:rPr lang="fa-IR" sz="4000" dirty="0">
                <a:latin typeface="Titr"/>
                <a:cs typeface="B Nazanin" panose="00000400000000000000" pitchFamily="2" charset="-78"/>
              </a:rPr>
              <a:t/>
            </a:r>
            <a:br>
              <a:rPr lang="fa-IR" sz="4000" dirty="0">
                <a:latin typeface="Titr"/>
                <a:cs typeface="B Nazanin" panose="00000400000000000000" pitchFamily="2" charset="-78"/>
              </a:rPr>
            </a:br>
            <a:r>
              <a:rPr lang="fa-IR" sz="3100" b="1" dirty="0" smtClean="0">
                <a:latin typeface="Titr"/>
                <a:cs typeface="B Nazanin" panose="00000400000000000000" pitchFamily="2" charset="-78"/>
              </a:rPr>
              <a:t>مجموعه مداخلات اساسی بیماریهای غیر واگیر در نظام مراقبتهای بهداشتی اولیه ایران.</a:t>
            </a:r>
            <a:br>
              <a:rPr lang="fa-IR" sz="3100" b="1" dirty="0" smtClean="0">
                <a:latin typeface="Titr"/>
                <a:cs typeface="B Nazanin" panose="00000400000000000000" pitchFamily="2" charset="-78"/>
              </a:rPr>
            </a:br>
            <a:r>
              <a:rPr lang="fa-IR" sz="3100" b="1" smtClean="0">
                <a:latin typeface="Titr"/>
                <a:cs typeface="B Nazanin" panose="00000400000000000000" pitchFamily="2" charset="-78"/>
              </a:rPr>
              <a:t>بهورز و مراقب سلامت</a:t>
            </a:r>
            <a:r>
              <a:rPr lang="fa-IR" sz="2700" dirty="0" smtClean="0">
                <a:latin typeface="Titr"/>
                <a:cs typeface="B Nazanin" panose="00000400000000000000" pitchFamily="2" charset="-78"/>
              </a:rPr>
              <a:t/>
            </a:r>
            <a:br>
              <a:rPr lang="fa-IR" sz="2700" dirty="0" smtClean="0">
                <a:latin typeface="Titr"/>
                <a:cs typeface="B Nazanin" panose="00000400000000000000" pitchFamily="2" charset="-78"/>
              </a:rPr>
            </a:br>
            <a:r>
              <a:rPr lang="fa-IR" sz="2700" b="1" dirty="0" smtClean="0">
                <a:latin typeface="Titr"/>
                <a:cs typeface="B Nazanin" panose="00000400000000000000" pitchFamily="2" charset="-78"/>
              </a:rPr>
              <a:t/>
            </a:r>
            <a:br>
              <a:rPr lang="fa-IR" sz="2700" b="1" dirty="0" smtClean="0">
                <a:latin typeface="Titr"/>
                <a:cs typeface="B Nazanin" panose="00000400000000000000" pitchFamily="2" charset="-78"/>
              </a:rPr>
            </a:br>
            <a:r>
              <a:rPr lang="fa-IR" dirty="0" smtClean="0"/>
              <a:t/>
            </a:r>
            <a:br>
              <a:rPr lang="fa-IR" dirty="0" smtClean="0"/>
            </a:br>
            <a:r>
              <a:rPr lang="fa-IR" dirty="0" smtClean="0"/>
              <a:t/>
            </a:r>
            <a:br>
              <a:rPr lang="fa-IR" dirty="0" smtClean="0"/>
            </a:br>
            <a:r>
              <a:rPr lang="fa-IR" dirty="0" smtClean="0"/>
              <a:t/>
            </a:r>
            <a:br>
              <a:rPr lang="fa-IR" dirty="0" smtClean="0"/>
            </a:br>
            <a:endParaRPr lang="en-US" dirty="0"/>
          </a:p>
        </p:txBody>
      </p:sp>
    </p:spTree>
    <p:extLst>
      <p:ext uri="{BB962C8B-B14F-4D97-AF65-F5344CB8AC3E}">
        <p14:creationId xmlns:p14="http://schemas.microsoft.com/office/powerpoint/2010/main" val="26862189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5338938"/>
          </a:xfrm>
        </p:spPr>
        <p:txBody>
          <a:bodyPr>
            <a:normAutofit/>
          </a:bodyPr>
          <a:lstStyle/>
          <a:p>
            <a:pPr algn="r"/>
            <a:r>
              <a:rPr lang="fa-IR" dirty="0" smtClean="0">
                <a:cs typeface="B Nazanin" panose="00000400000000000000" pitchFamily="2" charset="-78"/>
              </a:rPr>
              <a:t>*میزان کلسترول اندازه گیری شده اگر بالای 200 باشد نیازمند ارجاع به پزشک است.</a:t>
            </a:r>
            <a:br>
              <a:rPr lang="fa-IR" dirty="0" smtClean="0">
                <a:cs typeface="B Nazanin" panose="00000400000000000000" pitchFamily="2" charset="-78"/>
              </a:rPr>
            </a:br>
            <a:r>
              <a:rPr lang="fa-IR" dirty="0" smtClean="0">
                <a:cs typeface="B Nazanin" panose="00000400000000000000" pitchFamily="2" charset="-78"/>
              </a:rPr>
              <a:t>*اگر میزان کلسترول پایینتر از 200 باشد ولی فرد عامل خطر دیگری (چاقی) داشته باشد نیازمند ارجاع به پزشک است.</a:t>
            </a:r>
            <a:br>
              <a:rPr lang="fa-IR" dirty="0" smtClean="0">
                <a:cs typeface="B Nazanin" panose="00000400000000000000" pitchFamily="2" charset="-78"/>
              </a:rPr>
            </a:br>
            <a:r>
              <a:rPr lang="fa-IR" dirty="0" smtClean="0">
                <a:cs typeface="B Nazanin" panose="00000400000000000000" pitchFamily="2" charset="-78"/>
              </a:rPr>
              <a:t>*پیگیری و مراقبت بیماران مبتلا به اختلال چربی هر 3 ماه توسط مراقب سلامت و بهورز و هر 6 ماه توسط پزشک انجام شود.</a:t>
            </a:r>
            <a:br>
              <a:rPr lang="fa-IR" dirty="0" smtClean="0">
                <a:cs typeface="B Nazanin" panose="00000400000000000000" pitchFamily="2" charset="-78"/>
              </a:rPr>
            </a:br>
            <a:r>
              <a:rPr lang="fa-IR" dirty="0" smtClean="0">
                <a:cs typeface="B Nazanin" panose="00000400000000000000" pitchFamily="2" charset="-78"/>
              </a:rPr>
              <a:t>*بیمار باید توسط بهورز یا مراقب سلامت به پزشک ارجاع داده شود.</a:t>
            </a:r>
            <a:endParaRPr lang="en-US" dirty="0">
              <a:cs typeface="B Nazanin" panose="00000400000000000000" pitchFamily="2" charset="-78"/>
            </a:endParaRPr>
          </a:p>
        </p:txBody>
      </p:sp>
    </p:spTree>
    <p:extLst>
      <p:ext uri="{BB962C8B-B14F-4D97-AF65-F5344CB8AC3E}">
        <p14:creationId xmlns:p14="http://schemas.microsoft.com/office/powerpoint/2010/main" val="20084771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estchannels.ir/uploads/posts/2016-10/1477206883_go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4661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0029" y="1255826"/>
            <a:ext cx="10364451" cy="3662538"/>
          </a:xfrm>
        </p:spPr>
        <p:txBody>
          <a:bodyPr/>
          <a:lstStyle/>
          <a:p>
            <a:r>
              <a:rPr lang="fa-IR" dirty="0" smtClean="0"/>
              <a:t>بررسی عوامل خطر</a:t>
            </a:r>
            <a:br>
              <a:rPr lang="fa-IR" dirty="0" smtClean="0"/>
            </a:br>
            <a:r>
              <a:rPr lang="fa-IR" dirty="0" smtClean="0"/>
              <a:t>تغذیه نامناسب</a:t>
            </a:r>
            <a:br>
              <a:rPr lang="fa-IR" dirty="0" smtClean="0"/>
            </a:br>
            <a:r>
              <a:rPr lang="fa-IR" dirty="0" smtClean="0"/>
              <a:t>کم تحرکی</a:t>
            </a:r>
            <a:br>
              <a:rPr lang="fa-IR" dirty="0" smtClean="0"/>
            </a:br>
            <a:r>
              <a:rPr lang="fa-IR" dirty="0" smtClean="0"/>
              <a:t>مصرف دخانیات و الکل</a:t>
            </a:r>
            <a:endParaRPr lang="en-US" dirty="0"/>
          </a:p>
        </p:txBody>
      </p:sp>
    </p:spTree>
    <p:extLst>
      <p:ext uri="{BB962C8B-B14F-4D97-AF65-F5344CB8AC3E}">
        <p14:creationId xmlns:p14="http://schemas.microsoft.com/office/powerpoint/2010/main" val="41985901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745" y="618517"/>
            <a:ext cx="10682481" cy="5380501"/>
          </a:xfrm>
        </p:spPr>
        <p:txBody>
          <a:bodyPr/>
          <a:lstStyle/>
          <a:p>
            <a:pPr algn="r"/>
            <a:r>
              <a:rPr lang="fa-IR" dirty="0" smtClean="0"/>
              <a:t>در فرم ارزیابی اولیه 2 عامل خطر مصرف دخانیات و مصرف الکل پرسیده می شود.</a:t>
            </a:r>
            <a:br>
              <a:rPr lang="fa-IR" dirty="0" smtClean="0"/>
            </a:br>
            <a:r>
              <a:rPr lang="fa-IR" dirty="0" smtClean="0"/>
              <a:t>2 عامل خطر تغذیه نامناسب و کم تحرکی در افراد به صورت دوره ای بررسی می شود.</a:t>
            </a:r>
            <a:endParaRPr lang="en-US" dirty="0"/>
          </a:p>
        </p:txBody>
      </p:sp>
    </p:spTree>
    <p:extLst>
      <p:ext uri="{BB962C8B-B14F-4D97-AF65-F5344CB8AC3E}">
        <p14:creationId xmlns:p14="http://schemas.microsoft.com/office/powerpoint/2010/main" val="27666835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descr="نتیجه تصویری برای کنترل دیاب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99654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40667" y="3313606"/>
            <a:ext cx="3108543" cy="400110"/>
          </a:xfrm>
          <a:prstGeom prst="rect">
            <a:avLst/>
          </a:prstGeom>
        </p:spPr>
        <p:txBody>
          <a:bodyPr wrap="none">
            <a:spAutoFit/>
          </a:bodyPr>
          <a:lstStyle/>
          <a:p>
            <a:r>
              <a:rPr lang="fa-IR" sz="2000" b="1" dirty="0">
                <a:solidFill>
                  <a:schemeClr val="accent2">
                    <a:lumMod val="75000"/>
                  </a:schemeClr>
                </a:solidFill>
                <a:cs typeface="B Nazanin" panose="00000400000000000000" pitchFamily="2" charset="-78"/>
              </a:rPr>
              <a:t>مراقبتهای </a:t>
            </a:r>
            <a:r>
              <a:rPr lang="fa-IR" sz="2000" b="1" dirty="0" smtClean="0">
                <a:solidFill>
                  <a:schemeClr val="accent2">
                    <a:lumMod val="75000"/>
                  </a:schemeClr>
                </a:solidFill>
                <a:cs typeface="B Nazanin" panose="00000400000000000000" pitchFamily="2" charset="-78"/>
              </a:rPr>
              <a:t>تغذیه ای</a:t>
            </a:r>
            <a:r>
              <a:rPr lang="fa-IR" sz="2000" b="1" dirty="0">
                <a:solidFill>
                  <a:schemeClr val="accent2">
                    <a:lumMod val="75000"/>
                  </a:schemeClr>
                </a:solidFill>
                <a:cs typeface="B Nazanin" panose="00000400000000000000" pitchFamily="2" charset="-78"/>
              </a:rPr>
              <a:t>:</a:t>
            </a:r>
            <a:endParaRPr lang="en-US" sz="2000" b="1" dirty="0"/>
          </a:p>
        </p:txBody>
      </p:sp>
    </p:spTree>
    <p:extLst>
      <p:ext uri="{BB962C8B-B14F-4D97-AF65-F5344CB8AC3E}">
        <p14:creationId xmlns:p14="http://schemas.microsoft.com/office/powerpoint/2010/main" val="16208537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212" y="230590"/>
            <a:ext cx="10364451" cy="6461156"/>
          </a:xfrm>
        </p:spPr>
        <p:txBody>
          <a:bodyPr>
            <a:normAutofit/>
          </a:bodyPr>
          <a:lstStyle/>
          <a:p>
            <a:pPr algn="r"/>
            <a:r>
              <a:rPr lang="fa-IR" dirty="0" smtClean="0">
                <a:cs typeface="B Nazanin" panose="00000400000000000000" pitchFamily="2" charset="-78"/>
              </a:rPr>
              <a:t>چه کسانی باید مشاوره تغذیه دریافت کنند؟</a:t>
            </a:r>
            <a:br>
              <a:rPr lang="fa-IR" dirty="0" smtClean="0">
                <a:cs typeface="B Nazanin" panose="00000400000000000000" pitchFamily="2" charset="-78"/>
              </a:rPr>
            </a:br>
            <a:r>
              <a:rPr lang="fa-IR" dirty="0" smtClean="0">
                <a:cs typeface="B Nazanin" panose="00000400000000000000" pitchFamily="2" charset="-78"/>
              </a:rPr>
              <a:t>1-افرادی که خطر سنجی بیشتر از 10 درصد دارند.</a:t>
            </a:r>
            <a:br>
              <a:rPr lang="fa-IR" dirty="0" smtClean="0">
                <a:cs typeface="B Nazanin" panose="00000400000000000000" pitchFamily="2" charset="-78"/>
              </a:rPr>
            </a:br>
            <a:r>
              <a:rPr lang="fa-IR" dirty="0" smtClean="0">
                <a:cs typeface="B Nazanin" panose="00000400000000000000" pitchFamily="2" charset="-78"/>
              </a:rPr>
              <a:t>2-بیماران قلبی عروقی</a:t>
            </a:r>
            <a:br>
              <a:rPr lang="fa-IR" dirty="0" smtClean="0">
                <a:cs typeface="B Nazanin" panose="00000400000000000000" pitchFamily="2" charset="-78"/>
              </a:rPr>
            </a:br>
            <a:r>
              <a:rPr lang="fa-IR" dirty="0" smtClean="0">
                <a:cs typeface="B Nazanin" panose="00000400000000000000" pitchFamily="2" charset="-78"/>
              </a:rPr>
              <a:t>3-افراد دارای اضافه وزن و چاقی</a:t>
            </a:r>
            <a:br>
              <a:rPr lang="fa-IR" dirty="0" smtClean="0">
                <a:cs typeface="B Nazanin" panose="00000400000000000000" pitchFamily="2" charset="-78"/>
              </a:rPr>
            </a:br>
            <a:r>
              <a:rPr lang="fa-IR" dirty="0" smtClean="0">
                <a:cs typeface="B Nazanin" panose="00000400000000000000" pitchFamily="2" charset="-78"/>
              </a:rPr>
              <a:t>4-فشار خون بالا</a:t>
            </a:r>
            <a:br>
              <a:rPr lang="fa-IR" dirty="0" smtClean="0">
                <a:cs typeface="B Nazanin" panose="00000400000000000000" pitchFamily="2" charset="-78"/>
              </a:rPr>
            </a:br>
            <a:r>
              <a:rPr lang="fa-IR" dirty="0" smtClean="0">
                <a:cs typeface="B Nazanin" panose="00000400000000000000" pitchFamily="2" charset="-78"/>
              </a:rPr>
              <a:t>5-دیابت</a:t>
            </a:r>
            <a:br>
              <a:rPr lang="fa-IR" dirty="0" smtClean="0">
                <a:cs typeface="B Nazanin" panose="00000400000000000000" pitchFamily="2" charset="-78"/>
              </a:rPr>
            </a:br>
            <a:r>
              <a:rPr lang="fa-IR" dirty="0" smtClean="0">
                <a:cs typeface="B Nazanin" panose="00000400000000000000" pitchFamily="2" charset="-78"/>
              </a:rPr>
              <a:t>6-اختلال چربی خون</a:t>
            </a:r>
            <a:br>
              <a:rPr lang="fa-IR" dirty="0" smtClean="0">
                <a:cs typeface="B Nazanin" panose="00000400000000000000" pitchFamily="2" charset="-78"/>
              </a:rPr>
            </a:br>
            <a:r>
              <a:rPr lang="fa-IR" dirty="0" smtClean="0">
                <a:cs typeface="B Nazanin" panose="00000400000000000000" pitchFamily="2" charset="-78"/>
              </a:rPr>
              <a:t>7-آسم</a:t>
            </a:r>
            <a:br>
              <a:rPr lang="fa-IR" dirty="0" smtClean="0">
                <a:cs typeface="B Nazanin" panose="00000400000000000000" pitchFamily="2" charset="-78"/>
              </a:rPr>
            </a:br>
            <a:r>
              <a:rPr lang="fa-IR" dirty="0" smtClean="0">
                <a:cs typeface="B Nazanin" panose="00000400000000000000" pitchFamily="2" charset="-78"/>
              </a:rPr>
              <a:t>8-سرطان</a:t>
            </a:r>
            <a:r>
              <a:rPr lang="fa-IR" dirty="0" smtClean="0"/>
              <a:t/>
            </a:r>
            <a:br>
              <a:rPr lang="fa-IR" dirty="0" smtClean="0"/>
            </a:br>
            <a:r>
              <a:rPr lang="fa-IR" dirty="0" smtClean="0"/>
              <a:t>*ابتدا به پزشک ارجاع می شوند.از طریق پزشک به کارشناس تغذیه ارجاع می شوند.</a:t>
            </a:r>
            <a:br>
              <a:rPr lang="fa-IR" dirty="0" smtClean="0"/>
            </a:br>
            <a:r>
              <a:rPr lang="fa-IR" dirty="0" smtClean="0"/>
              <a:t>*پیگیری نتیجه ارجاع برعهدۀ مراقب سلامت و بهورز است.</a:t>
            </a:r>
            <a:endParaRPr lang="en-US" dirty="0"/>
          </a:p>
        </p:txBody>
      </p:sp>
    </p:spTree>
    <p:extLst>
      <p:ext uri="{BB962C8B-B14F-4D97-AF65-F5344CB8AC3E}">
        <p14:creationId xmlns:p14="http://schemas.microsoft.com/office/powerpoint/2010/main" val="32585280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992" y="357509"/>
            <a:ext cx="10351752" cy="556892"/>
          </a:xfrm>
        </p:spPr>
        <p:txBody>
          <a:bodyPr>
            <a:normAutofit fontScale="90000"/>
          </a:bodyPr>
          <a:lstStyle/>
          <a:p>
            <a:r>
              <a:rPr lang="fa-IR" dirty="0" smtClean="0"/>
              <a:t>سؤالات ارزیابی الگوی تغذیه:</a:t>
            </a:r>
            <a:endParaRPr lang="en-US" dirty="0"/>
          </a:p>
        </p:txBody>
      </p:sp>
      <p:sp>
        <p:nvSpPr>
          <p:cNvPr id="3" name="Text Placeholder 2"/>
          <p:cNvSpPr>
            <a:spLocks noGrp="1"/>
          </p:cNvSpPr>
          <p:nvPr>
            <p:ph type="body" idx="1"/>
          </p:nvPr>
        </p:nvSpPr>
        <p:spPr>
          <a:xfrm>
            <a:off x="802937" y="914401"/>
            <a:ext cx="10351752" cy="5472544"/>
          </a:xfrm>
        </p:spPr>
        <p:txBody>
          <a:bodyPr>
            <a:normAutofit fontScale="70000" lnSpcReduction="20000"/>
          </a:bodyPr>
          <a:lstStyle/>
          <a:p>
            <a:pPr algn="r"/>
            <a:r>
              <a:rPr lang="fa-IR" sz="4000" dirty="0" smtClean="0">
                <a:solidFill>
                  <a:schemeClr val="tx1"/>
                </a:solidFill>
                <a:cs typeface="B Nazanin" panose="00000400000000000000" pitchFamily="2" charset="-78"/>
              </a:rPr>
              <a:t>1-مصرف میوۀ روزانه شما چقدر است؟</a:t>
            </a:r>
          </a:p>
          <a:p>
            <a:pPr algn="r"/>
            <a:r>
              <a:rPr lang="fa-IR" sz="2600" b="1" dirty="0" smtClean="0">
                <a:solidFill>
                  <a:schemeClr val="tx1"/>
                </a:solidFill>
                <a:cs typeface="B Nazanin" panose="00000400000000000000" pitchFamily="2" charset="-78"/>
              </a:rPr>
              <a:t>گزینۀ اول:بندرت/هرگز </a:t>
            </a:r>
          </a:p>
          <a:p>
            <a:pPr algn="r"/>
            <a:r>
              <a:rPr lang="fa-IR" sz="2600" b="1" dirty="0" smtClean="0">
                <a:solidFill>
                  <a:schemeClr val="tx1"/>
                </a:solidFill>
                <a:cs typeface="B Nazanin" panose="00000400000000000000" pitchFamily="2" charset="-78"/>
              </a:rPr>
              <a:t>گزینۀ دوم:کمتر از 2 واحد</a:t>
            </a:r>
          </a:p>
          <a:p>
            <a:pPr algn="r"/>
            <a:r>
              <a:rPr lang="fa-IR" sz="2600" b="1" dirty="0" smtClean="0">
                <a:solidFill>
                  <a:schemeClr val="tx1"/>
                </a:solidFill>
                <a:cs typeface="B Nazanin" panose="00000400000000000000" pitchFamily="2" charset="-78"/>
              </a:rPr>
              <a:t>گزینۀ سوم:2 واحد یابیشتر</a:t>
            </a:r>
          </a:p>
          <a:p>
            <a:pPr algn="r"/>
            <a:r>
              <a:rPr lang="fa-IR" sz="4000" dirty="0" smtClean="0">
                <a:solidFill>
                  <a:schemeClr val="tx1"/>
                </a:solidFill>
                <a:cs typeface="B Nazanin" panose="00000400000000000000" pitchFamily="2" charset="-78"/>
              </a:rPr>
              <a:t>2-مصرف سبزی روزانۀ شما معمولأ چقدر است؟</a:t>
            </a:r>
          </a:p>
          <a:p>
            <a:pPr algn="r"/>
            <a:r>
              <a:rPr lang="fa-IR" sz="2900" b="1" dirty="0" smtClean="0">
                <a:solidFill>
                  <a:schemeClr val="tx1"/>
                </a:solidFill>
                <a:cs typeface="B Nazanin" panose="00000400000000000000" pitchFamily="2" charset="-78"/>
              </a:rPr>
              <a:t>گزینۀ اول: بندرت/هرگز</a:t>
            </a:r>
          </a:p>
          <a:p>
            <a:pPr algn="r"/>
            <a:r>
              <a:rPr lang="fa-IR" sz="2900" b="1" dirty="0" smtClean="0">
                <a:solidFill>
                  <a:schemeClr val="tx1"/>
                </a:solidFill>
                <a:cs typeface="B Nazanin" panose="00000400000000000000" pitchFamily="2" charset="-78"/>
              </a:rPr>
              <a:t>گزینۀ دوم: کمتر از 3 واحد</a:t>
            </a:r>
          </a:p>
          <a:p>
            <a:pPr algn="r"/>
            <a:r>
              <a:rPr lang="fa-IR" sz="2900" b="1" dirty="0" smtClean="0">
                <a:solidFill>
                  <a:schemeClr val="tx1"/>
                </a:solidFill>
                <a:cs typeface="B Nazanin" panose="00000400000000000000" pitchFamily="2" charset="-78"/>
              </a:rPr>
              <a:t>گزینۀ سوم: 3 واحد یا بیشتر</a:t>
            </a:r>
          </a:p>
          <a:p>
            <a:pPr algn="r"/>
            <a:r>
              <a:rPr lang="fa-IR" sz="4000" dirty="0" smtClean="0">
                <a:solidFill>
                  <a:schemeClr val="tx1"/>
                </a:solidFill>
                <a:cs typeface="B Nazanin" panose="00000400000000000000" pitchFamily="2" charset="-78"/>
              </a:rPr>
              <a:t>3-مصرف شیر و لبنیات روزانۀ شما معمولأ چقدر است؟ </a:t>
            </a:r>
          </a:p>
          <a:p>
            <a:pPr algn="r"/>
            <a:r>
              <a:rPr lang="fa-IR" sz="3000" b="1" dirty="0">
                <a:solidFill>
                  <a:schemeClr val="tx1"/>
                </a:solidFill>
                <a:cs typeface="B Nazanin" panose="00000400000000000000" pitchFamily="2" charset="-78"/>
              </a:rPr>
              <a:t>گزینۀ اول:بندرت/هرگز </a:t>
            </a:r>
          </a:p>
          <a:p>
            <a:pPr algn="r"/>
            <a:r>
              <a:rPr lang="fa-IR" sz="3000" b="1" dirty="0">
                <a:solidFill>
                  <a:schemeClr val="tx1"/>
                </a:solidFill>
                <a:cs typeface="B Nazanin" panose="00000400000000000000" pitchFamily="2" charset="-78"/>
              </a:rPr>
              <a:t>گزینۀ دوم:کمتر از 2 واحد</a:t>
            </a:r>
          </a:p>
          <a:p>
            <a:pPr algn="r"/>
            <a:r>
              <a:rPr lang="fa-IR" sz="3000" b="1" dirty="0">
                <a:solidFill>
                  <a:schemeClr val="tx1"/>
                </a:solidFill>
                <a:cs typeface="B Nazanin" panose="00000400000000000000" pitchFamily="2" charset="-78"/>
              </a:rPr>
              <a:t>گزینۀ سوم:2 واحد یابیشتر</a:t>
            </a:r>
          </a:p>
          <a:p>
            <a:pPr algn="r"/>
            <a:endParaRPr lang="fa-IR" dirty="0" smtClean="0">
              <a:solidFill>
                <a:schemeClr val="tx1"/>
              </a:solidFill>
            </a:endParaRPr>
          </a:p>
          <a:p>
            <a:pPr algn="r"/>
            <a:endParaRPr lang="en-US" dirty="0">
              <a:solidFill>
                <a:schemeClr val="tx1"/>
              </a:solidFill>
            </a:endParaRPr>
          </a:p>
        </p:txBody>
      </p:sp>
    </p:spTree>
    <p:extLst>
      <p:ext uri="{BB962C8B-B14F-4D97-AF65-F5344CB8AC3E}">
        <p14:creationId xmlns:p14="http://schemas.microsoft.com/office/powerpoint/2010/main" val="128719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558154"/>
            <a:ext cx="10364451" cy="2900538"/>
          </a:xfrm>
        </p:spPr>
        <p:txBody>
          <a:bodyPr>
            <a:normAutofit fontScale="90000"/>
          </a:bodyPr>
          <a:lstStyle/>
          <a:p>
            <a:pPr algn="r">
              <a:lnSpc>
                <a:spcPct val="150000"/>
              </a:lnSpc>
            </a:pPr>
            <a:r>
              <a:rPr lang="fa-IR" sz="2800" dirty="0" smtClean="0">
                <a:cs typeface="B Nazanin" panose="00000400000000000000" pitchFamily="2" charset="-78"/>
              </a:rPr>
              <a:t>4-آیا سر سفره نمکدان استفاده می کنید؟</a:t>
            </a:r>
            <a:r>
              <a:rPr lang="fa-IR" dirty="0" smtClean="0"/>
              <a:t/>
            </a:r>
            <a:br>
              <a:rPr lang="fa-IR" dirty="0" smtClean="0"/>
            </a:br>
            <a:r>
              <a:rPr lang="fa-IR" sz="2200" b="1" dirty="0" smtClean="0">
                <a:cs typeface="B Nazanin" panose="00000400000000000000" pitchFamily="2" charset="-78"/>
              </a:rPr>
              <a:t>گزینۀ اول: همیشه</a:t>
            </a:r>
            <a:br>
              <a:rPr lang="fa-IR" sz="2200" b="1" dirty="0" smtClean="0">
                <a:cs typeface="B Nazanin" panose="00000400000000000000" pitchFamily="2" charset="-78"/>
              </a:rPr>
            </a:br>
            <a:r>
              <a:rPr lang="fa-IR" sz="2200" b="1" dirty="0" smtClean="0">
                <a:cs typeface="B Nazanin" panose="00000400000000000000" pitchFamily="2" charset="-78"/>
              </a:rPr>
              <a:t>گزینۀ دوم: گاهی</a:t>
            </a:r>
            <a:br>
              <a:rPr lang="fa-IR" sz="2200" b="1" dirty="0" smtClean="0">
                <a:cs typeface="B Nazanin" panose="00000400000000000000" pitchFamily="2" charset="-78"/>
              </a:rPr>
            </a:br>
            <a:r>
              <a:rPr lang="fa-IR" sz="2200" b="1" dirty="0" smtClean="0">
                <a:cs typeface="B Nazanin" panose="00000400000000000000" pitchFamily="2" charset="-78"/>
              </a:rPr>
              <a:t>گزینۀ سوم: بندرت/هرگز</a:t>
            </a:r>
            <a:r>
              <a:rPr lang="fa-IR" dirty="0" smtClean="0"/>
              <a:t/>
            </a:r>
            <a:br>
              <a:rPr lang="fa-IR" dirty="0" smtClean="0"/>
            </a:br>
            <a:r>
              <a:rPr lang="fa-IR" sz="3100" dirty="0" smtClean="0">
                <a:cs typeface="B Nazanin" panose="00000400000000000000" pitchFamily="2" charset="-78"/>
              </a:rPr>
              <a:t>5-به طور معمول چقدر فست فود/نوشابه های گازدار مصرف می کنید؟</a:t>
            </a:r>
            <a:r>
              <a:rPr lang="fa-IR" dirty="0" smtClean="0">
                <a:cs typeface="B Nazanin" panose="00000400000000000000" pitchFamily="2" charset="-78"/>
              </a:rPr>
              <a:t/>
            </a:r>
            <a:br>
              <a:rPr lang="fa-IR" dirty="0" smtClean="0">
                <a:cs typeface="B Nazanin" panose="00000400000000000000" pitchFamily="2" charset="-78"/>
              </a:rPr>
            </a:br>
            <a:r>
              <a:rPr lang="fa-IR" sz="2200" b="1" dirty="0" smtClean="0">
                <a:cs typeface="B Nazanin" panose="00000400000000000000" pitchFamily="2" charset="-78"/>
              </a:rPr>
              <a:t>گزینۀ اول: ماهیانه 2 بار یا بیشتر</a:t>
            </a:r>
            <a:br>
              <a:rPr lang="fa-IR" sz="2200" b="1" dirty="0" smtClean="0">
                <a:cs typeface="B Nazanin" panose="00000400000000000000" pitchFamily="2" charset="-78"/>
              </a:rPr>
            </a:br>
            <a:r>
              <a:rPr lang="fa-IR" sz="2200" b="1" dirty="0" smtClean="0">
                <a:cs typeface="B Nazanin" panose="00000400000000000000" pitchFamily="2" charset="-78"/>
              </a:rPr>
              <a:t>گزینۀ دوم: ماهیانه 1 الی 2 بار</a:t>
            </a:r>
            <a:br>
              <a:rPr lang="fa-IR" sz="2200" b="1" dirty="0" smtClean="0">
                <a:cs typeface="B Nazanin" panose="00000400000000000000" pitchFamily="2" charset="-78"/>
              </a:rPr>
            </a:br>
            <a:r>
              <a:rPr lang="fa-IR" sz="2200" b="1" dirty="0" smtClean="0">
                <a:cs typeface="B Nazanin" panose="00000400000000000000" pitchFamily="2" charset="-78"/>
              </a:rPr>
              <a:t>گزینۀ سوم:بندرت/هرگز</a:t>
            </a:r>
            <a:r>
              <a:rPr lang="fa-IR" dirty="0" smtClean="0"/>
              <a:t/>
            </a:r>
            <a:br>
              <a:rPr lang="fa-IR" dirty="0" smtClean="0"/>
            </a:br>
            <a:r>
              <a:rPr lang="fa-IR" dirty="0" smtClean="0">
                <a:cs typeface="B Nazanin" panose="00000400000000000000" pitchFamily="2" charset="-78"/>
              </a:rPr>
              <a:t>6</a:t>
            </a:r>
            <a:r>
              <a:rPr lang="fa-IR" sz="3100" dirty="0" smtClean="0">
                <a:cs typeface="B Nazanin" panose="00000400000000000000" pitchFamily="2" charset="-78"/>
              </a:rPr>
              <a:t>-چه نوع روغنی معمولأ مصرف می کنید؟</a:t>
            </a:r>
            <a:r>
              <a:rPr lang="fa-IR" dirty="0" smtClean="0">
                <a:cs typeface="B Nazanin" panose="00000400000000000000" pitchFamily="2" charset="-78"/>
              </a:rPr>
              <a:t/>
            </a:r>
            <a:br>
              <a:rPr lang="fa-IR" dirty="0" smtClean="0">
                <a:cs typeface="B Nazanin" panose="00000400000000000000" pitchFamily="2" charset="-78"/>
              </a:rPr>
            </a:br>
            <a:r>
              <a:rPr lang="fa-IR" sz="2200" b="1" dirty="0" smtClean="0">
                <a:cs typeface="B Nazanin" panose="00000400000000000000" pitchFamily="2" charset="-78"/>
              </a:rPr>
              <a:t>گزینۀ اول:فقط روغن نیمه جامد یا فقط جامد یا فقط حیوانی</a:t>
            </a:r>
            <a:br>
              <a:rPr lang="fa-IR" sz="2200" b="1" dirty="0" smtClean="0">
                <a:cs typeface="B Nazanin" panose="00000400000000000000" pitchFamily="2" charset="-78"/>
              </a:rPr>
            </a:br>
            <a:r>
              <a:rPr lang="fa-IR" sz="2200" b="1" dirty="0" smtClean="0">
                <a:cs typeface="B Nazanin" panose="00000400000000000000" pitchFamily="2" charset="-78"/>
              </a:rPr>
              <a:t>گزینۀ دوم: تلفیقی از انواع روغنهای مایع،جامد و نیمه جامد</a:t>
            </a:r>
            <a:br>
              <a:rPr lang="fa-IR" sz="2200" b="1" dirty="0" smtClean="0">
                <a:cs typeface="B Nazanin" panose="00000400000000000000" pitchFamily="2" charset="-78"/>
              </a:rPr>
            </a:br>
            <a:r>
              <a:rPr lang="fa-IR" sz="2200" b="1" dirty="0" smtClean="0">
                <a:cs typeface="B Nazanin" panose="00000400000000000000" pitchFamily="2" charset="-78"/>
              </a:rPr>
              <a:t>گزینۀ سوم:فقط گیاهی(معمولی و مخصوص سرخ کردنی)</a:t>
            </a:r>
            <a:r>
              <a:rPr lang="fa-IR" dirty="0"/>
              <a:t/>
            </a:r>
            <a:br>
              <a:rPr lang="fa-IR" dirty="0"/>
            </a:br>
            <a:r>
              <a:rPr lang="fa-IR" dirty="0" smtClean="0"/>
              <a:t/>
            </a:r>
            <a:br>
              <a:rPr lang="fa-IR" dirty="0" smtClean="0"/>
            </a:br>
            <a:endParaRPr lang="en-US" dirty="0"/>
          </a:p>
        </p:txBody>
      </p:sp>
    </p:spTree>
    <p:extLst>
      <p:ext uri="{BB962C8B-B14F-4D97-AF65-F5344CB8AC3E}">
        <p14:creationId xmlns:p14="http://schemas.microsoft.com/office/powerpoint/2010/main" val="17626876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828563"/>
            <a:ext cx="10351752" cy="598455"/>
          </a:xfrm>
        </p:spPr>
        <p:txBody>
          <a:bodyPr>
            <a:normAutofit fontScale="90000"/>
          </a:bodyPr>
          <a:lstStyle/>
          <a:p>
            <a:pPr algn="r"/>
            <a:r>
              <a:rPr lang="fa-IR" dirty="0" smtClean="0"/>
              <a:t>نحوۀ محاسبۀ امتیاز:</a:t>
            </a:r>
            <a:endParaRPr lang="en-US" dirty="0"/>
          </a:p>
        </p:txBody>
      </p:sp>
      <p:sp>
        <p:nvSpPr>
          <p:cNvPr id="3" name="Text Placeholder 2"/>
          <p:cNvSpPr>
            <a:spLocks noGrp="1"/>
          </p:cNvSpPr>
          <p:nvPr>
            <p:ph type="body" idx="1"/>
          </p:nvPr>
        </p:nvSpPr>
        <p:spPr>
          <a:xfrm>
            <a:off x="719810" y="1427018"/>
            <a:ext cx="10351752" cy="4876800"/>
          </a:xfrm>
        </p:spPr>
        <p:txBody>
          <a:bodyPr>
            <a:normAutofit lnSpcReduction="10000"/>
          </a:bodyPr>
          <a:lstStyle/>
          <a:p>
            <a:pPr algn="r"/>
            <a:r>
              <a:rPr lang="fa-IR" sz="2800" dirty="0" smtClean="0">
                <a:solidFill>
                  <a:schemeClr val="tx1"/>
                </a:solidFill>
                <a:cs typeface="B Nazanin" panose="00000400000000000000" pitchFamily="2" charset="-78"/>
              </a:rPr>
              <a:t>گزینۀ اول :  صفر امتیاز</a:t>
            </a:r>
          </a:p>
          <a:p>
            <a:pPr algn="r"/>
            <a:r>
              <a:rPr lang="fa-IR" sz="2800" dirty="0" smtClean="0">
                <a:solidFill>
                  <a:schemeClr val="tx1"/>
                </a:solidFill>
                <a:cs typeface="B Nazanin" panose="00000400000000000000" pitchFamily="2" charset="-78"/>
              </a:rPr>
              <a:t>گزینۀ دوم: 1 امتیاز</a:t>
            </a:r>
          </a:p>
          <a:p>
            <a:pPr algn="r"/>
            <a:r>
              <a:rPr lang="fa-IR" sz="2800" dirty="0" smtClean="0">
                <a:solidFill>
                  <a:schemeClr val="tx1"/>
                </a:solidFill>
                <a:cs typeface="B Nazanin" panose="00000400000000000000" pitchFamily="2" charset="-78"/>
              </a:rPr>
              <a:t>گزینۀ سوم: 2 امتیاز</a:t>
            </a:r>
          </a:p>
          <a:p>
            <a:pPr algn="r"/>
            <a:r>
              <a:rPr lang="fa-IR" sz="2800" dirty="0" smtClean="0">
                <a:solidFill>
                  <a:schemeClr val="tx1"/>
                </a:solidFill>
                <a:cs typeface="B Nazanin" panose="00000400000000000000" pitchFamily="2" charset="-78"/>
              </a:rPr>
              <a:t>اگر امتیاز کسب شده 0تا6 باشد نیازمند ارجاع به کارشناس تغذیه</a:t>
            </a:r>
          </a:p>
          <a:p>
            <a:pPr algn="r"/>
            <a:r>
              <a:rPr lang="fa-IR" sz="2800" dirty="0" smtClean="0">
                <a:solidFill>
                  <a:schemeClr val="tx1"/>
                </a:solidFill>
                <a:cs typeface="B Nazanin" panose="00000400000000000000" pitchFamily="2" charset="-78"/>
              </a:rPr>
              <a:t>اگر امتیاز کسب شده 7-12 باشد در صورت چاقی و اضافه وزن و یا دور کمر بالای 90 نیازمند ارجاع به کارشناس تغذیه</a:t>
            </a:r>
          </a:p>
          <a:p>
            <a:pPr algn="r"/>
            <a:r>
              <a:rPr lang="fa-IR" sz="2800" dirty="0" smtClean="0">
                <a:solidFill>
                  <a:schemeClr val="tx1"/>
                </a:solidFill>
                <a:cs typeface="B Nazanin" panose="00000400000000000000" pitchFamily="2" charset="-78"/>
              </a:rPr>
              <a:t>اگر امتیلز کسب شده 7-12 بدون عامل خطر دیگر باشد.مطلوب است.</a:t>
            </a:r>
          </a:p>
          <a:p>
            <a:pPr algn="r"/>
            <a:r>
              <a:rPr lang="fa-IR" sz="2800" dirty="0" smtClean="0">
                <a:solidFill>
                  <a:schemeClr val="tx1"/>
                </a:solidFill>
                <a:cs typeface="B Nazanin" panose="00000400000000000000" pitchFamily="2" charset="-78"/>
              </a:rPr>
              <a:t>جمع کل حداکثر امتیازات:  12 امتیاز</a:t>
            </a:r>
          </a:p>
          <a:p>
            <a:pPr algn="r"/>
            <a:endParaRPr lang="en-US" sz="2800" dirty="0">
              <a:solidFill>
                <a:schemeClr val="tx1"/>
              </a:solidFill>
              <a:cs typeface="B Nazanin" panose="00000400000000000000" pitchFamily="2" charset="-78"/>
            </a:endParaRPr>
          </a:p>
        </p:txBody>
      </p:sp>
    </p:spTree>
    <p:extLst>
      <p:ext uri="{BB962C8B-B14F-4D97-AF65-F5344CB8AC3E}">
        <p14:creationId xmlns:p14="http://schemas.microsoft.com/office/powerpoint/2010/main" val="17998124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630" y="923317"/>
            <a:ext cx="10364451" cy="4189010"/>
          </a:xfrm>
        </p:spPr>
        <p:txBody>
          <a:bodyPr>
            <a:normAutofit fontScale="90000"/>
          </a:bodyPr>
          <a:lstStyle/>
          <a:p>
            <a:pPr algn="r" rtl="1">
              <a:lnSpc>
                <a:spcPct val="150000"/>
              </a:lnSpc>
            </a:pPr>
            <a:r>
              <a:rPr lang="fa-IR" dirty="0" smtClean="0"/>
              <a:t>نکته:</a:t>
            </a:r>
            <a:br>
              <a:rPr lang="fa-IR" dirty="0" smtClean="0"/>
            </a:br>
            <a:r>
              <a:rPr lang="fa-IR" dirty="0" smtClean="0"/>
              <a:t>به تمام زنان و مردان 30 تا 59 سال که به پایگاه سلامت و یا خانۀ بهداشت مراجعه می کنند ویتامین </a:t>
            </a:r>
            <a:r>
              <a:rPr lang="en-US" dirty="0" smtClean="0"/>
              <a:t>D3</a:t>
            </a:r>
            <a:r>
              <a:rPr lang="fa-IR" dirty="0" smtClean="0"/>
              <a:t> 50000 واحد به صورت مصرف ماهیانه داده شود.</a:t>
            </a:r>
            <a:br>
              <a:rPr lang="fa-IR" dirty="0" smtClean="0"/>
            </a:br>
            <a:endParaRPr lang="en-US" dirty="0"/>
          </a:p>
        </p:txBody>
      </p:sp>
    </p:spTree>
    <p:extLst>
      <p:ext uri="{BB962C8B-B14F-4D97-AF65-F5344CB8AC3E}">
        <p14:creationId xmlns:p14="http://schemas.microsoft.com/office/powerpoint/2010/main" val="706539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2273" y="226581"/>
            <a:ext cx="10515600" cy="5052002"/>
          </a:xfrm>
        </p:spPr>
        <p:txBody>
          <a:bodyPr>
            <a:normAutofit/>
          </a:bodyPr>
          <a:lstStyle/>
          <a:p>
            <a:pPr algn="r"/>
            <a:r>
              <a:rPr lang="fa-IR" b="1" dirty="0">
                <a:latin typeface="Titr"/>
                <a:cs typeface="B Nazanin" panose="00000400000000000000" pitchFamily="2" charset="-78"/>
              </a:rPr>
              <a:t>مقدمه: </a:t>
            </a:r>
            <a:br>
              <a:rPr lang="fa-IR" b="1" dirty="0">
                <a:latin typeface="Titr"/>
                <a:cs typeface="B Nazanin" panose="00000400000000000000" pitchFamily="2" charset="-78"/>
              </a:rPr>
            </a:br>
            <a:r>
              <a:rPr lang="fa-IR" dirty="0">
                <a:latin typeface="A Damn Mess" pitchFamily="2" charset="0"/>
                <a:cs typeface="B Nazanin" panose="00000400000000000000" pitchFamily="2" charset="-78"/>
              </a:rPr>
              <a:t>با شهر نشینی شدن جمعیت و صنعتی شدن جوامع که باعث تغییرات وسیع در شکل زندگی همراه با دسترسی به خدمات بهداشتی باعث افزایش امید به زندگی شده است.</a:t>
            </a:r>
            <a:endParaRPr lang="en-US" dirty="0"/>
          </a:p>
        </p:txBody>
      </p:sp>
    </p:spTree>
    <p:extLst>
      <p:ext uri="{BB962C8B-B14F-4D97-AF65-F5344CB8AC3E}">
        <p14:creationId xmlns:p14="http://schemas.microsoft.com/office/powerpoint/2010/main" val="37145457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828564"/>
            <a:ext cx="10351752" cy="723146"/>
          </a:xfrm>
        </p:spPr>
        <p:txBody>
          <a:bodyPr/>
          <a:lstStyle/>
          <a:p>
            <a:pPr rtl="1"/>
            <a:r>
              <a:rPr lang="fa-IR" dirty="0" smtClean="0">
                <a:cs typeface="B Nazanin" panose="00000400000000000000" pitchFamily="2" charset="-78"/>
              </a:rPr>
              <a:t>وضعیت </a:t>
            </a:r>
            <a:r>
              <a:rPr lang="fa-IR" dirty="0">
                <a:cs typeface="B Nazanin" panose="00000400000000000000" pitchFamily="2" charset="-78"/>
              </a:rPr>
              <a:t> </a:t>
            </a:r>
            <a:r>
              <a:rPr lang="fa-IR" dirty="0" smtClean="0">
                <a:cs typeface="B Nazanin" panose="00000400000000000000" pitchFamily="2" charset="-78"/>
              </a:rPr>
              <a:t>تن سنجی</a:t>
            </a:r>
            <a:r>
              <a:rPr lang="en-US" dirty="0" smtClean="0">
                <a:cs typeface="B Nazanin" panose="00000400000000000000" pitchFamily="2" charset="-78"/>
              </a:rPr>
              <a:t> </a:t>
            </a:r>
            <a:r>
              <a:rPr lang="en-US" dirty="0" smtClean="0"/>
              <a:t>BMI </a:t>
            </a:r>
            <a:endParaRPr lang="en-US" dirty="0"/>
          </a:p>
        </p:txBody>
      </p:sp>
      <p:sp>
        <p:nvSpPr>
          <p:cNvPr id="3" name="Text Placeholder 2"/>
          <p:cNvSpPr>
            <a:spLocks noGrp="1"/>
          </p:cNvSpPr>
          <p:nvPr>
            <p:ph type="body" idx="1"/>
          </p:nvPr>
        </p:nvSpPr>
        <p:spPr>
          <a:xfrm>
            <a:off x="234902" y="1593275"/>
            <a:ext cx="10862590" cy="5043054"/>
          </a:xfrm>
        </p:spPr>
        <p:txBody>
          <a:bodyPr>
            <a:normAutofit/>
          </a:bodyPr>
          <a:lstStyle/>
          <a:p>
            <a:pPr algn="r" rtl="1"/>
            <a:r>
              <a:rPr lang="fa-IR" sz="2800" b="1" dirty="0" smtClean="0">
                <a:solidFill>
                  <a:schemeClr val="tx1"/>
                </a:solidFill>
                <a:cs typeface="B Nazanin" panose="00000400000000000000" pitchFamily="2" charset="-78"/>
              </a:rPr>
              <a:t>نحوۀ محاسبۀ </a:t>
            </a:r>
            <a:r>
              <a:rPr lang="en-US" sz="2800" b="1" dirty="0" smtClean="0">
                <a:solidFill>
                  <a:schemeClr val="tx1"/>
                </a:solidFill>
                <a:cs typeface="B Nazanin" panose="00000400000000000000" pitchFamily="2" charset="-78"/>
              </a:rPr>
              <a:t>BMI</a:t>
            </a:r>
            <a:r>
              <a:rPr lang="fa-IR" sz="2800" b="1" dirty="0" smtClean="0">
                <a:solidFill>
                  <a:schemeClr val="tx1"/>
                </a:solidFill>
                <a:cs typeface="B Nazanin" panose="00000400000000000000" pitchFamily="2" charset="-78"/>
              </a:rPr>
              <a:t>:</a:t>
            </a:r>
          </a:p>
          <a:p>
            <a:pPr algn="r" rtl="1"/>
            <a:r>
              <a:rPr lang="fa-IR" b="1" dirty="0" smtClean="0">
                <a:solidFill>
                  <a:schemeClr val="tx1"/>
                </a:solidFill>
                <a:cs typeface="B Nazanin" panose="00000400000000000000" pitchFamily="2" charset="-78"/>
              </a:rPr>
              <a:t>وزن به کیلوگرم/مجذور قد به متر</a:t>
            </a:r>
          </a:p>
          <a:p>
            <a:pPr algn="r" rtl="1"/>
            <a:endParaRPr lang="fa-IR" b="1" dirty="0">
              <a:solidFill>
                <a:schemeClr val="tx1"/>
              </a:solidFill>
              <a:cs typeface="B Nazanin" panose="00000400000000000000" pitchFamily="2" charset="-78"/>
            </a:endParaRPr>
          </a:p>
          <a:p>
            <a:pPr algn="r" rtl="1"/>
            <a:endParaRPr lang="fa-IR" b="1" dirty="0" smtClean="0">
              <a:solidFill>
                <a:schemeClr val="tx1"/>
              </a:solidFill>
              <a:cs typeface="B Nazanin" panose="00000400000000000000" pitchFamily="2" charset="-78"/>
            </a:endParaRPr>
          </a:p>
          <a:p>
            <a:pPr algn="r" rtl="1"/>
            <a:endParaRPr lang="fa-IR" b="1" dirty="0">
              <a:solidFill>
                <a:schemeClr val="tx1"/>
              </a:solidFill>
              <a:cs typeface="B Nazanin" panose="00000400000000000000" pitchFamily="2" charset="-78"/>
            </a:endParaRPr>
          </a:p>
          <a:p>
            <a:pPr algn="r" rtl="1"/>
            <a:endParaRPr lang="fa-IR" b="1" dirty="0" smtClean="0">
              <a:solidFill>
                <a:schemeClr val="tx1"/>
              </a:solidFill>
              <a:cs typeface="B Nazanin" panose="00000400000000000000" pitchFamily="2" charset="-78"/>
            </a:endParaRPr>
          </a:p>
          <a:p>
            <a:pPr algn="r" rtl="1"/>
            <a:r>
              <a:rPr lang="fa-IR" sz="2800" b="1" dirty="0" smtClean="0">
                <a:solidFill>
                  <a:schemeClr val="tx1"/>
                </a:solidFill>
                <a:cs typeface="B Nazanin" panose="00000400000000000000" pitchFamily="2" charset="-78"/>
              </a:rPr>
              <a:t>اندازۀ دور کمر:</a:t>
            </a:r>
          </a:p>
          <a:p>
            <a:pPr algn="r" rtl="1"/>
            <a:r>
              <a:rPr lang="fa-IR" b="1" dirty="0" smtClean="0">
                <a:solidFill>
                  <a:schemeClr val="tx1"/>
                </a:solidFill>
                <a:cs typeface="B Nazanin" panose="00000400000000000000" pitchFamily="2" charset="-78"/>
              </a:rPr>
              <a:t>مطلوب:  زیر 90 سانتی متر</a:t>
            </a:r>
          </a:p>
          <a:p>
            <a:pPr algn="r" rtl="1"/>
            <a:r>
              <a:rPr lang="fa-IR" b="1" dirty="0" smtClean="0">
                <a:solidFill>
                  <a:schemeClr val="tx1"/>
                </a:solidFill>
                <a:cs typeface="B Nazanin" panose="00000400000000000000" pitchFamily="2" charset="-78"/>
              </a:rPr>
              <a:t>نامطلوب: بالای 90 سانتی متر</a:t>
            </a:r>
          </a:p>
          <a:p>
            <a:pPr algn="r" rtl="1"/>
            <a:endParaRPr lang="fa-IR" b="1" dirty="0" smtClean="0">
              <a:solidFill>
                <a:schemeClr val="tx1"/>
              </a:solidFill>
              <a:cs typeface="B Nazanin" panose="00000400000000000000" pitchFamily="2" charset="-78"/>
            </a:endParaRPr>
          </a:p>
          <a:p>
            <a:pPr algn="r" rtl="1"/>
            <a:endParaRPr lang="fa-IR" sz="2400" b="1" dirty="0" smtClean="0">
              <a:solidFill>
                <a:schemeClr val="tx1"/>
              </a:solidFill>
              <a:cs typeface="B Nazanin" panose="00000400000000000000" pitchFamily="2" charset="-78"/>
            </a:endParaRPr>
          </a:p>
          <a:p>
            <a:pPr algn="r" rtl="1"/>
            <a:endParaRPr lang="en-US" dirty="0">
              <a:solidFill>
                <a:schemeClr val="tx1"/>
              </a:solidFill>
              <a:cs typeface="B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790423751"/>
              </p:ext>
            </p:extLst>
          </p:nvPr>
        </p:nvGraphicFramePr>
        <p:xfrm>
          <a:off x="1911929" y="3322322"/>
          <a:ext cx="8123380" cy="792480"/>
        </p:xfrm>
        <a:graphic>
          <a:graphicData uri="http://schemas.openxmlformats.org/drawingml/2006/table">
            <a:tbl>
              <a:tblPr firstRow="1" bandRow="1">
                <a:tableStyleId>{5940675A-B579-460E-94D1-54222C63F5DA}</a:tableStyleId>
              </a:tblPr>
              <a:tblGrid>
                <a:gridCol w="1624676">
                  <a:extLst>
                    <a:ext uri="{9D8B030D-6E8A-4147-A177-3AD203B41FA5}">
                      <a16:colId xmlns="" xmlns:a16="http://schemas.microsoft.com/office/drawing/2014/main" val="3490989402"/>
                    </a:ext>
                  </a:extLst>
                </a:gridCol>
                <a:gridCol w="1624676">
                  <a:extLst>
                    <a:ext uri="{9D8B030D-6E8A-4147-A177-3AD203B41FA5}">
                      <a16:colId xmlns="" xmlns:a16="http://schemas.microsoft.com/office/drawing/2014/main" val="1860635558"/>
                    </a:ext>
                  </a:extLst>
                </a:gridCol>
                <a:gridCol w="1624676">
                  <a:extLst>
                    <a:ext uri="{9D8B030D-6E8A-4147-A177-3AD203B41FA5}">
                      <a16:colId xmlns="" xmlns:a16="http://schemas.microsoft.com/office/drawing/2014/main" val="859019389"/>
                    </a:ext>
                  </a:extLst>
                </a:gridCol>
                <a:gridCol w="1624676">
                  <a:extLst>
                    <a:ext uri="{9D8B030D-6E8A-4147-A177-3AD203B41FA5}">
                      <a16:colId xmlns="" xmlns:a16="http://schemas.microsoft.com/office/drawing/2014/main" val="687032029"/>
                    </a:ext>
                  </a:extLst>
                </a:gridCol>
                <a:gridCol w="1624676">
                  <a:extLst>
                    <a:ext uri="{9D8B030D-6E8A-4147-A177-3AD203B41FA5}">
                      <a16:colId xmlns="" xmlns:a16="http://schemas.microsoft.com/office/drawing/2014/main" val="2813251771"/>
                    </a:ext>
                  </a:extLst>
                </a:gridCol>
              </a:tblGrid>
              <a:tr h="333399">
                <a:tc>
                  <a:txBody>
                    <a:bodyPr/>
                    <a:lstStyle/>
                    <a:p>
                      <a:pPr algn="ctr"/>
                      <a:r>
                        <a:rPr lang="fa-IR" sz="2000" b="1" dirty="0" smtClean="0">
                          <a:cs typeface="B Nazanin" panose="00000400000000000000" pitchFamily="2" charset="-78"/>
                        </a:rPr>
                        <a:t>چاق</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اضافه وزن</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طبیعی</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کم وزنی</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وضعیت</a:t>
                      </a:r>
                      <a:endParaRPr lang="en-US" sz="2000" b="1" dirty="0">
                        <a:cs typeface="B Nazanin" panose="00000400000000000000" pitchFamily="2" charset="-78"/>
                      </a:endParaRPr>
                    </a:p>
                  </a:txBody>
                  <a:tcPr/>
                </a:tc>
                <a:extLst>
                  <a:ext uri="{0D108BD9-81ED-4DB2-BD59-A6C34878D82A}">
                    <a16:rowId xmlns="" xmlns:a16="http://schemas.microsoft.com/office/drawing/2014/main" val="725154251"/>
                  </a:ext>
                </a:extLst>
              </a:tr>
              <a:tr h="333399">
                <a:tc>
                  <a:txBody>
                    <a:bodyPr/>
                    <a:lstStyle/>
                    <a:p>
                      <a:pPr algn="ctr"/>
                      <a:r>
                        <a:rPr lang="fa-IR" sz="2000" b="1" dirty="0" smtClean="0">
                          <a:cs typeface="B Nazanin" panose="00000400000000000000" pitchFamily="2" charset="-78"/>
                        </a:rPr>
                        <a:t>بیشتر از 30</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25 تا 29/9</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18/5 تا 24/9</a:t>
                      </a:r>
                      <a:endParaRPr lang="en-US" sz="2000" b="1" dirty="0">
                        <a:cs typeface="B Nazanin" panose="00000400000000000000" pitchFamily="2" charset="-78"/>
                      </a:endParaRPr>
                    </a:p>
                  </a:txBody>
                  <a:tcPr/>
                </a:tc>
                <a:tc>
                  <a:txBody>
                    <a:bodyPr/>
                    <a:lstStyle/>
                    <a:p>
                      <a:pPr algn="ctr"/>
                      <a:r>
                        <a:rPr lang="fa-IR" sz="2000" b="1" dirty="0" smtClean="0">
                          <a:cs typeface="B Nazanin" panose="00000400000000000000" pitchFamily="2" charset="-78"/>
                        </a:rPr>
                        <a:t>کمتر از 18/5</a:t>
                      </a:r>
                      <a:endParaRPr lang="en-US" sz="2000" b="1" dirty="0">
                        <a:cs typeface="B Nazanin" panose="00000400000000000000" pitchFamily="2" charset="-78"/>
                      </a:endParaRPr>
                    </a:p>
                  </a:txBody>
                  <a:tcPr/>
                </a:tc>
                <a:tc>
                  <a:txBody>
                    <a:bodyPr/>
                    <a:lstStyle/>
                    <a:p>
                      <a:pPr algn="ctr"/>
                      <a:r>
                        <a:rPr lang="en-US" sz="2000" b="1" dirty="0" smtClean="0">
                          <a:cs typeface="B Nazanin" panose="00000400000000000000" pitchFamily="2" charset="-78"/>
                        </a:rPr>
                        <a:t>BMI</a:t>
                      </a:r>
                      <a:endParaRPr lang="en-US" sz="2000" b="1" dirty="0">
                        <a:cs typeface="B Nazanin" panose="00000400000000000000" pitchFamily="2" charset="-78"/>
                      </a:endParaRPr>
                    </a:p>
                  </a:txBody>
                  <a:tcPr/>
                </a:tc>
                <a:extLst>
                  <a:ext uri="{0D108BD9-81ED-4DB2-BD59-A6C34878D82A}">
                    <a16:rowId xmlns="" xmlns:a16="http://schemas.microsoft.com/office/drawing/2014/main" val="539495811"/>
                  </a:ext>
                </a:extLst>
              </a:tr>
            </a:tbl>
          </a:graphicData>
        </a:graphic>
      </p:graphicFrame>
    </p:spTree>
    <p:extLst>
      <p:ext uri="{BB962C8B-B14F-4D97-AF65-F5344CB8AC3E}">
        <p14:creationId xmlns:p14="http://schemas.microsoft.com/office/powerpoint/2010/main" val="18536026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نتیجه تصویری برای فعالیت فیزیکی در ایرا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712123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17499" y="5698611"/>
            <a:ext cx="5102646" cy="584775"/>
          </a:xfrm>
          <a:prstGeom prst="rect">
            <a:avLst/>
          </a:prstGeom>
        </p:spPr>
        <p:txBody>
          <a:bodyPr wrap="square">
            <a:spAutoFit/>
          </a:bodyPr>
          <a:lstStyle/>
          <a:p>
            <a:r>
              <a:rPr lang="fa-IR" sz="3200" b="1" dirty="0">
                <a:cs typeface="B Nazanin" panose="00000400000000000000" pitchFamily="2" charset="-78"/>
              </a:rPr>
              <a:t>ارتقاء فعالیت </a:t>
            </a:r>
            <a:r>
              <a:rPr lang="fa-IR" sz="3200" b="1" dirty="0" smtClean="0">
                <a:cs typeface="B Nazanin" panose="00000400000000000000" pitchFamily="2" charset="-78"/>
              </a:rPr>
              <a:t>بدنی</a:t>
            </a:r>
            <a:endParaRPr lang="en-US" sz="3200" dirty="0">
              <a:cs typeface="B Nazanin" panose="00000400000000000000" pitchFamily="2" charset="-78"/>
            </a:endParaRPr>
          </a:p>
        </p:txBody>
      </p:sp>
    </p:spTree>
    <p:extLst>
      <p:ext uri="{BB962C8B-B14F-4D97-AF65-F5344CB8AC3E}">
        <p14:creationId xmlns:p14="http://schemas.microsoft.com/office/powerpoint/2010/main" val="15568487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985" y="782782"/>
            <a:ext cx="10018713" cy="5631873"/>
          </a:xfrm>
        </p:spPr>
        <p:txBody>
          <a:bodyPr>
            <a:normAutofit fontScale="90000"/>
          </a:bodyPr>
          <a:lstStyle/>
          <a:p>
            <a:pPr algn="r" rtl="1">
              <a:lnSpc>
                <a:spcPct val="150000"/>
              </a:lnSpc>
            </a:pPr>
            <a:r>
              <a:rPr lang="fa-IR" sz="3600" b="1" dirty="0" smtClean="0">
                <a:solidFill>
                  <a:srgbClr val="C00000"/>
                </a:solidFill>
                <a:cs typeface="B Nazanin" panose="00000400000000000000" pitchFamily="2" charset="-78"/>
              </a:rPr>
              <a:t>اهمیت فعالیت بدنی :</a:t>
            </a:r>
            <a:r>
              <a:rPr lang="fa-IR" sz="3600" dirty="0" smtClean="0">
                <a:cs typeface="B Nazanin" panose="00000400000000000000" pitchFamily="2" charset="-78"/>
              </a:rPr>
              <a:t/>
            </a:r>
            <a:br>
              <a:rPr lang="fa-IR" sz="3600" dirty="0" smtClean="0">
                <a:cs typeface="B Nazanin" panose="00000400000000000000" pitchFamily="2" charset="-78"/>
              </a:rPr>
            </a:br>
            <a:r>
              <a:rPr lang="fa-IR" dirty="0" smtClean="0">
                <a:cs typeface="B Nazanin" panose="00000400000000000000" pitchFamily="2" charset="-78"/>
              </a:rPr>
              <a:t>کم تحرکی سهم بالایی در مرگهای زودرس و ابتلا به بیماریهای غیر واگیر دارد.</a:t>
            </a:r>
            <a:br>
              <a:rPr lang="fa-IR" dirty="0" smtClean="0">
                <a:cs typeface="B Nazanin" panose="00000400000000000000" pitchFamily="2" charset="-78"/>
              </a:rPr>
            </a:br>
            <a:r>
              <a:rPr lang="fa-IR" dirty="0" smtClean="0">
                <a:cs typeface="B Nazanin" panose="00000400000000000000" pitchFamily="2" charset="-78"/>
              </a:rPr>
              <a:t>فعالیت بدنی منظم با اثر بر سیستمهای قلبی و ریوی –عضلانی وسیستم ایمنی در پیشگیری ازعوارض بیماریها و افزایش طول عمردربهبود روند درمان مؤثر است.</a:t>
            </a:r>
            <a:r>
              <a:rPr lang="fa-IR" sz="3100" b="1" dirty="0" smtClean="0"/>
              <a:t/>
            </a:r>
            <a:br>
              <a:rPr lang="fa-IR" sz="3100" b="1" dirty="0" smtClean="0"/>
            </a:br>
            <a:r>
              <a:rPr lang="fa-IR" sz="3100" b="1" dirty="0" smtClean="0"/>
              <a:t/>
            </a:r>
            <a:br>
              <a:rPr lang="fa-IR" sz="3100" b="1" dirty="0" smtClean="0"/>
            </a:br>
            <a:r>
              <a:rPr lang="fa-IR" sz="3100" b="1" dirty="0" smtClean="0"/>
              <a:t/>
            </a:r>
            <a:br>
              <a:rPr lang="fa-IR" sz="3100" b="1" dirty="0" smtClean="0"/>
            </a:br>
            <a:endParaRPr lang="en-US" sz="3100" b="1" dirty="0"/>
          </a:p>
        </p:txBody>
      </p:sp>
    </p:spTree>
    <p:extLst>
      <p:ext uri="{BB962C8B-B14F-4D97-AF65-F5344CB8AC3E}">
        <p14:creationId xmlns:p14="http://schemas.microsoft.com/office/powerpoint/2010/main" val="21084798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909" y="512619"/>
            <a:ext cx="10945091" cy="5811982"/>
          </a:xfrm>
        </p:spPr>
        <p:txBody>
          <a:bodyPr>
            <a:normAutofit/>
          </a:bodyPr>
          <a:lstStyle/>
          <a:p>
            <a:pPr algn="r">
              <a:lnSpc>
                <a:spcPct val="150000"/>
              </a:lnSpc>
            </a:pPr>
            <a:r>
              <a:rPr lang="fa-IR" b="1" dirty="0" smtClean="0">
                <a:solidFill>
                  <a:srgbClr val="C00000"/>
                </a:solidFill>
                <a:cs typeface="B Nazanin" panose="00000400000000000000" pitchFamily="2" charset="-78"/>
              </a:rPr>
              <a:t>طبقه بندی فعالیت فیزیکی:</a:t>
            </a:r>
            <a:r>
              <a:rPr lang="en-US" b="1" dirty="0" smtClean="0">
                <a:solidFill>
                  <a:srgbClr val="C00000"/>
                </a:solidFill>
                <a:cs typeface="B Nazanin" panose="00000400000000000000" pitchFamily="2" charset="-78"/>
              </a:rPr>
              <a:t> </a:t>
            </a:r>
            <a:r>
              <a:rPr lang="fa-IR" dirty="0" smtClean="0">
                <a:cs typeface="B Nazanin" panose="00000400000000000000" pitchFamily="2" charset="-78"/>
              </a:rPr>
              <a:t/>
            </a:r>
            <a:br>
              <a:rPr lang="fa-IR" dirty="0" smtClean="0">
                <a:cs typeface="B Nazanin" panose="00000400000000000000" pitchFamily="2" charset="-78"/>
              </a:rPr>
            </a:br>
            <a:r>
              <a:rPr lang="fa-IR" sz="3600" b="1" dirty="0" smtClean="0">
                <a:solidFill>
                  <a:srgbClr val="C00000"/>
                </a:solidFill>
                <a:cs typeface="B Nazanin" panose="00000400000000000000" pitchFamily="2" charset="-78"/>
              </a:rPr>
              <a:t>طبق تعریف فعالیت بدنی مطلوب عبارتست از:</a:t>
            </a:r>
            <a:r>
              <a:rPr lang="fa-IR" dirty="0" smtClean="0">
                <a:cs typeface="B Nazanin" panose="00000400000000000000" pitchFamily="2" charset="-78"/>
              </a:rPr>
              <a:t/>
            </a:r>
            <a:br>
              <a:rPr lang="fa-IR" dirty="0" smtClean="0">
                <a:cs typeface="B Nazanin" panose="00000400000000000000" pitchFamily="2" charset="-78"/>
              </a:rPr>
            </a:br>
            <a:r>
              <a:rPr lang="fa-IR" sz="3600" dirty="0" smtClean="0">
                <a:cs typeface="B Nazanin" panose="00000400000000000000" pitchFamily="2" charset="-78"/>
              </a:rPr>
              <a:t>فعالیت بدنی 150 دقیقه فعالیت بدنی با شدت متوسط در هفته </a:t>
            </a:r>
            <a:br>
              <a:rPr lang="fa-IR" sz="3600" dirty="0" smtClean="0">
                <a:cs typeface="B Nazanin" panose="00000400000000000000" pitchFamily="2" charset="-78"/>
              </a:rPr>
            </a:br>
            <a:r>
              <a:rPr lang="fa-IR" dirty="0" smtClean="0">
                <a:cs typeface="B Nazanin" panose="00000400000000000000" pitchFamily="2" charset="-78"/>
              </a:rPr>
              <a:t>75 دقیقه فعالیت بدنی شدید درهفته</a:t>
            </a:r>
            <a:endParaRPr lang="en-US" sz="3600" dirty="0">
              <a:cs typeface="B Nazanin" panose="00000400000000000000" pitchFamily="2" charset="-78"/>
            </a:endParaRPr>
          </a:p>
        </p:txBody>
      </p:sp>
    </p:spTree>
    <p:extLst>
      <p:ext uri="{BB962C8B-B14F-4D97-AF65-F5344CB8AC3E}">
        <p14:creationId xmlns:p14="http://schemas.microsoft.com/office/powerpoint/2010/main" val="15793358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828564"/>
            <a:ext cx="10351752" cy="709292"/>
          </a:xfrm>
        </p:spPr>
        <p:txBody>
          <a:bodyPr/>
          <a:lstStyle/>
          <a:p>
            <a:pPr algn="r"/>
            <a:r>
              <a:rPr lang="fa-IR" dirty="0" smtClean="0"/>
              <a:t>بررسی سطح فعالیت بدنی:</a:t>
            </a:r>
            <a:endParaRPr lang="en-US" dirty="0"/>
          </a:p>
        </p:txBody>
      </p:sp>
      <p:sp>
        <p:nvSpPr>
          <p:cNvPr id="3" name="Text Placeholder 2"/>
          <p:cNvSpPr>
            <a:spLocks noGrp="1"/>
          </p:cNvSpPr>
          <p:nvPr>
            <p:ph type="body" idx="1"/>
          </p:nvPr>
        </p:nvSpPr>
        <p:spPr>
          <a:xfrm>
            <a:off x="290945" y="1925784"/>
            <a:ext cx="10849890" cy="3487784"/>
          </a:xfrm>
        </p:spPr>
        <p:txBody>
          <a:bodyPr>
            <a:normAutofit fontScale="92500" lnSpcReduction="20000"/>
          </a:bodyPr>
          <a:lstStyle/>
          <a:p>
            <a:pPr algn="r"/>
            <a:r>
              <a:rPr lang="fa-IR" sz="3600" dirty="0" smtClean="0">
                <a:solidFill>
                  <a:schemeClr val="tx1">
                    <a:lumMod val="95000"/>
                    <a:lumOff val="5000"/>
                  </a:schemeClr>
                </a:solidFill>
                <a:cs typeface="B Nazanin" panose="00000400000000000000" pitchFamily="2" charset="-78"/>
              </a:rPr>
              <a:t>به منظور پیشنهاد فعالیت بدنی به مراجعین،ابتدا نیازمند ارزیابی سطح فعالیت بدنی افراد می باشیم.</a:t>
            </a:r>
          </a:p>
          <a:p>
            <a:pPr algn="r"/>
            <a:r>
              <a:rPr lang="fa-IR" sz="3600" dirty="0" smtClean="0">
                <a:solidFill>
                  <a:schemeClr val="tx1">
                    <a:lumMod val="95000"/>
                    <a:lumOff val="5000"/>
                  </a:schemeClr>
                </a:solidFill>
                <a:cs typeface="B Nazanin" panose="00000400000000000000" pitchFamily="2" charset="-78"/>
              </a:rPr>
              <a:t>به این منظور با استفاده از پرسشنامۀ 4 سؤالی ،برای ارزیابی سطح فعالیت بدنی افراد توصیه می شود.</a:t>
            </a:r>
          </a:p>
          <a:p>
            <a:pPr algn="r"/>
            <a:r>
              <a:rPr lang="fa-IR" sz="3600" dirty="0" smtClean="0">
                <a:solidFill>
                  <a:schemeClr val="tx1">
                    <a:lumMod val="95000"/>
                    <a:lumOff val="5000"/>
                  </a:schemeClr>
                </a:solidFill>
                <a:cs typeface="B Nazanin" panose="00000400000000000000" pitchFamily="2" charset="-78"/>
              </a:rPr>
              <a:t>باید توجه داشت که فعالیت بدنی مرتبط با رفت و آمد،و فعالیت ورزشی و تفریحی باید پرسیده شود.</a:t>
            </a:r>
            <a:endParaRPr lang="en-US" sz="3600" dirty="0">
              <a:solidFill>
                <a:schemeClr val="tx1">
                  <a:lumMod val="95000"/>
                  <a:lumOff val="5000"/>
                </a:schemeClr>
              </a:solidFill>
              <a:cs typeface="B Nazanin" panose="00000400000000000000" pitchFamily="2" charset="-78"/>
            </a:endParaRPr>
          </a:p>
        </p:txBody>
      </p:sp>
    </p:spTree>
    <p:extLst>
      <p:ext uri="{BB962C8B-B14F-4D97-AF65-F5344CB8AC3E}">
        <p14:creationId xmlns:p14="http://schemas.microsoft.com/office/powerpoint/2010/main" val="31539638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618516"/>
            <a:ext cx="10945717" cy="6087083"/>
          </a:xfrm>
        </p:spPr>
        <p:txBody>
          <a:bodyPr>
            <a:normAutofit/>
          </a:bodyPr>
          <a:lstStyle/>
          <a:p>
            <a:pPr algn="r">
              <a:lnSpc>
                <a:spcPct val="150000"/>
              </a:lnSpc>
            </a:pPr>
            <a:r>
              <a:rPr lang="fa-IR" dirty="0" smtClean="0"/>
              <a:t>سؤالات فعالیت بدنی:</a:t>
            </a:r>
            <a:br>
              <a:rPr lang="fa-IR" dirty="0" smtClean="0"/>
            </a:br>
            <a:r>
              <a:rPr lang="fa-IR" dirty="0" smtClean="0"/>
              <a:t>1-حداقل چند روز در هفته فعالیت بدنی با شدت متوسط دارید؟</a:t>
            </a:r>
            <a:br>
              <a:rPr lang="fa-IR" dirty="0" smtClean="0"/>
            </a:br>
            <a:r>
              <a:rPr lang="fa-IR" dirty="0" smtClean="0"/>
              <a:t>2-به طور میانگین چند دقیقه فعالیت بدنی با شدت متوسط در طول روز دارید؟</a:t>
            </a:r>
            <a:br>
              <a:rPr lang="fa-IR" dirty="0" smtClean="0"/>
            </a:br>
            <a:r>
              <a:rPr lang="fa-IR" dirty="0" smtClean="0"/>
              <a:t>3-حداقل چند روز در هفته فعالیت بدنی شدید دارید؟</a:t>
            </a:r>
            <a:br>
              <a:rPr lang="fa-IR" dirty="0" smtClean="0"/>
            </a:br>
            <a:r>
              <a:rPr lang="fa-IR" dirty="0" smtClean="0"/>
              <a:t>4-به طور میانگین چند دقیقه فعالیت بدنی شدید در طول روز دارید؟</a:t>
            </a:r>
            <a:br>
              <a:rPr lang="fa-IR" dirty="0" smtClean="0"/>
            </a:br>
            <a:endParaRPr lang="en-US" dirty="0"/>
          </a:p>
        </p:txBody>
      </p:sp>
    </p:spTree>
    <p:extLst>
      <p:ext uri="{BB962C8B-B14F-4D97-AF65-F5344CB8AC3E}">
        <p14:creationId xmlns:p14="http://schemas.microsoft.com/office/powerpoint/2010/main" val="21220126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3759519"/>
          </a:xfrm>
        </p:spPr>
        <p:txBody>
          <a:bodyPr/>
          <a:lstStyle/>
          <a:p>
            <a:pPr algn="r">
              <a:lnSpc>
                <a:spcPct val="200000"/>
              </a:lnSpc>
            </a:pPr>
            <a:r>
              <a:rPr lang="fa-IR" dirty="0" smtClean="0"/>
              <a:t>در صورتی که مجموع فعالیت بدنی فرد 150 دقیقه در هفته  با شدت متوسط یا 75 دقیقه فعالیت بدنی شدید نباشد فرد سطح فعالیت بدنی لازم را ندارد.فرد را جهت فعالیت مطلوب تشویق کنید.</a:t>
            </a:r>
            <a:endParaRPr lang="en-US" dirty="0"/>
          </a:p>
        </p:txBody>
      </p:sp>
    </p:spTree>
    <p:extLst>
      <p:ext uri="{BB962C8B-B14F-4D97-AF65-F5344CB8AC3E}">
        <p14:creationId xmlns:p14="http://schemas.microsoft.com/office/powerpoint/2010/main" val="14847384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
            <a:ext cx="12191999" cy="6858000"/>
          </a:xfrm>
          <a:prstGeom prst="rect">
            <a:avLst/>
          </a:prstGeom>
        </p:spPr>
      </p:pic>
    </p:spTree>
    <p:extLst>
      <p:ext uri="{BB962C8B-B14F-4D97-AF65-F5344CB8AC3E}">
        <p14:creationId xmlns:p14="http://schemas.microsoft.com/office/powerpoint/2010/main" val="32008941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1461617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565328"/>
            <a:ext cx="10351752" cy="681582"/>
          </a:xfrm>
        </p:spPr>
        <p:txBody>
          <a:bodyPr/>
          <a:lstStyle/>
          <a:p>
            <a:r>
              <a:rPr lang="fa-IR" dirty="0" smtClean="0"/>
              <a:t>ارزیابی آمادگی شروع فعالیت بدنی</a:t>
            </a:r>
            <a:endParaRPr lang="en-US" dirty="0"/>
          </a:p>
        </p:txBody>
      </p:sp>
      <p:sp>
        <p:nvSpPr>
          <p:cNvPr id="3" name="Text Placeholder 2"/>
          <p:cNvSpPr>
            <a:spLocks noGrp="1"/>
          </p:cNvSpPr>
          <p:nvPr>
            <p:ph type="body" idx="1"/>
          </p:nvPr>
        </p:nvSpPr>
        <p:spPr>
          <a:xfrm>
            <a:off x="913774" y="1343892"/>
            <a:ext cx="10351752" cy="4516580"/>
          </a:xfrm>
        </p:spPr>
        <p:txBody>
          <a:bodyPr>
            <a:normAutofit fontScale="92500"/>
          </a:bodyPr>
          <a:lstStyle/>
          <a:p>
            <a:pPr algn="r" rtl="1"/>
            <a:r>
              <a:rPr lang="fa-IR" sz="2800" dirty="0" smtClean="0">
                <a:solidFill>
                  <a:schemeClr val="tx1">
                    <a:lumMod val="95000"/>
                    <a:lumOff val="5000"/>
                  </a:schemeClr>
                </a:solidFill>
                <a:cs typeface="B Nazanin" panose="00000400000000000000" pitchFamily="2" charset="-78"/>
              </a:rPr>
              <a:t>افرادی که سطح فعالیت بدنی نامطلوب بوده و یا آنهایی که سطح فعالیت بدنی مطلوب دارند اما قصد شروع یک برنامه فعالیت ورزشی متوسط به بالا دارند باید پرسشنامه آمادگی فعالیت بدنی (پرسشنامه </a:t>
            </a:r>
            <a:r>
              <a:rPr lang="en-US" sz="2800" dirty="0" smtClean="0">
                <a:solidFill>
                  <a:schemeClr val="tx1">
                    <a:lumMod val="95000"/>
                    <a:lumOff val="5000"/>
                  </a:schemeClr>
                </a:solidFill>
                <a:cs typeface="B Nazanin" panose="00000400000000000000" pitchFamily="2" charset="-78"/>
              </a:rPr>
              <a:t>PAR-Q</a:t>
            </a:r>
            <a:r>
              <a:rPr lang="fa-IR" sz="2800" dirty="0" smtClean="0">
                <a:solidFill>
                  <a:schemeClr val="tx1">
                    <a:lumMod val="95000"/>
                    <a:lumOff val="5000"/>
                  </a:schemeClr>
                </a:solidFill>
                <a:cs typeface="B Nazanin" panose="00000400000000000000" pitchFamily="2" charset="-78"/>
              </a:rPr>
              <a:t> ) برای شان تکمیل گردد.</a:t>
            </a:r>
          </a:p>
          <a:p>
            <a:pPr algn="r" rtl="1"/>
            <a:r>
              <a:rPr lang="fa-IR" sz="2800" dirty="0" smtClean="0">
                <a:solidFill>
                  <a:schemeClr val="tx1">
                    <a:lumMod val="95000"/>
                    <a:lumOff val="5000"/>
                  </a:schemeClr>
                </a:solidFill>
                <a:cs typeface="B Nazanin" panose="00000400000000000000" pitchFamily="2" charset="-78"/>
              </a:rPr>
              <a:t>به این پرسشنامه پاسخ بلی یا خیر داده می شود.</a:t>
            </a:r>
          </a:p>
          <a:p>
            <a:pPr algn="r" rtl="1"/>
            <a:r>
              <a:rPr lang="fa-IR" sz="2800" dirty="0" smtClean="0">
                <a:solidFill>
                  <a:schemeClr val="tx1">
                    <a:lumMod val="95000"/>
                    <a:lumOff val="5000"/>
                  </a:schemeClr>
                </a:solidFill>
                <a:cs typeface="B Nazanin" panose="00000400000000000000" pitchFamily="2" charset="-78"/>
              </a:rPr>
              <a:t>اگریک سؤال و یا بیش از یک سؤال پاسخ بلی داشت  پیش از شروع فعالیت بدنی بیشتر به پزشک ارجاع داده می شود.</a:t>
            </a:r>
          </a:p>
          <a:p>
            <a:pPr algn="r" rtl="1"/>
            <a:r>
              <a:rPr lang="fa-IR" sz="2800" dirty="0" smtClean="0">
                <a:solidFill>
                  <a:schemeClr val="tx1">
                    <a:lumMod val="95000"/>
                    <a:lumOff val="5000"/>
                  </a:schemeClr>
                </a:solidFill>
                <a:cs typeface="B Nazanin" panose="00000400000000000000" pitchFamily="2" charset="-78"/>
              </a:rPr>
              <a:t>اگر کلیه پاسخها خیر باشد ،شروع فعالیت بدنی نیازمند مشورت با پزشک نیست.</a:t>
            </a:r>
            <a:endParaRPr lang="en-US" sz="2800" dirty="0" smtClean="0">
              <a:solidFill>
                <a:schemeClr val="tx1">
                  <a:lumMod val="95000"/>
                  <a:lumOff val="5000"/>
                </a:schemeClr>
              </a:solidFill>
              <a:cs typeface="B Nazanin" panose="00000400000000000000" pitchFamily="2" charset="-78"/>
            </a:endParaRPr>
          </a:p>
          <a:p>
            <a:pPr algn="r" rtl="1"/>
            <a:r>
              <a:rPr lang="fa-IR" sz="2800" dirty="0" smtClean="0">
                <a:solidFill>
                  <a:schemeClr val="tx1">
                    <a:lumMod val="95000"/>
                    <a:lumOff val="5000"/>
                  </a:schemeClr>
                </a:solidFill>
                <a:cs typeface="B Nazanin" panose="00000400000000000000" pitchFamily="2" charset="-78"/>
              </a:rPr>
              <a:t>*نتایج آزمون </a:t>
            </a:r>
            <a:r>
              <a:rPr lang="en-US" sz="2800" dirty="0" smtClean="0">
                <a:solidFill>
                  <a:schemeClr val="tx1">
                    <a:lumMod val="95000"/>
                    <a:lumOff val="5000"/>
                  </a:schemeClr>
                </a:solidFill>
                <a:cs typeface="B Nazanin" panose="00000400000000000000" pitchFamily="2" charset="-78"/>
              </a:rPr>
              <a:t>PAR-Q</a:t>
            </a:r>
            <a:r>
              <a:rPr lang="fa-IR" sz="2800" dirty="0" smtClean="0">
                <a:solidFill>
                  <a:schemeClr val="tx1">
                    <a:lumMod val="95000"/>
                    <a:lumOff val="5000"/>
                  </a:schemeClr>
                </a:solidFill>
                <a:cs typeface="B Nazanin" panose="00000400000000000000" pitchFamily="2" charset="-78"/>
              </a:rPr>
              <a:t> یک سال اعتبار داشته و پس از گذشتن این مدت ،باید فرد مجددأارزیابی گردد.</a:t>
            </a:r>
            <a:endParaRPr lang="en-US" sz="2800" dirty="0">
              <a:solidFill>
                <a:schemeClr val="tx1">
                  <a:lumMod val="95000"/>
                  <a:lumOff val="5000"/>
                </a:schemeClr>
              </a:solidFill>
              <a:cs typeface="B Nazanin" panose="00000400000000000000" pitchFamily="2" charset="-78"/>
            </a:endParaRPr>
          </a:p>
        </p:txBody>
      </p:sp>
    </p:spTree>
    <p:extLst>
      <p:ext uri="{BB962C8B-B14F-4D97-AF65-F5344CB8AC3E}">
        <p14:creationId xmlns:p14="http://schemas.microsoft.com/office/powerpoint/2010/main" val="952966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982" y="110836"/>
            <a:ext cx="11367654" cy="5832762"/>
          </a:xfrm>
        </p:spPr>
        <p:txBody>
          <a:bodyPr>
            <a:normAutofit/>
          </a:bodyPr>
          <a:lstStyle/>
          <a:p>
            <a:pPr algn="r" rtl="1">
              <a:lnSpc>
                <a:spcPct val="150000"/>
              </a:lnSpc>
            </a:pPr>
            <a:r>
              <a:rPr lang="fa-IR" dirty="0" smtClean="0"/>
              <a:t>نتایج بررسی های اپیدمیولوژیک نشان می دهد:</a:t>
            </a:r>
            <a:br>
              <a:rPr lang="fa-IR" dirty="0" smtClean="0"/>
            </a:br>
            <a:r>
              <a:rPr lang="fa-IR" dirty="0" smtClean="0"/>
              <a:t>چهار بیماری غیر واگیر سالانه مسئول مرگ 28 میلیون نفردر جهان هستند:</a:t>
            </a:r>
            <a:br>
              <a:rPr lang="fa-IR" dirty="0" smtClean="0"/>
            </a:br>
            <a:r>
              <a:rPr lang="fa-IR" dirty="0" smtClean="0">
                <a:cs typeface="B Nazanin" panose="00000400000000000000" pitchFamily="2" charset="-78"/>
              </a:rPr>
              <a:t>*بیماریهای </a:t>
            </a:r>
            <a:r>
              <a:rPr lang="fa-IR" dirty="0">
                <a:cs typeface="B Nazanin" panose="00000400000000000000" pitchFamily="2" charset="-78"/>
              </a:rPr>
              <a:t>قلبی عروقی(فشارخون) </a:t>
            </a:r>
            <a:br>
              <a:rPr lang="fa-IR" dirty="0">
                <a:cs typeface="B Nazanin" panose="00000400000000000000" pitchFamily="2" charset="-78"/>
              </a:rPr>
            </a:br>
            <a:r>
              <a:rPr lang="fa-IR" dirty="0" smtClean="0">
                <a:cs typeface="B Nazanin" panose="00000400000000000000" pitchFamily="2" charset="-78"/>
              </a:rPr>
              <a:t>*دیابت</a:t>
            </a:r>
            <a:r>
              <a:rPr lang="fa-IR" dirty="0">
                <a:cs typeface="B Nazanin" panose="00000400000000000000" pitchFamily="2" charset="-78"/>
              </a:rPr>
              <a:t/>
            </a:r>
            <a:br>
              <a:rPr lang="fa-IR" dirty="0">
                <a:cs typeface="B Nazanin" panose="00000400000000000000" pitchFamily="2" charset="-78"/>
              </a:rPr>
            </a:br>
            <a:r>
              <a:rPr lang="fa-IR" dirty="0" smtClean="0">
                <a:cs typeface="B Nazanin" panose="00000400000000000000" pitchFamily="2" charset="-78"/>
              </a:rPr>
              <a:t>*سرطان</a:t>
            </a:r>
            <a:r>
              <a:rPr lang="fa-IR" dirty="0">
                <a:cs typeface="B Nazanin" panose="00000400000000000000" pitchFamily="2" charset="-78"/>
              </a:rPr>
              <a:t/>
            </a:r>
            <a:br>
              <a:rPr lang="fa-IR" dirty="0">
                <a:cs typeface="B Nazanin" panose="00000400000000000000" pitchFamily="2" charset="-78"/>
              </a:rPr>
            </a:br>
            <a:r>
              <a:rPr lang="fa-IR" dirty="0" smtClean="0">
                <a:cs typeface="B Nazanin" panose="00000400000000000000" pitchFamily="2" charset="-78"/>
              </a:rPr>
              <a:t>*بیماریهای </a:t>
            </a:r>
            <a:r>
              <a:rPr lang="fa-IR" dirty="0">
                <a:cs typeface="B Nazanin" panose="00000400000000000000" pitchFamily="2" charset="-78"/>
              </a:rPr>
              <a:t>مزمن تنفسی</a:t>
            </a:r>
            <a:endParaRPr lang="en-US" dirty="0"/>
          </a:p>
        </p:txBody>
      </p:sp>
    </p:spTree>
    <p:extLst>
      <p:ext uri="{BB962C8B-B14F-4D97-AF65-F5344CB8AC3E}">
        <p14:creationId xmlns:p14="http://schemas.microsoft.com/office/powerpoint/2010/main" val="121610571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82" y="1435935"/>
            <a:ext cx="11167389" cy="3579410"/>
          </a:xfrm>
        </p:spPr>
        <p:txBody>
          <a:bodyPr>
            <a:normAutofit fontScale="90000"/>
          </a:bodyPr>
          <a:lstStyle/>
          <a:p>
            <a:pPr algn="r" rtl="1">
              <a:lnSpc>
                <a:spcPct val="150000"/>
              </a:lnSpc>
            </a:pPr>
            <a:r>
              <a:rPr lang="en-US" dirty="0" smtClean="0"/>
              <a:t>   </a:t>
            </a:r>
            <a:r>
              <a:rPr lang="fa-IR" sz="3100" dirty="0" smtClean="0">
                <a:cs typeface="B Nazanin" panose="00000400000000000000" pitchFamily="2" charset="-78"/>
              </a:rPr>
              <a:t>پرسشنامه </a:t>
            </a:r>
            <a:r>
              <a:rPr lang="en-US" sz="3100" dirty="0" smtClean="0">
                <a:cs typeface="B Nazanin" panose="00000400000000000000" pitchFamily="2" charset="-78"/>
              </a:rPr>
              <a:t>PAR-Q</a:t>
            </a:r>
            <a:r>
              <a:rPr lang="fa-IR" sz="3100" dirty="0" smtClean="0">
                <a:cs typeface="B Nazanin" panose="00000400000000000000" pitchFamily="2" charset="-78"/>
              </a:rPr>
              <a:t/>
            </a:r>
            <a:br>
              <a:rPr lang="fa-IR" sz="3100" dirty="0" smtClean="0">
                <a:cs typeface="B Nazanin" panose="00000400000000000000" pitchFamily="2" charset="-78"/>
              </a:rPr>
            </a:br>
            <a:r>
              <a:rPr lang="fa-IR" sz="3100" dirty="0" smtClean="0">
                <a:cs typeface="B Nazanin" panose="00000400000000000000" pitchFamily="2" charset="-78"/>
              </a:rPr>
              <a:t>1-آیا تا کنون پزشک به شما گفته که مشکل قلبی دارید و باید فعالیت بدنی توصیه شده توسط پزشک را انجام دهید؟</a:t>
            </a:r>
            <a:br>
              <a:rPr lang="fa-IR" sz="3100" dirty="0" smtClean="0">
                <a:cs typeface="B Nazanin" panose="00000400000000000000" pitchFamily="2" charset="-78"/>
              </a:rPr>
            </a:br>
            <a:r>
              <a:rPr lang="fa-IR" sz="3100" dirty="0" smtClean="0">
                <a:cs typeface="B Nazanin" panose="00000400000000000000" pitchFamily="2" charset="-78"/>
              </a:rPr>
              <a:t>2-آیا هنگام فعالیت بدنی در ناحیۀ سینه احساس درد می کنید؟</a:t>
            </a:r>
            <a:br>
              <a:rPr lang="fa-IR" sz="3100" dirty="0" smtClean="0">
                <a:cs typeface="B Nazanin" panose="00000400000000000000" pitchFamily="2" charset="-78"/>
              </a:rPr>
            </a:br>
            <a:r>
              <a:rPr lang="fa-IR" sz="3100" dirty="0" smtClean="0">
                <a:cs typeface="B Nazanin" panose="00000400000000000000" pitchFamily="2" charset="-78"/>
              </a:rPr>
              <a:t>3-آیا در ماه گذشته هنگامیکه فعالیت بدنی انجام نمی دادید در سینه خود درد داشته اید؟</a:t>
            </a:r>
            <a:br>
              <a:rPr lang="fa-IR" sz="3100" dirty="0" smtClean="0">
                <a:cs typeface="B Nazanin" panose="00000400000000000000" pitchFamily="2" charset="-78"/>
              </a:rPr>
            </a:br>
            <a:r>
              <a:rPr lang="fa-IR" sz="3100" dirty="0" smtClean="0">
                <a:cs typeface="B Nazanin" panose="00000400000000000000" pitchFamily="2" charset="-78"/>
              </a:rPr>
              <a:t>4-آیا تعادل خود را به دلیل سرگیجه از دست می دهید یا تا کنون هوشیاری خود را از دست داده اید؟</a:t>
            </a:r>
            <a:br>
              <a:rPr lang="fa-IR" sz="3100" dirty="0" smtClean="0">
                <a:cs typeface="B Nazanin" panose="00000400000000000000" pitchFamily="2" charset="-78"/>
              </a:rPr>
            </a:br>
            <a:r>
              <a:rPr lang="fa-IR" sz="3100" dirty="0" smtClean="0">
                <a:cs typeface="B Nazanin" panose="00000400000000000000" pitchFamily="2" charset="-78"/>
              </a:rPr>
              <a:t>5-آیا مشکل استخوانی یا مفصلی دارید که با تغییر میزان فعالیت بدنی تشدید شود؟</a:t>
            </a:r>
            <a:br>
              <a:rPr lang="fa-IR" sz="3100" dirty="0" smtClean="0">
                <a:cs typeface="B Nazanin" panose="00000400000000000000" pitchFamily="2" charset="-78"/>
              </a:rPr>
            </a:br>
            <a:r>
              <a:rPr lang="fa-IR" sz="3100" dirty="0" smtClean="0">
                <a:cs typeface="B Nazanin" panose="00000400000000000000" pitchFamily="2" charset="-78"/>
              </a:rPr>
              <a:t>6-آیا در حال حاضر به دلیل مشکل قلبی یا فشار خون بالا یا دیابت برای شما دارویی تجویز شده است؟</a:t>
            </a:r>
            <a:br>
              <a:rPr lang="fa-IR" sz="3100" dirty="0" smtClean="0">
                <a:cs typeface="B Nazanin" panose="00000400000000000000" pitchFamily="2" charset="-78"/>
              </a:rPr>
            </a:br>
            <a:r>
              <a:rPr lang="fa-IR" sz="3100" dirty="0" smtClean="0">
                <a:cs typeface="B Nazanin" panose="00000400000000000000" pitchFamily="2" charset="-78"/>
              </a:rPr>
              <a:t>7-آیا محدودیت جسمانی دیگری برای عدم انجام فعالیت بدنی دارید؟</a:t>
            </a:r>
            <a:endParaRPr lang="en-US" sz="3100" dirty="0">
              <a:cs typeface="B Nazanin" panose="00000400000000000000" pitchFamily="2" charset="-78"/>
            </a:endParaRPr>
          </a:p>
        </p:txBody>
      </p:sp>
    </p:spTree>
    <p:extLst>
      <p:ext uri="{BB962C8B-B14F-4D97-AF65-F5344CB8AC3E}">
        <p14:creationId xmlns:p14="http://schemas.microsoft.com/office/powerpoint/2010/main" val="19961969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36431499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نتیجه تصویری برای دخانیات در ایراپ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3206" y="1770496"/>
            <a:ext cx="8097398" cy="4503609"/>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3189550" y="607263"/>
            <a:ext cx="6123709" cy="748145"/>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fa-IR" sz="2800" b="1" dirty="0">
                <a:ln w="0"/>
                <a:solidFill>
                  <a:schemeClr val="accent2">
                    <a:lumMod val="75000"/>
                  </a:schemeClr>
                </a:solidFill>
                <a:effectLst>
                  <a:outerShdw blurRad="38100" dist="19050" dir="2700000" algn="tl" rotWithShape="0">
                    <a:schemeClr val="dk1">
                      <a:alpha val="40000"/>
                    </a:schemeClr>
                  </a:outerShdw>
                </a:effectLst>
                <a:cs typeface="B Nazanin" panose="00000400000000000000" pitchFamily="2" charset="-78"/>
              </a:rPr>
              <a:t>پیشگیری و کنترل مصرف دخانیات:</a:t>
            </a:r>
            <a:endParaRPr lang="en-US" sz="2800" b="1" dirty="0">
              <a:ln w="0"/>
              <a:solidFill>
                <a:schemeClr val="accent2">
                  <a:lumMod val="75000"/>
                </a:schemeClr>
              </a:solidFill>
              <a:effectLst>
                <a:outerShdw blurRad="38100" dist="19050" dir="2700000" algn="tl" rotWithShape="0">
                  <a:schemeClr val="dk1">
                    <a:alpha val="40000"/>
                  </a:schemeClr>
                </a:outerShdw>
              </a:effectLst>
              <a:cs typeface="B Nazanin" panose="00000400000000000000" pitchFamily="2" charset="-78"/>
            </a:endParaRPr>
          </a:p>
        </p:txBody>
      </p:sp>
    </p:spTree>
    <p:extLst>
      <p:ext uri="{BB962C8B-B14F-4D97-AF65-F5344CB8AC3E}">
        <p14:creationId xmlns:p14="http://schemas.microsoft.com/office/powerpoint/2010/main" val="21439493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45" y="489415"/>
            <a:ext cx="11263745" cy="5163239"/>
          </a:xfrm>
        </p:spPr>
        <p:txBody>
          <a:bodyPr>
            <a:noAutofit/>
          </a:bodyPr>
          <a:lstStyle/>
          <a:p>
            <a:pPr algn="r">
              <a:lnSpc>
                <a:spcPct val="200000"/>
              </a:lnSpc>
            </a:pPr>
            <a:r>
              <a:rPr lang="fa-IR" sz="2800" dirty="0" smtClean="0">
                <a:cs typeface="B Nazanin" panose="00000400000000000000" pitchFamily="2" charset="-78"/>
              </a:rPr>
              <a:t>دخانیات عامل 12-25 درصد مرگ در کشورهای صنعتی است</a:t>
            </a:r>
            <a:br>
              <a:rPr lang="fa-IR" sz="2800" dirty="0" smtClean="0">
                <a:cs typeface="B Nazanin" panose="00000400000000000000" pitchFamily="2" charset="-78"/>
              </a:rPr>
            </a:br>
            <a:r>
              <a:rPr lang="fa-IR" sz="2800" dirty="0" smtClean="0">
                <a:cs typeface="B Nazanin" panose="00000400000000000000" pitchFamily="2" charset="-78"/>
              </a:rPr>
              <a:t>پیش بینی میشود تا سال 2025 عامل 9 درصد از کل صدمات جهانی و 13 درصد مرگ بالغین گردد.</a:t>
            </a:r>
            <a:br>
              <a:rPr lang="fa-IR" sz="2800" dirty="0" smtClean="0">
                <a:cs typeface="B Nazanin" panose="00000400000000000000" pitchFamily="2" charset="-78"/>
              </a:rPr>
            </a:br>
            <a:r>
              <a:rPr lang="fa-IR" sz="2800" dirty="0" smtClean="0">
                <a:cs typeface="B Nazanin" panose="00000400000000000000" pitchFamily="2" charset="-78"/>
              </a:rPr>
              <a:t>مرگ ناشی از استعمال دخانیات در کشورهای پیشرفته بیش از 50 درصد کاهش یافته است و بر عکس در کشورهای در حال توسعه افزایش دارد.</a:t>
            </a:r>
            <a:br>
              <a:rPr lang="fa-IR" sz="2800" dirty="0" smtClean="0">
                <a:cs typeface="B Nazanin" panose="00000400000000000000" pitchFamily="2" charset="-78"/>
              </a:rPr>
            </a:br>
            <a:r>
              <a:rPr lang="fa-IR" sz="2800" dirty="0" smtClean="0">
                <a:cs typeface="B Nazanin" panose="00000400000000000000" pitchFamily="2" charset="-78"/>
              </a:rPr>
              <a:t>تا سال 2025 در منطقه خاورمیانه(ایران)به میزان 3 برابر افزایش خواهد یافت.</a:t>
            </a:r>
            <a:br>
              <a:rPr lang="fa-IR" sz="2800" dirty="0" smtClean="0">
                <a:cs typeface="B Nazanin" panose="00000400000000000000" pitchFamily="2" charset="-78"/>
              </a:rPr>
            </a:br>
            <a:r>
              <a:rPr lang="fa-IR" sz="2800" dirty="0" smtClean="0">
                <a:cs typeface="B Nazanin" panose="00000400000000000000" pitchFamily="2" charset="-78"/>
              </a:rPr>
              <a:t>طی مطالعه ای در ایران:بین 30 هزار نفر بررسی شده ،10/91 درصد از جمعیت ایرانی هر روز سیگار می کشند.(20/84درصد آقایان-0/9درصد خانمها).متوسط نخ مصرفی 13/10نخ روزانه</a:t>
            </a:r>
            <a:endParaRPr lang="en-US" sz="2800" dirty="0">
              <a:cs typeface="B Nazanin" panose="00000400000000000000" pitchFamily="2" charset="-78"/>
            </a:endParaRPr>
          </a:p>
        </p:txBody>
      </p:sp>
    </p:spTree>
    <p:extLst>
      <p:ext uri="{BB962C8B-B14F-4D97-AF65-F5344CB8AC3E}">
        <p14:creationId xmlns:p14="http://schemas.microsoft.com/office/powerpoint/2010/main" val="14277275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1594" y="2281062"/>
            <a:ext cx="10364451" cy="1596177"/>
          </a:xfrm>
        </p:spPr>
        <p:txBody>
          <a:bodyPr>
            <a:normAutofit fontScale="90000"/>
          </a:bodyPr>
          <a:lstStyle/>
          <a:p>
            <a:pPr algn="r">
              <a:lnSpc>
                <a:spcPct val="100000"/>
              </a:lnSpc>
            </a:pPr>
            <a:r>
              <a:rPr lang="fa-IR" dirty="0" smtClean="0">
                <a:cs typeface="B Nazanin" panose="00000400000000000000" pitchFamily="2" charset="-78"/>
              </a:rPr>
              <a:t>بررسی از نظر مصرف دخانیات</a:t>
            </a:r>
            <a:br>
              <a:rPr lang="fa-IR" dirty="0" smtClean="0">
                <a:cs typeface="B Nazanin" panose="00000400000000000000" pitchFamily="2" charset="-78"/>
              </a:rPr>
            </a:br>
            <a:r>
              <a:rPr lang="fa-IR" dirty="0" smtClean="0">
                <a:cs typeface="B Nazanin" panose="00000400000000000000" pitchFamily="2" charset="-78"/>
              </a:rPr>
              <a:t>ارزیابی مصرف مواد دخانی بر اساس پرسشنامۀ غربالگری اولیه به شرح زیر است:</a:t>
            </a:r>
            <a:br>
              <a:rPr lang="fa-IR" dirty="0" smtClean="0">
                <a:cs typeface="B Nazanin" panose="00000400000000000000" pitchFamily="2" charset="-78"/>
              </a:rPr>
            </a:br>
            <a:r>
              <a:rPr lang="fa-IR" dirty="0" smtClean="0">
                <a:cs typeface="B Nazanin" panose="00000400000000000000" pitchFamily="2" charset="-78"/>
              </a:rPr>
              <a:t>1-آیا در طول عمر یکی از انواع مواد دخانی را مصرف کرده اید؟</a:t>
            </a:r>
            <a:br>
              <a:rPr lang="fa-IR" dirty="0" smtClean="0">
                <a:cs typeface="B Nazanin" panose="00000400000000000000" pitchFamily="2" charset="-78"/>
              </a:rPr>
            </a:br>
            <a:r>
              <a:rPr lang="fa-IR" dirty="0" smtClean="0">
                <a:cs typeface="B Nazanin" panose="00000400000000000000" pitchFamily="2" charset="-78"/>
              </a:rPr>
              <a:t>بله(برو به سؤال 2)          خیر(برو به سؤال 4 )</a:t>
            </a:r>
            <a:br>
              <a:rPr lang="fa-IR" dirty="0" smtClean="0">
                <a:cs typeface="B Nazanin" panose="00000400000000000000" pitchFamily="2" charset="-78"/>
              </a:rPr>
            </a:br>
            <a:r>
              <a:rPr lang="fa-IR" dirty="0" smtClean="0">
                <a:cs typeface="B Nazanin" panose="00000400000000000000" pitchFamily="2" charset="-78"/>
              </a:rPr>
              <a:t>در صورت پاسخ( خیر) فرد را اطلاع رسانی و تشویق کنید</a:t>
            </a:r>
            <a:endParaRPr lang="en-US" dirty="0">
              <a:cs typeface="B Nazanin" panose="00000400000000000000" pitchFamily="2" charset="-78"/>
            </a:endParaRPr>
          </a:p>
        </p:txBody>
      </p:sp>
    </p:spTree>
    <p:extLst>
      <p:ext uri="{BB962C8B-B14F-4D97-AF65-F5344CB8AC3E}">
        <p14:creationId xmlns:p14="http://schemas.microsoft.com/office/powerpoint/2010/main" val="8985543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611" y="2475026"/>
            <a:ext cx="10364451" cy="1596177"/>
          </a:xfrm>
        </p:spPr>
        <p:txBody>
          <a:bodyPr>
            <a:normAutofit fontScale="90000"/>
          </a:bodyPr>
          <a:lstStyle/>
          <a:p>
            <a:pPr algn="r"/>
            <a:r>
              <a:rPr lang="fa-IR" dirty="0">
                <a:cs typeface="B Nazanin" panose="00000400000000000000" pitchFamily="2" charset="-78"/>
              </a:rPr>
              <a:t>2-آیا در سه ماه گذشته یکی از انواع مواد دخانی را مصرف کرده اید؟</a:t>
            </a:r>
            <a:br>
              <a:rPr lang="fa-IR" dirty="0">
                <a:cs typeface="B Nazanin" panose="00000400000000000000" pitchFamily="2" charset="-78"/>
              </a:rPr>
            </a:br>
            <a:r>
              <a:rPr lang="fa-IR" dirty="0">
                <a:cs typeface="B Nazanin" panose="00000400000000000000" pitchFamily="2" charset="-78"/>
              </a:rPr>
              <a:t>بله(برو سؤال3)               خیر (برو به سؤال 4)</a:t>
            </a:r>
            <a:br>
              <a:rPr lang="fa-IR" dirty="0">
                <a:cs typeface="B Nazanin" panose="00000400000000000000" pitchFamily="2" charset="-78"/>
              </a:rPr>
            </a:br>
            <a:r>
              <a:rPr lang="fa-IR" dirty="0" smtClean="0">
                <a:cs typeface="B Nazanin" panose="00000400000000000000" pitchFamily="2" charset="-78"/>
              </a:rPr>
              <a:t> در صورت پاسخ مثبت،فرد دارای مشکل یا در معرض خطر می باشد.</a:t>
            </a:r>
            <a:br>
              <a:rPr lang="fa-IR" dirty="0" smtClean="0">
                <a:cs typeface="B Nazanin" panose="00000400000000000000" pitchFamily="2" charset="-78"/>
              </a:rPr>
            </a:br>
            <a:r>
              <a:rPr lang="fa-IR" dirty="0" smtClean="0">
                <a:cs typeface="B Nazanin" panose="00000400000000000000" pitchFamily="2" charset="-78"/>
              </a:rPr>
              <a:t>*فرد را به ترک تشویق کنید.</a:t>
            </a:r>
            <a:br>
              <a:rPr lang="fa-IR" dirty="0" smtClean="0">
                <a:cs typeface="B Nazanin" panose="00000400000000000000" pitchFamily="2" charset="-78"/>
              </a:rPr>
            </a:br>
            <a:r>
              <a:rPr lang="fa-IR" dirty="0" smtClean="0">
                <a:cs typeface="B Nazanin" panose="00000400000000000000" pitchFamily="2" charset="-78"/>
              </a:rPr>
              <a:t>*به کارشناس روان ارجاع دهید.</a:t>
            </a:r>
            <a:br>
              <a:rPr lang="fa-IR" dirty="0" smtClean="0">
                <a:cs typeface="B Nazanin" panose="00000400000000000000" pitchFamily="2" charset="-78"/>
              </a:rPr>
            </a:br>
            <a:r>
              <a:rPr lang="fa-IR" dirty="0" smtClean="0">
                <a:cs typeface="B Nazanin" panose="00000400000000000000" pitchFamily="2" charset="-78"/>
              </a:rPr>
              <a:t>*پیگیری در فواصل 1 هفته،1 ماه،12،6،3 ماه از زمان شناسایی انجام شود.</a:t>
            </a:r>
            <a:br>
              <a:rPr lang="fa-IR" dirty="0" smtClean="0">
                <a:cs typeface="B Nazanin" panose="00000400000000000000" pitchFamily="2" charset="-78"/>
              </a:rPr>
            </a:br>
            <a:r>
              <a:rPr lang="fa-IR" dirty="0" smtClean="0">
                <a:cs typeface="B Nazanin" panose="00000400000000000000" pitchFamily="2" charset="-78"/>
              </a:rPr>
              <a:t>در صورت پاسخ منفی ،تشویق فرد و ارائه آموزش</a:t>
            </a:r>
            <a:endParaRPr lang="en-US" dirty="0"/>
          </a:p>
        </p:txBody>
      </p:sp>
    </p:spTree>
    <p:extLst>
      <p:ext uri="{BB962C8B-B14F-4D97-AF65-F5344CB8AC3E}">
        <p14:creationId xmlns:p14="http://schemas.microsoft.com/office/powerpoint/2010/main" val="38762531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2100954"/>
            <a:ext cx="11042699" cy="1596177"/>
          </a:xfrm>
        </p:spPr>
        <p:txBody>
          <a:bodyPr>
            <a:normAutofit fontScale="90000"/>
          </a:bodyPr>
          <a:lstStyle/>
          <a:p>
            <a:pPr algn="r">
              <a:lnSpc>
                <a:spcPct val="200000"/>
              </a:lnSpc>
            </a:pPr>
            <a:r>
              <a:rPr lang="fa-IR" dirty="0">
                <a:cs typeface="B Nazanin" panose="00000400000000000000" pitchFamily="2" charset="-78"/>
              </a:rPr>
              <a:t>3- در ماه گذشته انواع مواد دخانی زیر را چگونه مصرف گرده اید؟</a:t>
            </a:r>
            <a:br>
              <a:rPr lang="fa-IR" dirty="0">
                <a:cs typeface="B Nazanin" panose="00000400000000000000" pitchFamily="2" charset="-78"/>
              </a:rPr>
            </a:br>
            <a:r>
              <a:rPr lang="fa-IR" dirty="0">
                <a:cs typeface="B Nazanin" panose="00000400000000000000" pitchFamily="2" charset="-78"/>
              </a:rPr>
              <a:t>(سیگار-قلیان-پیپ-چپق-ناس-تنباکوی جویدنی)</a:t>
            </a:r>
            <a:br>
              <a:rPr lang="fa-IR" dirty="0">
                <a:cs typeface="B Nazanin" panose="00000400000000000000" pitchFamily="2" charset="-78"/>
              </a:rPr>
            </a:br>
            <a:r>
              <a:rPr lang="fa-IR" dirty="0">
                <a:cs typeface="B Nazanin" panose="00000400000000000000" pitchFamily="2" charset="-78"/>
              </a:rPr>
              <a:t>4-آیا در ماه گذشته کسی در حضور شما در منزل ،محل کار یا اماکن عمومی دخانیات مصرف کرده است؟</a:t>
            </a:r>
            <a:br>
              <a:rPr lang="fa-IR" dirty="0">
                <a:cs typeface="B Nazanin" panose="00000400000000000000" pitchFamily="2" charset="-78"/>
              </a:rPr>
            </a:br>
            <a:r>
              <a:rPr lang="fa-IR" dirty="0">
                <a:cs typeface="B Nazanin" panose="00000400000000000000" pitchFamily="2" charset="-78"/>
              </a:rPr>
              <a:t>بله          </a:t>
            </a:r>
            <a:r>
              <a:rPr lang="fa-IR" dirty="0" smtClean="0">
                <a:cs typeface="B Nazanin" panose="00000400000000000000" pitchFamily="2" charset="-78"/>
              </a:rPr>
              <a:t>خیر </a:t>
            </a:r>
            <a:br>
              <a:rPr lang="fa-IR" dirty="0" smtClean="0">
                <a:cs typeface="B Nazanin" panose="00000400000000000000" pitchFamily="2" charset="-78"/>
              </a:rPr>
            </a:br>
            <a:endParaRPr lang="en-US" dirty="0"/>
          </a:p>
        </p:txBody>
      </p:sp>
    </p:spTree>
    <p:extLst>
      <p:ext uri="{BB962C8B-B14F-4D97-AF65-F5344CB8AC3E}">
        <p14:creationId xmlns:p14="http://schemas.microsoft.com/office/powerpoint/2010/main" val="34916117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9790"/>
            <a:ext cx="11748655" cy="3870356"/>
          </a:xfrm>
        </p:spPr>
        <p:txBody>
          <a:bodyPr>
            <a:normAutofit fontScale="90000"/>
          </a:bodyPr>
          <a:lstStyle/>
          <a:p>
            <a:pPr algn="r" rtl="1">
              <a:lnSpc>
                <a:spcPct val="200000"/>
              </a:lnSpc>
            </a:pPr>
            <a:r>
              <a:rPr lang="fa-IR" sz="3100" dirty="0" smtClean="0">
                <a:cs typeface="B Nazanin" panose="00000400000000000000" pitchFamily="2" charset="-78"/>
              </a:rPr>
              <a:t>بر اساس پاسخهای بدست آمده افراد به 2 دسته تقسیم می شوند:</a:t>
            </a:r>
            <a:br>
              <a:rPr lang="fa-IR" sz="3100" dirty="0" smtClean="0">
                <a:cs typeface="B Nazanin" panose="00000400000000000000" pitchFamily="2" charset="-78"/>
              </a:rPr>
            </a:br>
            <a:r>
              <a:rPr lang="fa-IR" sz="3100" dirty="0" smtClean="0">
                <a:cs typeface="B Nazanin" panose="00000400000000000000" pitchFamily="2" charset="-78"/>
              </a:rPr>
              <a:t>1-در معرض خطر(مصرف گاهگاهی دارند)</a:t>
            </a:r>
            <a:br>
              <a:rPr lang="fa-IR" sz="3100" dirty="0" smtClean="0">
                <a:cs typeface="B Nazanin" panose="00000400000000000000" pitchFamily="2" charset="-78"/>
              </a:rPr>
            </a:br>
            <a:r>
              <a:rPr lang="fa-IR" sz="3100" dirty="0" smtClean="0">
                <a:cs typeface="B Nazanin" panose="00000400000000000000" pitchFamily="2" charset="-78"/>
              </a:rPr>
              <a:t>*ارائۀ آموزشهای پیشگیری اولیه وکمک به قطع مصرف توسط کارشناس روان</a:t>
            </a:r>
            <a:br>
              <a:rPr lang="fa-IR" sz="3100" dirty="0" smtClean="0">
                <a:cs typeface="B Nazanin" panose="00000400000000000000" pitchFamily="2" charset="-78"/>
              </a:rPr>
            </a:br>
            <a:r>
              <a:rPr lang="fa-IR" sz="3100" dirty="0" smtClean="0">
                <a:cs typeface="B Nazanin" panose="00000400000000000000" pitchFamily="2" charset="-78"/>
              </a:rPr>
              <a:t>2-مشکوک به وابستگی(احتمالأ مصرف مستمر داشته و به آن وابسته هستند.)</a:t>
            </a:r>
            <a:br>
              <a:rPr lang="fa-IR" sz="3100" dirty="0" smtClean="0">
                <a:cs typeface="B Nazanin" panose="00000400000000000000" pitchFamily="2" charset="-78"/>
              </a:rPr>
            </a:br>
            <a:r>
              <a:rPr lang="fa-IR" sz="3100" dirty="0" smtClean="0">
                <a:cs typeface="B Nazanin" panose="00000400000000000000" pitchFamily="2" charset="-78"/>
              </a:rPr>
              <a:t>*بیماریابی و کمک به قطع مصرف با مراقبت پیشگیری ثانویه  (ارائۀ مداخلات درمانی وپیگیری)</a:t>
            </a:r>
            <a:r>
              <a:rPr lang="fa-IR" dirty="0" smtClean="0"/>
              <a:t/>
            </a:r>
            <a:br>
              <a:rPr lang="fa-IR" dirty="0" smtClean="0"/>
            </a:br>
            <a:endParaRPr lang="en-US" dirty="0"/>
          </a:p>
        </p:txBody>
      </p:sp>
    </p:spTree>
    <p:extLst>
      <p:ext uri="{BB962C8B-B14F-4D97-AF65-F5344CB8AC3E}">
        <p14:creationId xmlns:p14="http://schemas.microsoft.com/office/powerpoint/2010/main" val="21649823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540322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358255" cy="6858000"/>
          </a:xfrm>
          <a:prstGeom prst="rect">
            <a:avLst/>
          </a:prstGeom>
        </p:spPr>
      </p:pic>
    </p:spTree>
    <p:extLst>
      <p:ext uri="{BB962C8B-B14F-4D97-AF65-F5344CB8AC3E}">
        <p14:creationId xmlns:p14="http://schemas.microsoft.com/office/powerpoint/2010/main" val="3277488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83275"/>
          </a:xfrm>
        </p:spPr>
        <p:txBody>
          <a:bodyPr>
            <a:normAutofit/>
          </a:bodyPr>
          <a:lstStyle/>
          <a:p>
            <a:pPr algn="ctr">
              <a:lnSpc>
                <a:spcPct val="150000"/>
              </a:lnSpc>
            </a:pPr>
            <a:r>
              <a:rPr lang="fa-IR" dirty="0" smtClean="0"/>
              <a:t>این چهار بیماری دارای چهار عامل خطر رفتاری هستند: </a:t>
            </a:r>
            <a:br>
              <a:rPr lang="fa-IR" dirty="0" smtClean="0"/>
            </a:br>
            <a:r>
              <a:rPr lang="fa-IR" dirty="0" smtClean="0"/>
              <a:t>این عوامل شامل: </a:t>
            </a:r>
            <a:br>
              <a:rPr lang="fa-IR" dirty="0" smtClean="0"/>
            </a:br>
            <a:r>
              <a:rPr lang="fa-IR" dirty="0" smtClean="0">
                <a:solidFill>
                  <a:srgbClr val="C00000"/>
                </a:solidFill>
                <a:cs typeface="B Nazanin" panose="00000400000000000000" pitchFamily="2" charset="-78"/>
              </a:rPr>
              <a:t>کم </a:t>
            </a:r>
            <a:r>
              <a:rPr lang="fa-IR" dirty="0">
                <a:solidFill>
                  <a:srgbClr val="C00000"/>
                </a:solidFill>
                <a:cs typeface="B Nazanin" panose="00000400000000000000" pitchFamily="2" charset="-78"/>
              </a:rPr>
              <a:t>تحرکی</a:t>
            </a:r>
            <a:br>
              <a:rPr lang="fa-IR" dirty="0">
                <a:solidFill>
                  <a:srgbClr val="C00000"/>
                </a:solidFill>
                <a:cs typeface="B Nazanin" panose="00000400000000000000" pitchFamily="2" charset="-78"/>
              </a:rPr>
            </a:br>
            <a:r>
              <a:rPr lang="fa-IR" dirty="0" smtClean="0">
                <a:solidFill>
                  <a:srgbClr val="C00000"/>
                </a:solidFill>
                <a:cs typeface="B Nazanin" panose="00000400000000000000" pitchFamily="2" charset="-78"/>
              </a:rPr>
              <a:t>تغذیه </a:t>
            </a:r>
            <a:r>
              <a:rPr lang="fa-IR" dirty="0">
                <a:solidFill>
                  <a:srgbClr val="C00000"/>
                </a:solidFill>
                <a:cs typeface="B Nazanin" panose="00000400000000000000" pitchFamily="2" charset="-78"/>
              </a:rPr>
              <a:t>ناسالم</a:t>
            </a:r>
            <a:br>
              <a:rPr lang="fa-IR" dirty="0">
                <a:solidFill>
                  <a:srgbClr val="C00000"/>
                </a:solidFill>
                <a:cs typeface="B Nazanin" panose="00000400000000000000" pitchFamily="2" charset="-78"/>
              </a:rPr>
            </a:br>
            <a:r>
              <a:rPr lang="fa-IR" dirty="0">
                <a:solidFill>
                  <a:srgbClr val="C00000"/>
                </a:solidFill>
                <a:cs typeface="B Nazanin" panose="00000400000000000000" pitchFamily="2" charset="-78"/>
              </a:rPr>
              <a:t>مصرف الکل</a:t>
            </a:r>
            <a:br>
              <a:rPr lang="fa-IR" dirty="0">
                <a:solidFill>
                  <a:srgbClr val="C00000"/>
                </a:solidFill>
                <a:cs typeface="B Nazanin" panose="00000400000000000000" pitchFamily="2" charset="-78"/>
              </a:rPr>
            </a:br>
            <a:r>
              <a:rPr lang="fa-IR" dirty="0">
                <a:solidFill>
                  <a:srgbClr val="C00000"/>
                </a:solidFill>
                <a:cs typeface="B Nazanin" panose="00000400000000000000" pitchFamily="2" charset="-78"/>
              </a:rPr>
              <a:t>دخانیات</a:t>
            </a:r>
            <a:endParaRPr lang="en-US" dirty="0">
              <a:solidFill>
                <a:srgbClr val="C00000"/>
              </a:solidFill>
            </a:endParaRPr>
          </a:p>
        </p:txBody>
      </p:sp>
    </p:spTree>
    <p:extLst>
      <p:ext uri="{BB962C8B-B14F-4D97-AF65-F5344CB8AC3E}">
        <p14:creationId xmlns:p14="http://schemas.microsoft.com/office/powerpoint/2010/main" val="364328629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982" y="0"/>
            <a:ext cx="12192000" cy="6857999"/>
          </a:xfrm>
          <a:prstGeom prst="rect">
            <a:avLst/>
          </a:prstGeom>
        </p:spPr>
      </p:pic>
      <p:sp>
        <p:nvSpPr>
          <p:cNvPr id="4" name="Horizontal Scroll 3"/>
          <p:cNvSpPr/>
          <p:nvPr/>
        </p:nvSpPr>
        <p:spPr>
          <a:xfrm>
            <a:off x="216976" y="-170481"/>
            <a:ext cx="2603716" cy="1653204"/>
          </a:xfrm>
          <a:prstGeom prst="horizontalScroll">
            <a:avLst/>
          </a:prstGeom>
          <a:noFill/>
          <a:ln>
            <a:noFill/>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
        <p:nvSpPr>
          <p:cNvPr id="7" name="Rectangle 6"/>
          <p:cNvSpPr/>
          <p:nvPr/>
        </p:nvSpPr>
        <p:spPr>
          <a:xfrm>
            <a:off x="216976" y="847322"/>
            <a:ext cx="3139807" cy="369332"/>
          </a:xfrm>
          <a:prstGeom prst="rect">
            <a:avLst/>
          </a:prstGeom>
        </p:spPr>
        <p:txBody>
          <a:bodyPr wrap="square">
            <a:spAutoFit/>
          </a:bodyPr>
          <a:lstStyle/>
          <a:p>
            <a:r>
              <a:rPr lang="fa-IR" b="1" dirty="0"/>
              <a:t>با تشکر از حسن توجه شما</a:t>
            </a:r>
            <a:endParaRPr lang="en-US" dirty="0"/>
          </a:p>
        </p:txBody>
      </p:sp>
    </p:spTree>
    <p:extLst>
      <p:ext uri="{BB962C8B-B14F-4D97-AF65-F5344CB8AC3E}">
        <p14:creationId xmlns:p14="http://schemas.microsoft.com/office/powerpoint/2010/main" val="2986939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609599"/>
            <a:ext cx="10515600" cy="4793673"/>
          </a:xfrm>
        </p:spPr>
        <p:txBody>
          <a:bodyPr>
            <a:normAutofit/>
          </a:bodyPr>
          <a:lstStyle/>
          <a:p>
            <a:pPr algn="r" rtl="1">
              <a:lnSpc>
                <a:spcPct val="150000"/>
              </a:lnSpc>
            </a:pPr>
            <a:r>
              <a:rPr lang="fa-IR" dirty="0" smtClean="0">
                <a:cs typeface="B Nazanin" panose="00000400000000000000" pitchFamily="2" charset="-78"/>
              </a:rPr>
              <a:t>سازمان بهداشت جهانی</a:t>
            </a:r>
            <a:r>
              <a:rPr lang="en-US" dirty="0" smtClean="0">
                <a:cs typeface="B Nazanin" panose="00000400000000000000" pitchFamily="2" charset="-78"/>
              </a:rPr>
              <a:t>WHO </a:t>
            </a:r>
            <a:r>
              <a:rPr lang="fa-IR" dirty="0" smtClean="0">
                <a:cs typeface="B Nazanin" panose="00000400000000000000" pitchFamily="2" charset="-78"/>
              </a:rPr>
              <a:t> کنترل این بیماری و عوامل خطر زمینه ساز آنها را به عنوان هدف اصلی برای کاهش 25 درصد مرگ و میر ناشی از بیماریهای غیر واگیر تا سال 2025 تعیین کرده است.</a:t>
            </a:r>
            <a:endParaRPr lang="en-US" dirty="0">
              <a:cs typeface="B Nazanin" panose="00000400000000000000" pitchFamily="2" charset="-78"/>
            </a:endParaRPr>
          </a:p>
        </p:txBody>
      </p:sp>
    </p:spTree>
    <p:extLst>
      <p:ext uri="{BB962C8B-B14F-4D97-AF65-F5344CB8AC3E}">
        <p14:creationId xmlns:p14="http://schemas.microsoft.com/office/powerpoint/2010/main" val="3936114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نتیجه تصویری برای ایراپن"/>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642770"/>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Droplet</Template>
  <TotalTime>187</TotalTime>
  <Words>908</Words>
  <Application>Microsoft Office PowerPoint</Application>
  <PresentationFormat>Widescreen</PresentationFormat>
  <Paragraphs>131</Paragraphs>
  <Slides>70</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70</vt:i4>
      </vt:variant>
    </vt:vector>
  </HeadingPairs>
  <TitlesOfParts>
    <vt:vector size="79" baseType="lpstr">
      <vt:lpstr>A Damn Mess</vt:lpstr>
      <vt:lpstr>Arial</vt:lpstr>
      <vt:lpstr>B Nazanin</vt:lpstr>
      <vt:lpstr>Calibri</vt:lpstr>
      <vt:lpstr>Times New Roman</vt:lpstr>
      <vt:lpstr>Titr</vt:lpstr>
      <vt:lpstr>Tw Cen MT</vt:lpstr>
      <vt:lpstr>Wingdings</vt:lpstr>
      <vt:lpstr>Droplet</vt:lpstr>
      <vt:lpstr>PowerPoint Presentation</vt:lpstr>
      <vt:lpstr>PowerPoint Presentation</vt:lpstr>
      <vt:lpstr>کارگاه برنامه ایراپن IRANIAN Package of  Noncomunicable   disease  مدرس:دکتر کبری ناصح  دانشکده علوم پزشکی شهرستان ساوه  آذر ماه 1398</vt:lpstr>
      <vt:lpstr> ایراپن  IRANIAN Package of Noncomunicable disease IRAPEN : مجموعه مداخلات اساسی بیماریهای غیر واگیر در نظام مراقبتهای بهداشتی اولیه ایران. بهورز و مراقب سلامت     </vt:lpstr>
      <vt:lpstr>مقدمه:  با شهر نشینی شدن جمعیت و صنعتی شدن جوامع که باعث تغییرات وسیع در شکل زندگی همراه با دسترسی به خدمات بهداشتی باعث افزایش امید به زندگی شده است.</vt:lpstr>
      <vt:lpstr>نتایج بررسی های اپیدمیولوژیک نشان می دهد: چهار بیماری غیر واگیر سالانه مسئول مرگ 28 میلیون نفردر جهان هستند: *بیماریهای قلبی عروقی(فشارخون)  *دیابت *سرطان *بیماریهای مزمن تنفسی</vt:lpstr>
      <vt:lpstr>این چهار بیماری دارای چهار عامل خطر رفتاری هستند:  این عوامل شامل:  کم تحرکی تغذیه ناسالم مصرف الکل دخانیات</vt:lpstr>
      <vt:lpstr>سازمان بهداشت جهانیWHO  کنترل این بیماری و عوامل خطر زمینه ساز آنها را به عنوان هدف اصلی برای کاهش 25 درصد مرگ و میر ناشی از بیماریهای غیر واگیر تا سال 2025 تعیین کرده است.</vt:lpstr>
      <vt:lpstr>PowerPoint Presentation</vt:lpstr>
      <vt:lpstr>با مقدمه گفته شده: بر اساس تجارب معاونت بهداشتی وزارت بهداشت ودرمان و دستورالعملهای کنترلی سازمان بهداشت جهانی ، سند ملی پیشگیری و کنترل غیر واگیروعوامل خطر مرتبط در ایران در بازه زمانی 1394 تا 1404 تدوین شد. این سند شامل: بسته های خدمتی قابل اجرا جهت پیشگیری وکنترل بیماریهای مذکور و عوامل خطر آنها است.</vt:lpstr>
      <vt:lpstr>در سال 2013 Who برنامه اقدام جهانی 2013-2025 را مشتمل بر: 9هدف و 25 شاخص جهت کنترل بیماریها و عوامل خطر آنها تدوین نموده است. *در ایران در سال 1394به دنبال متناسب سازی این سند با اولویتهای ملی  تغییر اهداف 9 گانه به اهداف 13 گانه انجام شد.</vt:lpstr>
      <vt:lpstr>اهداف 13 گانه ایراپن: 1-کاهش 25 درصد مرگ ومیرناشی ازبیماریهای غیرواگیردر گروه سنی 30 تا 70 سال 2-کاهش 20 درصد از میزان فعالیت بدنی ناکافی . 3-کاهش 10درصد از مصرف الکل. 4-کاهش 30 درصد مصرف نمک . 5-کاهش 30 درصد مصرف دخانیات . </vt:lpstr>
      <vt:lpstr>PowerPoint Presentation</vt:lpstr>
      <vt:lpstr>10-به صفر رساندن میزان اسیدهای چرب ترانس در روغنهای مصرفی و مواد غذایی 11-کاهش 10 درصد از مرگ و میرها ناشی از مصرف مواد مخدر 12-کاهش 20 درصد از مرگ ومیر های ناشی از سوانح و حوادث وتصادفات جاده ای 13-افزایش 20 درصدی دسترسی بیماران  مبتلا به بیماریهای روان به داروهای مورد نیاز</vt:lpstr>
      <vt:lpstr>PowerPoint Presentation</vt:lpstr>
      <vt:lpstr>خطر سنجی</vt:lpstr>
      <vt:lpstr>PowerPoint Presentation</vt:lpstr>
      <vt:lpstr>*خطر سنجی سکته های قلبی و مغزی ابزاری مناسب جهت محاسبه احتمال وقوع سکته های قلبی و مغزی در 10 سال آینده بااستفاده ازشاخصهای قابل اندازه گیری شامل: سن،جنس،میزان فشار خون سیستولیک،وضعیت مصرف دخانیات،مصرف الکل،میزان کلسترول خون،میزان قند خون میزان درصد خطر سنجی تعیین می گردد و مداخلات مناسب صورت می گیرد.  -کارکنان بهداشتی را قادر می سازد تا افراد در معرض خطر بروز حملات قلبی و مغزی را شناسایی کرده و مداخلات و مراقبتهای پیشگیرانه در این زمینه انجام دهند. -خطر سنجی در اولین سطح ارائه خدمت(بهورز/مراقب سلامت) انجام می گیرد.        </vt:lpstr>
      <vt:lpstr>گروه هدف: افراد 30سال به بالا که دارای یکی از عوامل زیر باشند: -* ابتلا به دیابت    *ابتلا به فشار خون - *دور کمر بیشتر یا مساوی 90 سانتیمتر - *سن بالای 40 -* مصرف دخانیات - *مصرف الکل - *سابقه بیماری نارسایی کلیوی    *دیابت در افراد درجه یک خانواده - * سابقه حوادث قلبی عروقی زودرس در خانواده (زنان کمتر از 65 سال و مردان کمتر از 55 سال)  .</vt:lpstr>
      <vt:lpstr>فراخوان و غربالگری گروههای هدف: تمام افرادبالای 30 سال گروه هدف هستند و باید جهت برنامه خطر سنجی فراخوان شوند. یک سری سؤالات از مراجعه کننده پرسیده می شود و براساس پاسخ فرد و نیز نتایج آزمایشات جهت خطر سنجی امتیاز دهی می شود.   </vt:lpstr>
      <vt:lpstr>سؤالات زیر از افراد پرسیده می شود: 1-آیا فرد بیماری قلبی عروقی تأیید شده توسط پزشک یاسابقۀ سکتۀ قلبی یا سکتۀ مغزی دارد؟ 2-آیا فرد سابقۀ ابتلا به دیابت و یا فشار خون بالا دارد؟ 3-آیا دخانیات (سیگار/قلیان/چپق/..)مصرف می کند؟(اگر کمتراز یکسال دخانیات را ترک کرده باشد،کماکان مصرف کننده محسوب می شود) 4- آیا( طی سه ماه گذشته )الکل مصرف می کند؟(به هر میزان و حتی یکبار) 5-آیا در بستگان درجۀ یک خانواده (مادر،پدر،خواهر،برادر)کسی بیماری قلبی زودرس ،یا سابقۀ دیابت ،یا نارسایی کلیه(سابقۀ دیالیز) دارد؟ 6-آیا دور کمر فرد مساوی و یا بیشتر از 90 است؟ 7-آیا سن فرد  بالای 40 سال است؟ </vt:lpstr>
      <vt:lpstr>در مورد خانمها: در مورد سابقۀ دیابت بارداری در حاملگی قبلی، سابقۀ سقط بیش از دو بار،مرده زایی،تولد نوزاد با وزن بیشتر از 4 کیلوگرم،پرسیده شود. </vt:lpstr>
      <vt:lpstr>اقدامات: 1- اندازه گیری فشار خون فرد (از دست راست،فرد نشسته  باشد،نوبت دوم با فاصلۀ 2 دقیقه مجددأ تکرار شود و میانگین فشار خون سیستول ثبت شود) 2-تست قند خون ناشتا،کلسترول خون(با دستگاه موجود و یا ارسال به آزمایشگاه) 3-اندازه گیری وزن 4-اندازه گیری قد  5-محاسبۀ  نمایه تودۀ بدنیBMI اندازۀ وزن(کیلوگرم)/مجذور قد(متر) 6-اندازه گیری دور کمرو ثبت 7-ثبت میزان قند خون ناشتا و میزان کلسترول </vt:lpstr>
      <vt:lpstr>براساس اقدامات انجام گرفته و موارد ثبت شده فرد مورد ارزیابی قرار گرفته ومیزان خطر سنجی محاسبه می شود.و افراد گروه بندی می شوند. </vt:lpstr>
      <vt:lpstr>پس از ارزیابی افراد در گروههای زیر قرار خواهندگرفت 1-خطر سنجی کمتر از 10 درصد(یعنی طی 10 سال آینده کمتر از 10 درصد احتمال ابتلا به سکته قلب یا مغزی دارند.) 2-خطر10 -20 درصد 3-خطر 20 -30 درصد 4-خطر بالاتر از 30درصد افراد با خطر 20 به بالا نیازمند ارزیابی تکمیلی و مداخلات پزشکی هستند.</vt:lpstr>
      <vt:lpstr>پیگیری و مراقبت:  1-خطر سنجی 10 درصد:       *آموزش رژیم غذایی سالم و پیگیری مطابق با دستورالعمل تغذیه،       *فعالیت بدنی کافی،       *عدم مصرف دخانیات و الکل      *جهت ارزیابی مجدد مراجعه بعدی 3 سال بعد *افراد مبتلا به فشار خون،دیابت و چربی خون بالا حتی اگر خطر سنجی کمتر از 10 درصد باشد باید سالانه مراقبت شوند</vt:lpstr>
      <vt:lpstr>2-خطر سنجی 10 تا 20 درصد:    *ابتدا آموزش لازم داده می شود    * سپس جهت ارزیابی مجدد 9 ماه بعد پیگیری شود.  *افراد مبتلا به فشار خون،دیابت و چربی خون بالا حتی اگر خطر سنجی کمتر از 10 درصد باشد باید سالانه مراقبت شوند </vt:lpstr>
      <vt:lpstr>3-خطر سنجی 20 تا 30 درصد:   *آموزش داده می شود  *ارجاع غیر فوری به پزشک  *جهت ارزیابی مجدد 6 ماه بعد پیگیری وخطر سنجی تکرار می شود.   *پیگیری اجرای دستورات پزشک  *این افراد باید از پزشک به کارشناس تغذیه جهت مشاورۀ تغذیه ارجاع شوند و پیگیری توسط مراقب سلامت و یا بهورز انجام شود. </vt:lpstr>
      <vt:lpstr>4-خطر سنجی 30 درصد: *آموزش به فرد *ارجاع فوری به پزشک وپیگیری *ارجاع به کارشناس تغذیه توسط پزشک و پیگیری توسط مراقب سلامت و یا بهورز  *جهت ارزیابی مجدد3 ماه بعد پیگیری شود. *اگر میزان خطر با اقدامات فوق پس از 6 ماه کاهش نیافت جهت ارجاع به سطح تخصصی به پزشک خانواده ارجاع داده شود.     </vt:lpstr>
      <vt:lpstr>اگر فرد مبتلا به بیماری قلبی تأیید شده توسط پزشک باشد.یا سابقه سکته قلبی و مغزی داشته باشد،ارزیابی میزان خطر انجام نمی شود ،چون در معرض خطر 30 درصد و بیشتر قرار می گیرد،باید به پزشک ارجاع شوند. ولی باید پیگیریهای لازم وآموزشها توسط مراقب سلامت و یا بهورز  انجام بگیرد.</vt:lpstr>
      <vt:lpstr>پیشگیری و کنترل فشار خون بالا</vt:lpstr>
      <vt:lpstr> فشار خون: تعریف: حاصلضرب برون ده قلبی درمقاومت عروق محیطی </vt:lpstr>
      <vt:lpstr>نحوه اثبات فشار خون بالا: اندازه گیری فشار خون 2 بار به فاصله 2 دقیقه در حالت خوابیده و یا نشسته از دست راست &amp;شرایط اندازه گیری: - آرامش کامل بیمار حداقل 5 دقیقه قبل ازاندازه گیری استراحت داشته باشد. - عدم مصرف قهوه ،  سیگار،کافئین و ... - مثانه خالی - انتخاب کاف مناسب &amp;در افراد سالخورده ارتو استاتیک هیپو تنشن مد نظر باشد.</vt:lpstr>
      <vt:lpstr>پیگیری و مراقبت افرادبا فشار خون بالاهر ماه توسط مراقب سلامت و یا بهورز انجام می گیرد. مراقبت هر 3 ماه یکبار توسط پزشک انجام می شود. پیگیری و ارجاع بیماران به پزشک باید توسط مراقب سلامت و بهورز انجام شود.</vt:lpstr>
      <vt:lpstr>پیشگیری و کنترل دیابت</vt:lpstr>
      <vt:lpstr>PowerPoint Presentation</vt:lpstr>
      <vt:lpstr>تعریف دیابت: افزایش قند خون ناشتا (بعد از8ساعت ناشتایی) بیشتر از100 میلی گرم در دسی لیتر </vt:lpstr>
      <vt:lpstr>در موارد قند خون بالای 100 فرد باید به پزشک ارجاع شود. پیگیری ومراقبت بیمار مبتلا به دیابت توسط مراقب سلامت و یا بهورز ماهیانه انجام می گیرد. مراقبت پزشک 3 ماه یکبار است. باید مراقب سلامت یا بهورز بیمار را جهت مراقبت به پزشک ارجاع دهند. پیگیری بیماران ارجاع شده با مراقب سلامت و یا بهورز است. </vt:lpstr>
      <vt:lpstr>PowerPoint Presentation</vt:lpstr>
      <vt:lpstr>*میزان کلسترول اندازه گیری شده اگر بالای 200 باشد نیازمند ارجاع به پزشک است. *اگر میزان کلسترول پایینتر از 200 باشد ولی فرد عامل خطر دیگری (چاقی) داشته باشد نیازمند ارجاع به پزشک است. *پیگیری و مراقبت بیماران مبتلا به اختلال چربی هر 3 ماه توسط مراقب سلامت و بهورز و هر 6 ماه توسط پزشک انجام شود. *بیمار باید توسط بهورز یا مراقب سلامت به پزشک ارجاع داده شود.</vt:lpstr>
      <vt:lpstr>PowerPoint Presentation</vt:lpstr>
      <vt:lpstr>بررسی عوامل خطر تغذیه نامناسب کم تحرکی مصرف دخانیات و الکل</vt:lpstr>
      <vt:lpstr>در فرم ارزیابی اولیه 2 عامل خطر مصرف دخانیات و مصرف الکل پرسیده می شود. 2 عامل خطر تغذیه نامناسب و کم تحرکی در افراد به صورت دوره ای بررسی می شود.</vt:lpstr>
      <vt:lpstr>PowerPoint Presentation</vt:lpstr>
      <vt:lpstr>چه کسانی باید مشاوره تغذیه دریافت کنند؟ 1-افرادی که خطر سنجی بیشتر از 10 درصد دارند. 2-بیماران قلبی عروقی 3-افراد دارای اضافه وزن و چاقی 4-فشار خون بالا 5-دیابت 6-اختلال چربی خون 7-آسم 8-سرطان *ابتدا به پزشک ارجاع می شوند.از طریق پزشک به کارشناس تغذیه ارجاع می شوند. *پیگیری نتیجه ارجاع برعهدۀ مراقب سلامت و بهورز است.</vt:lpstr>
      <vt:lpstr>سؤالات ارزیابی الگوی تغذیه:</vt:lpstr>
      <vt:lpstr>4-آیا سر سفره نمکدان استفاده می کنید؟ گزینۀ اول: همیشه گزینۀ دوم: گاهی گزینۀ سوم: بندرت/هرگز 5-به طور معمول چقدر فست فود/نوشابه های گازدار مصرف می کنید؟ گزینۀ اول: ماهیانه 2 بار یا بیشتر گزینۀ دوم: ماهیانه 1 الی 2 بار گزینۀ سوم:بندرت/هرگز 6-چه نوع روغنی معمولأ مصرف می کنید؟ گزینۀ اول:فقط روغن نیمه جامد یا فقط جامد یا فقط حیوانی گزینۀ دوم: تلفیقی از انواع روغنهای مایع،جامد و نیمه جامد گزینۀ سوم:فقط گیاهی(معمولی و مخصوص سرخ کردنی)  </vt:lpstr>
      <vt:lpstr>نحوۀ محاسبۀ امتیاز:</vt:lpstr>
      <vt:lpstr>نکته: به تمام زنان و مردان 30 تا 59 سال که به پایگاه سلامت و یا خانۀ بهداشت مراجعه می کنند ویتامین D3 50000 واحد به صورت مصرف ماهیانه داده شود. </vt:lpstr>
      <vt:lpstr>وضعیت  تن سنجی BMI </vt:lpstr>
      <vt:lpstr>PowerPoint Presentation</vt:lpstr>
      <vt:lpstr>اهمیت فعالیت بدنی : کم تحرکی سهم بالایی در مرگهای زودرس و ابتلا به بیماریهای غیر واگیر دارد. فعالیت بدنی منظم با اثر بر سیستمهای قلبی و ریوی –عضلانی وسیستم ایمنی در پیشگیری ازعوارض بیماریها و افزایش طول عمردربهبود روند درمان مؤثر است.   </vt:lpstr>
      <vt:lpstr>طبقه بندی فعالیت فیزیکی:  طبق تعریف فعالیت بدنی مطلوب عبارتست از: فعالیت بدنی 150 دقیقه فعالیت بدنی با شدت متوسط در هفته  75 دقیقه فعالیت بدنی شدید درهفته</vt:lpstr>
      <vt:lpstr>بررسی سطح فعالیت بدنی:</vt:lpstr>
      <vt:lpstr>سؤالات فعالیت بدنی: 1-حداقل چند روز در هفته فعالیت بدنی با شدت متوسط دارید؟ 2-به طور میانگین چند دقیقه فعالیت بدنی با شدت متوسط در طول روز دارید؟ 3-حداقل چند روز در هفته فعالیت بدنی شدید دارید؟ 4-به طور میانگین چند دقیقه فعالیت بدنی شدید در طول روز دارید؟ </vt:lpstr>
      <vt:lpstr>در صورتی که مجموع فعالیت بدنی فرد 150 دقیقه در هفته  با شدت متوسط یا 75 دقیقه فعالیت بدنی شدید نباشد فرد سطح فعالیت بدنی لازم را ندارد.فرد را جهت فعالیت مطلوب تشویق کنید.</vt:lpstr>
      <vt:lpstr>PowerPoint Presentation</vt:lpstr>
      <vt:lpstr>PowerPoint Presentation</vt:lpstr>
      <vt:lpstr>ارزیابی آمادگی شروع فعالیت بدنی</vt:lpstr>
      <vt:lpstr>   پرسشنامه PAR-Q 1-آیا تا کنون پزشک به شما گفته که مشکل قلبی دارید و باید فعالیت بدنی توصیه شده توسط پزشک را انجام دهید؟ 2-آیا هنگام فعالیت بدنی در ناحیۀ سینه احساس درد می کنید؟ 3-آیا در ماه گذشته هنگامیکه فعالیت بدنی انجام نمی دادید در سینه خود درد داشته اید؟ 4-آیا تعادل خود را به دلیل سرگیجه از دست می دهید یا تا کنون هوشیاری خود را از دست داده اید؟ 5-آیا مشکل استخوانی یا مفصلی دارید که با تغییر میزان فعالیت بدنی تشدید شود؟ 6-آیا در حال حاضر به دلیل مشکل قلبی یا فشار خون بالا یا دیابت برای شما دارویی تجویز شده است؟ 7-آیا محدودیت جسمانی دیگری برای عدم انجام فعالیت بدنی دارید؟</vt:lpstr>
      <vt:lpstr>PowerPoint Presentation</vt:lpstr>
      <vt:lpstr>PowerPoint Presentation</vt:lpstr>
      <vt:lpstr>دخانیات عامل 12-25 درصد مرگ در کشورهای صنعتی است پیش بینی میشود تا سال 2025 عامل 9 درصد از کل صدمات جهانی و 13 درصد مرگ بالغین گردد. مرگ ناشی از استعمال دخانیات در کشورهای پیشرفته بیش از 50 درصد کاهش یافته است و بر عکس در کشورهای در حال توسعه افزایش دارد. تا سال 2025 در منطقه خاورمیانه(ایران)به میزان 3 برابر افزایش خواهد یافت. طی مطالعه ای در ایران:بین 30 هزار نفر بررسی شده ،10/91 درصد از جمعیت ایرانی هر روز سیگار می کشند.(20/84درصد آقایان-0/9درصد خانمها).متوسط نخ مصرفی 13/10نخ روزانه</vt:lpstr>
      <vt:lpstr>بررسی از نظر مصرف دخانیات ارزیابی مصرف مواد دخانی بر اساس پرسشنامۀ غربالگری اولیه به شرح زیر است: 1-آیا در طول عمر یکی از انواع مواد دخانی را مصرف کرده اید؟ بله(برو به سؤال 2)          خیر(برو به سؤال 4 ) در صورت پاسخ( خیر) فرد را اطلاع رسانی و تشویق کنید</vt:lpstr>
      <vt:lpstr>2-آیا در سه ماه گذشته یکی از انواع مواد دخانی را مصرف کرده اید؟ بله(برو سؤال3)               خیر (برو به سؤال 4)  در صورت پاسخ مثبت،فرد دارای مشکل یا در معرض خطر می باشد. *فرد را به ترک تشویق کنید. *به کارشناس روان ارجاع دهید. *پیگیری در فواصل 1 هفته،1 ماه،12،6،3 ماه از زمان شناسایی انجام شود. در صورت پاسخ منفی ،تشویق فرد و ارائه آموزش</vt:lpstr>
      <vt:lpstr>3- در ماه گذشته انواع مواد دخانی زیر را چگونه مصرف گرده اید؟ (سیگار-قلیان-پیپ-چپق-ناس-تنباکوی جویدنی) 4-آیا در ماه گذشته کسی در حضور شما در منزل ،محل کار یا اماکن عمومی دخانیات مصرف کرده است؟ بله          خیر  </vt:lpstr>
      <vt:lpstr>بر اساس پاسخهای بدست آمده افراد به 2 دسته تقسیم می شوند: 1-در معرض خطر(مصرف گاهگاهی دارند) *ارائۀ آموزشهای پیشگیری اولیه وکمک به قطع مصرف توسط کارشناس روان 2-مشکوک به وابستگی(احتمالأ مصرف مستمر داشته و به آن وابسته هستند.) *بیماریابی و کمک به قطع مصرف با مراقبت پیشگیری ثانویه  (ارائۀ مداخلات درمانی وپیگیری)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AlmasIT</dc:creator>
  <cp:lastModifiedBy>کبری ناصح</cp:lastModifiedBy>
  <cp:revision>44</cp:revision>
  <dcterms:created xsi:type="dcterms:W3CDTF">2021-07-12T20:00:16Z</dcterms:created>
  <dcterms:modified xsi:type="dcterms:W3CDTF">2023-10-12T09:01:35Z</dcterms:modified>
</cp:coreProperties>
</file>